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68" r:id="rId3"/>
    <p:sldId id="269" r:id="rId4"/>
    <p:sldId id="279" r:id="rId5"/>
    <p:sldId id="280" r:id="rId6"/>
    <p:sldId id="281" r:id="rId7"/>
    <p:sldId id="282" r:id="rId8"/>
    <p:sldId id="283" r:id="rId9"/>
    <p:sldId id="270" r:id="rId10"/>
    <p:sldId id="284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Cost</a:t>
            </a:r>
            <a:r>
              <a:rPr lang="en-US" baseline="0" dirty="0" smtClean="0"/>
              <a:t> over Time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GoDaddy + Dropbox Business NOW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Sheet1!$A$2:$A$20</c:f>
              <c:strCache>
                <c:ptCount val="19"/>
                <c:pt idx="0">
                  <c:v>Jul 16</c:v>
                </c:pt>
                <c:pt idx="1">
                  <c:v>Aug 16</c:v>
                </c:pt>
                <c:pt idx="2">
                  <c:v>Sept 16</c:v>
                </c:pt>
                <c:pt idx="3">
                  <c:v>Oct 16</c:v>
                </c:pt>
                <c:pt idx="4">
                  <c:v>Nov 16</c:v>
                </c:pt>
                <c:pt idx="5">
                  <c:v>Dec 16</c:v>
                </c:pt>
                <c:pt idx="6">
                  <c:v>Jan 17</c:v>
                </c:pt>
                <c:pt idx="7">
                  <c:v>Feb 17</c:v>
                </c:pt>
                <c:pt idx="8">
                  <c:v>Mar 17</c:v>
                </c:pt>
                <c:pt idx="9">
                  <c:v>Apr 17</c:v>
                </c:pt>
                <c:pt idx="10">
                  <c:v>May 17</c:v>
                </c:pt>
                <c:pt idx="11">
                  <c:v>Jun 17</c:v>
                </c:pt>
                <c:pt idx="12">
                  <c:v>Jul 17</c:v>
                </c:pt>
                <c:pt idx="13">
                  <c:v>Aug 17</c:v>
                </c:pt>
                <c:pt idx="14">
                  <c:v>Sept 17</c:v>
                </c:pt>
                <c:pt idx="15">
                  <c:v>Oct 17</c:v>
                </c:pt>
                <c:pt idx="16">
                  <c:v>Nov 17</c:v>
                </c:pt>
                <c:pt idx="17">
                  <c:v>Dec 17</c:v>
                </c:pt>
                <c:pt idx="18">
                  <c:v>Jan 18</c:v>
                </c:pt>
              </c:strCache>
            </c:strRef>
          </c:cat>
          <c:val>
            <c:numRef>
              <c:f>Sheet1!$B$2:$B$20</c:f>
              <c:numCache>
                <c:formatCode>"$"#,##0.00</c:formatCode>
                <c:ptCount val="19"/>
                <c:pt idx="0">
                  <c:v>1050</c:v>
                </c:pt>
                <c:pt idx="1">
                  <c:v>1050</c:v>
                </c:pt>
                <c:pt idx="2">
                  <c:v>1050</c:v>
                </c:pt>
                <c:pt idx="3">
                  <c:v>1050</c:v>
                </c:pt>
                <c:pt idx="4">
                  <c:v>1050</c:v>
                </c:pt>
                <c:pt idx="5">
                  <c:v>1050</c:v>
                </c:pt>
                <c:pt idx="6">
                  <c:v>1160.8800000000001</c:v>
                </c:pt>
                <c:pt idx="7">
                  <c:v>1340.7600000000002</c:v>
                </c:pt>
                <c:pt idx="8">
                  <c:v>1340.7600000000002</c:v>
                </c:pt>
                <c:pt idx="9">
                  <c:v>1412.6400000000003</c:v>
                </c:pt>
                <c:pt idx="10">
                  <c:v>1412.6400000000003</c:v>
                </c:pt>
                <c:pt idx="11">
                  <c:v>1482.6000000000004</c:v>
                </c:pt>
                <c:pt idx="12">
                  <c:v>1482.6000000000004</c:v>
                </c:pt>
                <c:pt idx="13">
                  <c:v>1482.6000000000004</c:v>
                </c:pt>
                <c:pt idx="14">
                  <c:v>1662.4800000000005</c:v>
                </c:pt>
                <c:pt idx="15">
                  <c:v>1662.4800000000005</c:v>
                </c:pt>
                <c:pt idx="16">
                  <c:v>1662.4800000000005</c:v>
                </c:pt>
                <c:pt idx="17">
                  <c:v>1662.4800000000005</c:v>
                </c:pt>
                <c:pt idx="18">
                  <c:v>1902.0000000000005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88-42F3-AD5B-FF4B7B43BBA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GoDaddy + Dropbox Business JAN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Sheet1!$A$2:$A$20</c:f>
              <c:strCache>
                <c:ptCount val="19"/>
                <c:pt idx="0">
                  <c:v>Jul 16</c:v>
                </c:pt>
                <c:pt idx="1">
                  <c:v>Aug 16</c:v>
                </c:pt>
                <c:pt idx="2">
                  <c:v>Sept 16</c:v>
                </c:pt>
                <c:pt idx="3">
                  <c:v>Oct 16</c:v>
                </c:pt>
                <c:pt idx="4">
                  <c:v>Nov 16</c:v>
                </c:pt>
                <c:pt idx="5">
                  <c:v>Dec 16</c:v>
                </c:pt>
                <c:pt idx="6">
                  <c:v>Jan 17</c:v>
                </c:pt>
                <c:pt idx="7">
                  <c:v>Feb 17</c:v>
                </c:pt>
                <c:pt idx="8">
                  <c:v>Mar 17</c:v>
                </c:pt>
                <c:pt idx="9">
                  <c:v>Apr 17</c:v>
                </c:pt>
                <c:pt idx="10">
                  <c:v>May 17</c:v>
                </c:pt>
                <c:pt idx="11">
                  <c:v>Jun 17</c:v>
                </c:pt>
                <c:pt idx="12">
                  <c:v>Jul 17</c:v>
                </c:pt>
                <c:pt idx="13">
                  <c:v>Aug 17</c:v>
                </c:pt>
                <c:pt idx="14">
                  <c:v>Sept 17</c:v>
                </c:pt>
                <c:pt idx="15">
                  <c:v>Oct 17</c:v>
                </c:pt>
                <c:pt idx="16">
                  <c:v>Nov 17</c:v>
                </c:pt>
                <c:pt idx="17">
                  <c:v>Dec 17</c:v>
                </c:pt>
                <c:pt idx="18">
                  <c:v>Jan 18</c:v>
                </c:pt>
              </c:strCache>
            </c:strRef>
          </c:cat>
          <c:val>
            <c:numRef>
              <c:f>Sheet1!$C$2:$C$20</c:f>
              <c:numCache>
                <c:formatCode>"$"#,##0.00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1160.8800000000001</c:v>
                </c:pt>
                <c:pt idx="7">
                  <c:v>1340.7600000000002</c:v>
                </c:pt>
                <c:pt idx="8">
                  <c:v>1340.7600000000002</c:v>
                </c:pt>
                <c:pt idx="9">
                  <c:v>1412.6400000000003</c:v>
                </c:pt>
                <c:pt idx="10">
                  <c:v>1412.6400000000003</c:v>
                </c:pt>
                <c:pt idx="11">
                  <c:v>1482.6000000000004</c:v>
                </c:pt>
                <c:pt idx="12">
                  <c:v>1482.6000000000004</c:v>
                </c:pt>
                <c:pt idx="13">
                  <c:v>1482.6000000000004</c:v>
                </c:pt>
                <c:pt idx="14">
                  <c:v>1662.4800000000005</c:v>
                </c:pt>
                <c:pt idx="15">
                  <c:v>1662.4800000000005</c:v>
                </c:pt>
                <c:pt idx="16">
                  <c:v>1662.4800000000005</c:v>
                </c:pt>
                <c:pt idx="17">
                  <c:v>1662.4800000000005</c:v>
                </c:pt>
                <c:pt idx="18">
                  <c:v>1902.0000000000005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88-42F3-AD5B-FF4B7B43BBA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Google Apps for Work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Sheet1!$A$2:$A$20</c:f>
              <c:strCache>
                <c:ptCount val="19"/>
                <c:pt idx="0">
                  <c:v>Jul 16</c:v>
                </c:pt>
                <c:pt idx="1">
                  <c:v>Aug 16</c:v>
                </c:pt>
                <c:pt idx="2">
                  <c:v>Sept 16</c:v>
                </c:pt>
                <c:pt idx="3">
                  <c:v>Oct 16</c:v>
                </c:pt>
                <c:pt idx="4">
                  <c:v>Nov 16</c:v>
                </c:pt>
                <c:pt idx="5">
                  <c:v>Dec 16</c:v>
                </c:pt>
                <c:pt idx="6">
                  <c:v>Jan 17</c:v>
                </c:pt>
                <c:pt idx="7">
                  <c:v>Feb 17</c:v>
                </c:pt>
                <c:pt idx="8">
                  <c:v>Mar 17</c:v>
                </c:pt>
                <c:pt idx="9">
                  <c:v>Apr 17</c:v>
                </c:pt>
                <c:pt idx="10">
                  <c:v>May 17</c:v>
                </c:pt>
                <c:pt idx="11">
                  <c:v>Jun 17</c:v>
                </c:pt>
                <c:pt idx="12">
                  <c:v>Jul 17</c:v>
                </c:pt>
                <c:pt idx="13">
                  <c:v>Aug 17</c:v>
                </c:pt>
                <c:pt idx="14">
                  <c:v>Sept 17</c:v>
                </c:pt>
                <c:pt idx="15">
                  <c:v>Oct 17</c:v>
                </c:pt>
                <c:pt idx="16">
                  <c:v>Nov 17</c:v>
                </c:pt>
                <c:pt idx="17">
                  <c:v>Dec 17</c:v>
                </c:pt>
                <c:pt idx="18">
                  <c:v>Jan 18</c:v>
                </c:pt>
              </c:strCache>
            </c:strRef>
          </c:cat>
          <c:val>
            <c:numRef>
              <c:f>Sheet1!$D$2:$D$20</c:f>
              <c:numCache>
                <c:formatCode>"$"#,##0.00</c:formatCode>
                <c:ptCount val="19"/>
                <c:pt idx="0">
                  <c:v>374</c:v>
                </c:pt>
                <c:pt idx="1">
                  <c:v>374</c:v>
                </c:pt>
                <c:pt idx="2">
                  <c:v>374</c:v>
                </c:pt>
                <c:pt idx="3">
                  <c:v>374</c:v>
                </c:pt>
                <c:pt idx="4">
                  <c:v>374</c:v>
                </c:pt>
                <c:pt idx="5">
                  <c:v>374</c:v>
                </c:pt>
                <c:pt idx="6">
                  <c:v>374</c:v>
                </c:pt>
                <c:pt idx="7">
                  <c:v>374</c:v>
                </c:pt>
                <c:pt idx="8">
                  <c:v>374</c:v>
                </c:pt>
                <c:pt idx="9">
                  <c:v>374</c:v>
                </c:pt>
                <c:pt idx="10">
                  <c:v>374</c:v>
                </c:pt>
                <c:pt idx="11">
                  <c:v>374</c:v>
                </c:pt>
                <c:pt idx="12">
                  <c:v>374</c:v>
                </c:pt>
                <c:pt idx="13">
                  <c:v>374</c:v>
                </c:pt>
                <c:pt idx="14">
                  <c:v>374</c:v>
                </c:pt>
                <c:pt idx="15">
                  <c:v>374</c:v>
                </c:pt>
                <c:pt idx="16">
                  <c:v>374</c:v>
                </c:pt>
                <c:pt idx="17">
                  <c:v>374</c:v>
                </c:pt>
                <c:pt idx="18">
                  <c:v>374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388-42F3-AD5B-FF4B7B43BBA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Make no changes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Sheet1!$A$2:$A$20</c:f>
              <c:strCache>
                <c:ptCount val="19"/>
                <c:pt idx="0">
                  <c:v>Jul 16</c:v>
                </c:pt>
                <c:pt idx="1">
                  <c:v>Aug 16</c:v>
                </c:pt>
                <c:pt idx="2">
                  <c:v>Sept 16</c:v>
                </c:pt>
                <c:pt idx="3">
                  <c:v>Oct 16</c:v>
                </c:pt>
                <c:pt idx="4">
                  <c:v>Nov 16</c:v>
                </c:pt>
                <c:pt idx="5">
                  <c:v>Dec 16</c:v>
                </c:pt>
                <c:pt idx="6">
                  <c:v>Jan 17</c:v>
                </c:pt>
                <c:pt idx="7">
                  <c:v>Feb 17</c:v>
                </c:pt>
                <c:pt idx="8">
                  <c:v>Mar 17</c:v>
                </c:pt>
                <c:pt idx="9">
                  <c:v>Apr 17</c:v>
                </c:pt>
                <c:pt idx="10">
                  <c:v>May 17</c:v>
                </c:pt>
                <c:pt idx="11">
                  <c:v>Jun 17</c:v>
                </c:pt>
                <c:pt idx="12">
                  <c:v>Jul 17</c:v>
                </c:pt>
                <c:pt idx="13">
                  <c:v>Aug 17</c:v>
                </c:pt>
                <c:pt idx="14">
                  <c:v>Sept 17</c:v>
                </c:pt>
                <c:pt idx="15">
                  <c:v>Oct 17</c:v>
                </c:pt>
                <c:pt idx="16">
                  <c:v>Nov 17</c:v>
                </c:pt>
                <c:pt idx="17">
                  <c:v>Dec 17</c:v>
                </c:pt>
                <c:pt idx="18">
                  <c:v>Jan 18</c:v>
                </c:pt>
              </c:strCache>
            </c:strRef>
          </c:cat>
          <c:val>
            <c:numRef>
              <c:f>Sheet1!$E$2:$E$20</c:f>
              <c:numCache>
                <c:formatCode>"$"#,##0.00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110.88</c:v>
                </c:pt>
                <c:pt idx="7">
                  <c:v>290.76</c:v>
                </c:pt>
                <c:pt idx="8">
                  <c:v>290.76</c:v>
                </c:pt>
                <c:pt idx="9">
                  <c:v>362.64</c:v>
                </c:pt>
                <c:pt idx="10">
                  <c:v>362.64</c:v>
                </c:pt>
                <c:pt idx="11">
                  <c:v>432.59999999999997</c:v>
                </c:pt>
                <c:pt idx="12">
                  <c:v>432.59999999999997</c:v>
                </c:pt>
                <c:pt idx="13">
                  <c:v>432.59999999999997</c:v>
                </c:pt>
                <c:pt idx="14">
                  <c:v>612.48</c:v>
                </c:pt>
                <c:pt idx="15">
                  <c:v>612.48</c:v>
                </c:pt>
                <c:pt idx="16">
                  <c:v>612.48</c:v>
                </c:pt>
                <c:pt idx="17">
                  <c:v>612.48</c:v>
                </c:pt>
                <c:pt idx="18">
                  <c:v>852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388-42F3-AD5B-FF4B7B43BB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959435535"/>
        <c:axId val="1959438447"/>
      </c:lineChart>
      <c:catAx>
        <c:axId val="1959435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9438447"/>
        <c:crosses val="autoZero"/>
        <c:auto val="1"/>
        <c:lblAlgn val="ctr"/>
        <c:lblOffset val="100"/>
        <c:noMultiLvlLbl val="0"/>
      </c:catAx>
      <c:valAx>
        <c:axId val="1959438447"/>
        <c:scaling>
          <c:orientation val="minMax"/>
        </c:scaling>
        <c:delete val="0"/>
        <c:axPos val="l"/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9435535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691673"/>
            <a:ext cx="280731" cy="77884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RMPC IT Solutions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Cost benefit analysis of Dropbox, </a:t>
            </a:r>
            <a:r>
              <a:rPr lang="en-US" dirty="0" err="1" smtClean="0"/>
              <a:t>GoDaddy</a:t>
            </a:r>
            <a:r>
              <a:rPr lang="en-US" dirty="0" smtClean="0"/>
              <a:t>, and Google Apps for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Also, Electronic Signature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/>
              <a:t>(Drive) allows many 3rd-party add-ons to be installed. One is </a:t>
            </a:r>
            <a:r>
              <a:rPr lang="en-US" dirty="0" err="1"/>
              <a:t>HelloSign</a:t>
            </a:r>
            <a:r>
              <a:rPr lang="en-US" dirty="0"/>
              <a:t> which allows 5 users to request an unlimited amount of signatures for $40/mo. Additionally, they have a plan to allow 1 user to request an unlimited amount of signatures for $13/mo.</a:t>
            </a:r>
          </a:p>
          <a:p>
            <a:r>
              <a:rPr lang="en-US" dirty="0" smtClean="0"/>
              <a:t>Dropbox </a:t>
            </a:r>
            <a:r>
              <a:rPr lang="en-US" dirty="0"/>
              <a:t>partners with DocuSign for electronic signature services. They have a plan that allows 1 user to request up to 5 signatures for $10/mo.</a:t>
            </a:r>
          </a:p>
        </p:txBody>
      </p:sp>
    </p:spTree>
    <p:extLst>
      <p:ext uri="{BB962C8B-B14F-4D97-AF65-F5344CB8AC3E}">
        <p14:creationId xmlns:p14="http://schemas.microsoft.com/office/powerpoint/2010/main" val="8616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Mrs</a:t>
            </a:r>
            <a:r>
              <a:rPr lang="en-US" dirty="0"/>
              <a:t>. Hicks asked me to look into permission management solutions for RMPC’s cloud storage</a:t>
            </a:r>
            <a:r>
              <a:rPr lang="en-US" dirty="0" smtClean="0"/>
              <a:t>. Specifically, find the best way to segment permissions to RMPC files/folders on a need-to-know basis.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7419"/>
            <a:ext cx="9372600" cy="4870581"/>
          </a:xfrm>
        </p:spPr>
        <p:txBody>
          <a:bodyPr/>
          <a:lstStyle/>
          <a:p>
            <a:r>
              <a:rPr lang="en-US" dirty="0" smtClean="0"/>
              <a:t>While </a:t>
            </a:r>
            <a:r>
              <a:rPr lang="en-US" dirty="0"/>
              <a:t>Dropbox personal allows for link-sharing files and folders with outside parties it has two main shortcomings: a lack of advanced sharing controls and shared files count against the outside parties’ </a:t>
            </a:r>
            <a:r>
              <a:rPr lang="en-US" dirty="0" smtClean="0"/>
              <a:t>space.</a:t>
            </a:r>
          </a:p>
          <a:p>
            <a:r>
              <a:rPr lang="en-US" dirty="0" smtClean="0"/>
              <a:t>In </a:t>
            </a:r>
            <a:r>
              <a:rPr lang="en-US" dirty="0"/>
              <a:t>fact, outside parties only have access to view and comment on link-shared files and folders, but do not have the ability to edit, add files, or share with others. These features can be found in Dropbox Business for 12.50/</a:t>
            </a:r>
            <a:r>
              <a:rPr lang="en-US" dirty="0" err="1"/>
              <a:t>mo</a:t>
            </a:r>
            <a:r>
              <a:rPr lang="en-US" dirty="0"/>
              <a:t>/user or personal or “Work” (4.17/</a:t>
            </a:r>
            <a:r>
              <a:rPr lang="en-US" dirty="0" err="1"/>
              <a:t>mo</a:t>
            </a:r>
            <a:r>
              <a:rPr lang="en-US" dirty="0"/>
              <a:t>/user) accounts of Google </a:t>
            </a:r>
            <a:r>
              <a:rPr lang="en-US" dirty="0" smtClean="0"/>
              <a:t>Drive.</a:t>
            </a:r>
          </a:p>
          <a:p>
            <a:r>
              <a:rPr lang="en-US" dirty="0" smtClean="0"/>
              <a:t>Google </a:t>
            </a:r>
            <a:r>
              <a:rPr lang="en-US" dirty="0"/>
              <a:t>Drive for Work is a part of the Google Apps for Work suite which I believe could provide RMPC with a streamlined and cost saving solution to our cloud storage needs as well as our domain and Office365 email solutions currently provided by </a:t>
            </a:r>
            <a:r>
              <a:rPr lang="en-US" dirty="0" err="1"/>
              <a:t>GoDaddy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25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Domains </a:t>
            </a:r>
            <a:r>
              <a:rPr lang="en-US" dirty="0"/>
              <a:t>w/site builder = $375.60/</a:t>
            </a:r>
            <a:r>
              <a:rPr lang="en-US" dirty="0" err="1"/>
              <a:t>yr</a:t>
            </a:r>
            <a:endParaRPr lang="en-US" dirty="0"/>
          </a:p>
          <a:p>
            <a:r>
              <a:rPr lang="en-US" dirty="0" smtClean="0"/>
              <a:t>Email </a:t>
            </a:r>
            <a:r>
              <a:rPr lang="en-US" dirty="0"/>
              <a:t>(office365) = $389.04/</a:t>
            </a:r>
            <a:r>
              <a:rPr lang="en-US" dirty="0" err="1"/>
              <a:t>yr</a:t>
            </a:r>
            <a:endParaRPr lang="en-US" dirty="0"/>
          </a:p>
          <a:p>
            <a:r>
              <a:rPr lang="en-US" dirty="0" smtClean="0"/>
              <a:t>Cloud </a:t>
            </a:r>
            <a:r>
              <a:rPr lang="en-US" dirty="0"/>
              <a:t>solution: Dropbox personal = $0/</a:t>
            </a:r>
            <a:r>
              <a:rPr lang="en-US" dirty="0" err="1"/>
              <a:t>yr</a:t>
            </a:r>
            <a:endParaRPr lang="en-US" dirty="0"/>
          </a:p>
          <a:p>
            <a:r>
              <a:rPr lang="en-US" b="1" dirty="0" smtClean="0"/>
              <a:t>TOTAL</a:t>
            </a:r>
            <a:r>
              <a:rPr lang="en-US" b="1" dirty="0"/>
              <a:t>: $764.74/</a:t>
            </a:r>
            <a:r>
              <a:rPr lang="en-US" b="1" dirty="0" err="1"/>
              <a:t>yr</a:t>
            </a:r>
            <a:endParaRPr lang="en-US" b="1" dirty="0"/>
          </a:p>
          <a:p>
            <a:r>
              <a:rPr lang="en-US" dirty="0" smtClean="0"/>
              <a:t>Opportunities</a:t>
            </a:r>
            <a:r>
              <a:rPr lang="en-US" dirty="0"/>
              <a:t>: </a:t>
            </a:r>
            <a:r>
              <a:rPr lang="en-US" dirty="0" err="1"/>
              <a:t>GoDaddy</a:t>
            </a:r>
            <a:r>
              <a:rPr lang="en-US" dirty="0"/>
              <a:t> Website builder service (especially business) is overpriced and/or potentially unnecessary compared to in-house or local solutions. Office365 Business account for admin@ was on special when purchased but renewal costs jump 355% and is unnecessary. Dropbox personal does not provide advanced file-sharing options. Office365 and Dropbox require separate logins.</a:t>
            </a:r>
          </a:p>
        </p:txBody>
      </p:sp>
    </p:spTree>
    <p:extLst>
      <p:ext uri="{BB962C8B-B14F-4D97-AF65-F5344CB8AC3E}">
        <p14:creationId xmlns:p14="http://schemas.microsoft.com/office/powerpoint/2010/main" val="330924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we renew current services with </a:t>
            </a:r>
            <a:r>
              <a:rPr lang="en-US" dirty="0" err="1"/>
              <a:t>GoDaddy</a:t>
            </a:r>
            <a:r>
              <a:rPr lang="en-US" dirty="0"/>
              <a:t> and upgrade Dropbox to a Business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Domains </a:t>
            </a:r>
            <a:r>
              <a:rPr lang="en-US" dirty="0"/>
              <a:t>w/site builder = $432.72/</a:t>
            </a:r>
            <a:r>
              <a:rPr lang="en-US" dirty="0" err="1"/>
              <a:t>yr</a:t>
            </a:r>
            <a:endParaRPr lang="en-US" dirty="0"/>
          </a:p>
          <a:p>
            <a:r>
              <a:rPr lang="en-US" dirty="0" smtClean="0"/>
              <a:t>Email </a:t>
            </a:r>
            <a:r>
              <a:rPr lang="en-US" dirty="0"/>
              <a:t>(office365) = $536.28/</a:t>
            </a:r>
            <a:r>
              <a:rPr lang="en-US" dirty="0" err="1"/>
              <a:t>yr</a:t>
            </a:r>
            <a:endParaRPr lang="en-US" dirty="0"/>
          </a:p>
          <a:p>
            <a:r>
              <a:rPr lang="en-US" dirty="0" smtClean="0"/>
              <a:t>Cloud </a:t>
            </a:r>
            <a:r>
              <a:rPr lang="en-US" dirty="0"/>
              <a:t>solution: $1050.00/</a:t>
            </a:r>
            <a:r>
              <a:rPr lang="en-US" dirty="0" err="1"/>
              <a:t>yr</a:t>
            </a:r>
            <a:endParaRPr lang="en-US" dirty="0"/>
          </a:p>
          <a:p>
            <a:r>
              <a:rPr lang="en-US" b="1" dirty="0" smtClean="0"/>
              <a:t>TOTAL</a:t>
            </a:r>
            <a:r>
              <a:rPr lang="en-US" b="1" dirty="0"/>
              <a:t>: $2018.94/</a:t>
            </a:r>
            <a:r>
              <a:rPr lang="en-US" b="1" dirty="0" err="1"/>
              <a:t>yr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8991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Google Apps for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Domains </a:t>
            </a:r>
            <a:r>
              <a:rPr lang="en-US" dirty="0"/>
              <a:t>w/site builder = $24.00/</a:t>
            </a:r>
            <a:r>
              <a:rPr lang="en-US" dirty="0" err="1"/>
              <a:t>yr</a:t>
            </a:r>
            <a:endParaRPr lang="en-US" dirty="0"/>
          </a:p>
          <a:p>
            <a:r>
              <a:rPr lang="en-US" dirty="0" smtClean="0"/>
              <a:t>Email </a:t>
            </a:r>
            <a:r>
              <a:rPr lang="en-US" dirty="0"/>
              <a:t>= $350.04/</a:t>
            </a:r>
            <a:r>
              <a:rPr lang="en-US" dirty="0" err="1"/>
              <a:t>yr</a:t>
            </a:r>
            <a:endParaRPr lang="en-US" dirty="0"/>
          </a:p>
          <a:p>
            <a:r>
              <a:rPr lang="en-US" dirty="0" smtClean="0"/>
              <a:t>Cloud </a:t>
            </a:r>
            <a:r>
              <a:rPr lang="en-US" dirty="0"/>
              <a:t>solution: = $0/</a:t>
            </a:r>
            <a:r>
              <a:rPr lang="en-US" dirty="0" err="1"/>
              <a:t>yr</a:t>
            </a:r>
            <a:endParaRPr lang="en-US" dirty="0"/>
          </a:p>
          <a:p>
            <a:r>
              <a:rPr lang="en-US" b="1" dirty="0" smtClean="0"/>
              <a:t>TOTAL</a:t>
            </a:r>
            <a:r>
              <a:rPr lang="en-US" b="1" dirty="0"/>
              <a:t>: $374.00/</a:t>
            </a:r>
            <a:r>
              <a:rPr lang="en-US" b="1" dirty="0" err="1"/>
              <a:t>yr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384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303" y="98566"/>
            <a:ext cx="7629394" cy="66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3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908517208"/>
              </p:ext>
            </p:extLst>
          </p:nvPr>
        </p:nvGraphicFramePr>
        <p:xfrm>
          <a:off x="1700462" y="0"/>
          <a:ext cx="10491537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69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desired capabilities cost </a:t>
            </a:r>
            <a:r>
              <a:rPr lang="en-US" dirty="0"/>
              <a:t>$1050 </a:t>
            </a:r>
            <a:r>
              <a:rPr lang="en-US" dirty="0" smtClean="0"/>
              <a:t>annually with Dropbox Business.</a:t>
            </a:r>
          </a:p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these capabilities are an immediate </a:t>
            </a:r>
            <a:r>
              <a:rPr lang="en-US" dirty="0" smtClean="0"/>
              <a:t>concern </a:t>
            </a:r>
            <a:r>
              <a:rPr lang="en-US" dirty="0"/>
              <a:t>I’d suggest transferring </a:t>
            </a:r>
            <a:r>
              <a:rPr lang="en-US" dirty="0" err="1"/>
              <a:t>GoDaddy</a:t>
            </a:r>
            <a:r>
              <a:rPr lang="en-US" dirty="0"/>
              <a:t> and Dropbox services to Google Apps for </a:t>
            </a:r>
            <a:r>
              <a:rPr lang="en-US" dirty="0" smtClean="0"/>
              <a:t>Work now.</a:t>
            </a:r>
          </a:p>
          <a:p>
            <a:r>
              <a:rPr lang="en-US" dirty="0" smtClean="0"/>
              <a:t>Otherwise</a:t>
            </a:r>
            <a:r>
              <a:rPr lang="en-US" dirty="0"/>
              <a:t>, between January and April 2017 5 </a:t>
            </a:r>
            <a:r>
              <a:rPr lang="en-US" dirty="0" err="1"/>
              <a:t>GoDaddy</a:t>
            </a:r>
            <a:r>
              <a:rPr lang="en-US" dirty="0"/>
              <a:t> services are up for renewal at a cost of 362.64/yr. </a:t>
            </a:r>
            <a:r>
              <a:rPr lang="en-US" dirty="0" smtClean="0"/>
              <a:t>Those few services almost cost what the entirety of Google Apps for Work cost. Therefore, I’d </a:t>
            </a:r>
            <a:r>
              <a:rPr lang="en-US" dirty="0"/>
              <a:t>absolutely transfer services before January 22, 2017.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0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1EF0E57-12D2-4B54-A790-AA6D167593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0</TotalTime>
  <Words>503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Wireframe Building 16x9</vt:lpstr>
      <vt:lpstr>RMPC IT Solutions</vt:lpstr>
      <vt:lpstr>Purpose</vt:lpstr>
      <vt:lpstr>Overview</vt:lpstr>
      <vt:lpstr>Current Setup</vt:lpstr>
      <vt:lpstr>If we renew current services with GoDaddy and upgrade Dropbox to a Business account</vt:lpstr>
      <vt:lpstr>Google Apps for Work</vt:lpstr>
      <vt:lpstr>PowerPoint Presentation</vt:lpstr>
      <vt:lpstr>PowerPoint Presentation</vt:lpstr>
      <vt:lpstr>Recommendation</vt:lpstr>
      <vt:lpstr>Also, Electronic Signature Services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2016-07-18T00:30:40Z</dcterms:created>
  <dcterms:modified xsi:type="dcterms:W3CDTF">2016-07-18T01:04:01Z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TC030310279991</vt:lpwstr>
  </property>
</Properties>
</file>