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9" r:id="rId5"/>
    <p:sldMasterId id="2147483654" r:id="rId6"/>
    <p:sldMasterId id="2147483667" r:id="rId7"/>
  </p:sldMasterIdLst>
  <p:notesMasterIdLst>
    <p:notesMasterId r:id="rId28"/>
  </p:notesMasterIdLst>
  <p:handoutMasterIdLst>
    <p:handoutMasterId r:id="rId29"/>
  </p:handoutMasterIdLst>
  <p:sldIdLst>
    <p:sldId id="256" r:id="rId8"/>
    <p:sldId id="259" r:id="rId9"/>
    <p:sldId id="287" r:id="rId10"/>
    <p:sldId id="300" r:id="rId11"/>
    <p:sldId id="288" r:id="rId12"/>
    <p:sldId id="263" r:id="rId13"/>
    <p:sldId id="294" r:id="rId14"/>
    <p:sldId id="262" r:id="rId15"/>
    <p:sldId id="279" r:id="rId16"/>
    <p:sldId id="296" r:id="rId17"/>
    <p:sldId id="297" r:id="rId18"/>
    <p:sldId id="273" r:id="rId19"/>
    <p:sldId id="280" r:id="rId20"/>
    <p:sldId id="269" r:id="rId21"/>
    <p:sldId id="289" r:id="rId22"/>
    <p:sldId id="290" r:id="rId23"/>
    <p:sldId id="291" r:id="rId24"/>
    <p:sldId id="268" r:id="rId25"/>
    <p:sldId id="298" r:id="rId26"/>
    <p:sldId id="299" r:id="rId2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475AA-B209-12A6-9460-BC11837842AE}" v="73" dt="2021-06-09T10:34:26.971"/>
    <p1510:client id="{72C946B2-3505-9871-05BC-B2FE8B7E6B5B}" v="2" dt="2021-06-08T16:02:23.072"/>
    <p1510:client id="{AA55B533-14CF-4C30-AA57-73F7B7CCF055}" v="7" dt="2021-06-08T12:53:21.116"/>
    <p1510:client id="{D3DB81E0-B18C-AE21-1571-3E615DE980E8}" v="90" dt="2021-06-08T17:37:12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1" autoAdjust="0"/>
    <p:restoredTop sz="96197"/>
  </p:normalViewPr>
  <p:slideViewPr>
    <p:cSldViewPr snapToGrid="0">
      <p:cViewPr varScale="1">
        <p:scale>
          <a:sx n="120" d="100"/>
          <a:sy n="120" d="100"/>
        </p:scale>
        <p:origin x="192" y="264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07BBB9-8251-61CA-8C72-5B499D86E6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D3FD8-DF2A-1C13-B99E-EDCBBB4113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4404-1143-0349-BD0A-2AF639398047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9F8E1-2E15-55F2-318C-0DB9D7573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7DD34-92EB-10CF-AB9E-7D9E6C74CE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0A4A-BB67-774A-AFE6-084EF060E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35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35B1B6-372C-4507-93DE-B8D20A7FEBAB}" type="datetimeFigureOut">
              <a:rPr lang="de-DE"/>
              <a:pPr>
                <a:defRPr/>
              </a:pPr>
              <a:t>15.06.24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6FE819E-4B75-40FE-9D19-F53C8BD2AEC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60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333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529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10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40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850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19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37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23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0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4614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09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86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7772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95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3" y="2928935"/>
            <a:ext cx="8191557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2" y="6000751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7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3" y="2928935"/>
            <a:ext cx="8191557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2" y="6000751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461" y="2857496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2" y="6000751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1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2571745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BAD5A76C-498B-4205-96B4-8B6AE875FB79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1378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5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2571745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360CA27-EC7C-449D-8F19-0321113787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382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2571745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DBC2E362-882E-4E1C-AB84-6BE81934D59B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83893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5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2571745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BCCF6395-C120-4012-8DF1-1952F9D587E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70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8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7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16D2582-30B2-4760-B588-9D2B0E3150AE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2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AF2EFA6-BF80-4BA8-B8F8-8B92335B5DE4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2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3167064" y="2928938"/>
            <a:ext cx="707707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Implementation of algebraic</a:t>
            </a:r>
            <a:br>
              <a:rPr lang="en-GB" dirty="0"/>
            </a:br>
            <a:r>
              <a:rPr lang="en-GB" dirty="0"/>
              <a:t>cryptographic primitives in the</a:t>
            </a:r>
            <a:br>
              <a:rPr lang="en-GB" dirty="0"/>
            </a:br>
            <a:r>
              <a:rPr lang="en-GB" dirty="0"/>
              <a:t>Plonk framework</a:t>
            </a:r>
            <a:endParaRPr lang="en-GB" altLang="de-DE" dirty="0"/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167064" y="4668139"/>
            <a:ext cx="6215062" cy="13711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de-DE" dirty="0">
                <a:latin typeface="Arial"/>
                <a:cs typeface="Arial"/>
              </a:rPr>
              <a:t>Bachelor’s Thesis</a:t>
            </a:r>
          </a:p>
          <a:p>
            <a:r>
              <a:rPr lang="en-GB" altLang="de-DE" b="1" dirty="0" err="1">
                <a:latin typeface="Arial"/>
                <a:cs typeface="Arial"/>
              </a:rPr>
              <a:t>Àlex</a:t>
            </a:r>
            <a:r>
              <a:rPr lang="en-GB" altLang="de-DE" b="1" dirty="0">
                <a:latin typeface="Arial"/>
                <a:cs typeface="Arial"/>
              </a:rPr>
              <a:t> </a:t>
            </a:r>
            <a:r>
              <a:rPr lang="en-GB" altLang="de-DE" b="1" dirty="0" err="1">
                <a:latin typeface="Arial"/>
                <a:cs typeface="Arial"/>
              </a:rPr>
              <a:t>Mitjans</a:t>
            </a:r>
            <a:r>
              <a:rPr lang="en-GB" altLang="de-DE" b="1" dirty="0">
                <a:latin typeface="Arial"/>
                <a:cs typeface="Arial"/>
              </a:rPr>
              <a:t> </a:t>
            </a:r>
            <a:r>
              <a:rPr lang="en-GB" altLang="de-DE" b="1" dirty="0" err="1">
                <a:latin typeface="Arial"/>
                <a:cs typeface="Arial"/>
              </a:rPr>
              <a:t>Llorach</a:t>
            </a:r>
            <a:endParaRPr lang="en-GB" altLang="de-DE" b="1" dirty="0">
              <a:latin typeface="Arial"/>
              <a:cs typeface="Arial"/>
            </a:endParaRPr>
          </a:p>
          <a:p>
            <a:r>
              <a:rPr lang="en-GB" altLang="de-DE" sz="1800" dirty="0">
                <a:latin typeface="Arial"/>
                <a:cs typeface="Arial"/>
              </a:rPr>
              <a:t>Supervisor: Elena Andreeva</a:t>
            </a:r>
          </a:p>
          <a:p>
            <a:r>
              <a:rPr lang="en-GB" altLang="de-DE" sz="1800" dirty="0">
                <a:latin typeface="Arial"/>
                <a:cs typeface="Arial"/>
              </a:rPr>
              <a:t>Tutor: Stefano Trevisani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209A7E-6924-910B-872A-1FB09119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4" y="161597"/>
            <a:ext cx="5767501" cy="752183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Plonk</a:t>
            </a:r>
            <a:br>
              <a:rPr lang="en-GB" sz="3600" dirty="0"/>
            </a:b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33E7C-CEAF-E445-3720-3DCB397A7B1D}"/>
              </a:ext>
            </a:extLst>
          </p:cNvPr>
          <p:cNvSpPr txBox="1"/>
          <p:nvPr/>
        </p:nvSpPr>
        <p:spPr>
          <a:xfrm>
            <a:off x="764242" y="1196832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2. Compressing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04386-C219-7594-FE12-4045E92C234F}"/>
              </a:ext>
            </a:extLst>
          </p:cNvPr>
          <p:cNvSpPr txBox="1"/>
          <p:nvPr/>
        </p:nvSpPr>
        <p:spPr>
          <a:xfrm>
            <a:off x="764242" y="3754645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3. Polynomial commitments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FAD5A-9364-0CEF-59EC-66087F0B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00" y="2966109"/>
            <a:ext cx="5687380" cy="382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21D7A-2DD0-6C70-4DC1-4C1396FEABC0}"/>
              </a:ext>
            </a:extLst>
          </p:cNvPr>
          <p:cNvSpPr txBox="1"/>
          <p:nvPr/>
        </p:nvSpPr>
        <p:spPr>
          <a:xfrm>
            <a:off x="1142964" y="191837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Schwartz-Zippel lemma</a:t>
            </a:r>
          </a:p>
          <a:p>
            <a:r>
              <a:rPr lang="en-GB" sz="2000" dirty="0"/>
              <a:t>Lagrange interpolation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782EE-FF5D-DF26-0593-4C08B431AA68}"/>
              </a:ext>
            </a:extLst>
          </p:cNvPr>
          <p:cNvSpPr txBox="1"/>
          <p:nvPr/>
        </p:nvSpPr>
        <p:spPr>
          <a:xfrm>
            <a:off x="1142964" y="4395299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KZG commitments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EA8C0AA-DCA2-492A-5074-CAF79B6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10</a:t>
            </a:fld>
            <a:endParaRPr lang="de-DE" alt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856BE-1CDB-84CF-3A5B-EF69E5AE1E49}"/>
              </a:ext>
            </a:extLst>
          </p:cNvPr>
          <p:cNvSpPr txBox="1"/>
          <p:nvPr/>
        </p:nvSpPr>
        <p:spPr>
          <a:xfrm>
            <a:off x="7198242" y="21452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Plonky2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C98D0-CF45-46EB-D9BC-2DDC22A902F3}"/>
              </a:ext>
            </a:extLst>
          </p:cNvPr>
          <p:cNvSpPr txBox="1"/>
          <p:nvPr/>
        </p:nvSpPr>
        <p:spPr>
          <a:xfrm>
            <a:off x="7390602" y="1196832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FRI protocol</a:t>
            </a:r>
          </a:p>
        </p:txBody>
      </p:sp>
    </p:spTree>
    <p:extLst>
      <p:ext uri="{BB962C8B-B14F-4D97-AF65-F5344CB8AC3E}">
        <p14:creationId xmlns:p14="http://schemas.microsoft.com/office/powerpoint/2010/main" val="16370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7761-A288-D21B-4C62-9F5AF9B1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13" y="160332"/>
            <a:ext cx="9906069" cy="571504"/>
          </a:xfrm>
        </p:spPr>
        <p:txBody>
          <a:bodyPr/>
          <a:lstStyle/>
          <a:p>
            <a:r>
              <a:rPr lang="en-GB" dirty="0"/>
              <a:t>Zero-knowledge friendly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8D2A-E1D8-6CC2-F925-C2E92A9AB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115" y="1119792"/>
            <a:ext cx="5238787" cy="262705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/>
              <a:t>Arithmetization</a:t>
            </a:r>
            <a:r>
              <a:rPr lang="en-GB" sz="2000" dirty="0"/>
              <a:t>-Oriented (AO) hash functions</a:t>
            </a:r>
          </a:p>
          <a:p>
            <a:r>
              <a:rPr lang="en-GB" sz="2000" dirty="0"/>
              <a:t>Poseidon</a:t>
            </a:r>
          </a:p>
          <a:p>
            <a:r>
              <a:rPr lang="en-GB" sz="2000" dirty="0"/>
              <a:t>Rescue-prime</a:t>
            </a:r>
          </a:p>
          <a:p>
            <a:r>
              <a:rPr lang="en-GB" sz="2000" dirty="0"/>
              <a:t>Griffin</a:t>
            </a:r>
          </a:p>
          <a:p>
            <a:r>
              <a:rPr lang="en-GB" sz="2000" dirty="0"/>
              <a:t>Anemoi</a:t>
            </a:r>
          </a:p>
          <a:p>
            <a:r>
              <a:rPr lang="en-GB" sz="2000" dirty="0"/>
              <a:t>Arion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0D6E5-C972-C994-42E5-44FCD1F7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11</a:t>
            </a:fld>
            <a:endParaRPr lang="de-DE" alt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60882-CC20-8393-F50F-E4A0E98F5D98}"/>
              </a:ext>
            </a:extLst>
          </p:cNvPr>
          <p:cNvSpPr txBox="1"/>
          <p:nvPr/>
        </p:nvSpPr>
        <p:spPr>
          <a:xfrm>
            <a:off x="7281050" y="1096420"/>
            <a:ext cx="4248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/>
              <a:t>Hash functions main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Horst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Open </a:t>
            </a:r>
            <a:r>
              <a:rPr lang="en-GB" sz="2000" dirty="0" err="1"/>
              <a:t>Flyestel</a:t>
            </a:r>
            <a:r>
              <a:rPr lang="en-GB" sz="2000" dirty="0"/>
              <a:t>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Generalized Triangular Dynamical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Non-linear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BA22FB-6886-779E-EA0B-DFEF3ED902A1}"/>
                  </a:ext>
                </a:extLst>
              </p:cNvPr>
              <p:cNvSpPr txBox="1"/>
              <p:nvPr/>
            </p:nvSpPr>
            <p:spPr>
              <a:xfrm>
                <a:off x="7950109" y="3035412"/>
                <a:ext cx="2319994" cy="196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𝑆𝑏𝑜𝑥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⍺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𝑏𝑜𝑥</m:t>
                          </m:r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1/⍺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Optimization: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⍺</m:t>
                          </m:r>
                        </m:sup>
                      </m:sSup>
                      <m:r>
                        <m:rPr>
                          <m:nor/>
                        </m:rPr>
                        <a:rPr lang="en-E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E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⍺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BA22FB-6886-779E-EA0B-DFEF3ED9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109" y="3035412"/>
                <a:ext cx="2319994" cy="1962076"/>
              </a:xfrm>
              <a:prstGeom prst="rect">
                <a:avLst/>
              </a:prstGeom>
              <a:blipFill>
                <a:blip r:embed="rId3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F016FEC-0117-7307-EFFA-07ED630D9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71" y="3746842"/>
            <a:ext cx="6764079" cy="2911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A90D-D776-595C-260F-A41FB396BD36}"/>
              </a:ext>
            </a:extLst>
          </p:cNvPr>
          <p:cNvSpPr txBox="1"/>
          <p:nvPr/>
        </p:nvSpPr>
        <p:spPr>
          <a:xfrm>
            <a:off x="106505" y="46515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8D1C6-20B5-2EE7-3F9B-A2E51FD468FF}"/>
              </a:ext>
            </a:extLst>
          </p:cNvPr>
          <p:cNvSpPr txBox="1"/>
          <p:nvPr/>
        </p:nvSpPr>
        <p:spPr>
          <a:xfrm>
            <a:off x="92692" y="5657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6616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7299-0A06-44BB-BB96-C78DA62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Implementation &amp; Benchmarking</a:t>
            </a:r>
          </a:p>
        </p:txBody>
      </p:sp>
    </p:spTree>
    <p:extLst>
      <p:ext uri="{BB962C8B-B14F-4D97-AF65-F5344CB8AC3E}">
        <p14:creationId xmlns:p14="http://schemas.microsoft.com/office/powerpoint/2010/main" val="11407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A2F0-C403-42EA-9C8F-4F3D69E1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A8C947-DFCC-0E46-C0E9-28382DA6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66" y="2296098"/>
            <a:ext cx="9906069" cy="35544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Hash functions: Poseidon, Rescue-prime, Griffin, Anemoi, Arion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Plonky2 &amp; Dusk Plonk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Implemented the code in Rust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Implemented for different configurations and optimized according to publications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Criterion for benchmarking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2810A10-591F-4759-EA84-5990E8B8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369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746740-28CC-68A5-8193-74E8414B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57461"/>
            <a:ext cx="7772400" cy="3441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C31E5A-1991-4BA9-95D2-7FFD541D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08" y="99318"/>
            <a:ext cx="9906069" cy="1143008"/>
          </a:xfrm>
        </p:spPr>
        <p:txBody>
          <a:bodyPr lIns="91440" tIns="45720" rIns="91440" bIns="45720" anchor="t"/>
          <a:lstStyle/>
          <a:p>
            <a:r>
              <a:rPr lang="en-US" dirty="0"/>
              <a:t>Plain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1FF54-2628-E921-1E16-D301FC33E071}"/>
              </a:ext>
            </a:extLst>
          </p:cNvPr>
          <p:cNvSpPr txBox="1"/>
          <p:nvPr/>
        </p:nvSpPr>
        <p:spPr>
          <a:xfrm>
            <a:off x="1497419" y="350054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BLS12-381 scalar field – 256 bits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33DEE0-3645-08A2-3D6A-9E2A9F20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855128"/>
            <a:ext cx="7772400" cy="2502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3E0A0-17D8-B117-D6E9-A3DAD5725FBB}"/>
              </a:ext>
            </a:extLst>
          </p:cNvPr>
          <p:cNvSpPr txBox="1"/>
          <p:nvPr/>
        </p:nvSpPr>
        <p:spPr>
          <a:xfrm>
            <a:off x="1497419" y="1016073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Goldilocks field – 64 bits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E31DEF6-2569-5DBB-5221-5B244B1D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03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60A1-A59A-4DA3-B54C-A24CF87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5" y="115757"/>
            <a:ext cx="9906069" cy="1143008"/>
          </a:xfrm>
        </p:spPr>
        <p:txBody>
          <a:bodyPr>
            <a:normAutofit/>
          </a:bodyPr>
          <a:lstStyle/>
          <a:p>
            <a:r>
              <a:rPr lang="en-GB" dirty="0"/>
              <a:t>Plonky2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34713-2FA8-A4E3-988B-6F518CD8C3AB}"/>
              </a:ext>
            </a:extLst>
          </p:cNvPr>
          <p:cNvSpPr txBox="1"/>
          <p:nvPr/>
        </p:nvSpPr>
        <p:spPr>
          <a:xfrm>
            <a:off x="1142965" y="1341882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Performance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008CFD5-4924-4268-6235-AB963BA6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15</a:t>
            </a:fld>
            <a:endParaRPr lang="de-DE" alt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D9EFC-9D3B-73BF-D5B3-1A02B0067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63" y="2524306"/>
            <a:ext cx="10181474" cy="18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5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3A74-B43A-0B3D-941E-A6A17B29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5" y="104966"/>
            <a:ext cx="9906069" cy="1143008"/>
          </a:xfrm>
        </p:spPr>
        <p:txBody>
          <a:bodyPr>
            <a:normAutofit/>
          </a:bodyPr>
          <a:lstStyle/>
          <a:p>
            <a:r>
              <a:rPr lang="en-GB" dirty="0"/>
              <a:t>Dusk Plonk</a:t>
            </a:r>
          </a:p>
        </p:txBody>
      </p:sp>
      <p:pic>
        <p:nvPicPr>
          <p:cNvPr id="5" name="Picture 4" descr="A table with numbers and a mathematical equation&#10;&#10;Description automatically generated">
            <a:extLst>
              <a:ext uri="{FF2B5EF4-FFF2-40B4-BE49-F238E27FC236}">
                <a16:creationId xmlns:a16="http://schemas.microsoft.com/office/drawing/2014/main" id="{0E8F3FD7-B295-AC68-DDE1-81C2131B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05" y="2357138"/>
            <a:ext cx="8124388" cy="355441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C10536-38E8-8B1B-D3A6-100E0023BF11}"/>
              </a:ext>
            </a:extLst>
          </p:cNvPr>
          <p:cNvSpPr txBox="1"/>
          <p:nvPr/>
        </p:nvSpPr>
        <p:spPr>
          <a:xfrm>
            <a:off x="1142965" y="1214130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Number of constraints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0886A93-DF09-3F76-1502-D5874AE1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9344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136902-08AA-1728-ABBC-01ADD02E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5" y="160332"/>
            <a:ext cx="10350830" cy="1143008"/>
          </a:xfrm>
        </p:spPr>
        <p:txBody>
          <a:bodyPr/>
          <a:lstStyle/>
          <a:p>
            <a:r>
              <a:rPr lang="en-US" dirty="0"/>
              <a:t>Dusk Plonk					Proof verification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A9489E6C-C593-3E0F-871A-E24DCC86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17</a:t>
            </a:fld>
            <a:endParaRPr lang="de-DE" alt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7FBEF-5B35-4DC8-B80D-19034B588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0" y="1115221"/>
            <a:ext cx="6257442" cy="542925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9F8B57-9F9A-4171-B38E-BC1DADC9C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61878"/>
              </p:ext>
            </p:extLst>
          </p:nvPr>
        </p:nvGraphicFramePr>
        <p:xfrm>
          <a:off x="7006855" y="2880360"/>
          <a:ext cx="3929322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64661">
                  <a:extLst>
                    <a:ext uri="{9D8B030D-6E8A-4147-A177-3AD203B41FA5}">
                      <a16:colId xmlns:a16="http://schemas.microsoft.com/office/drawing/2014/main" val="1135621917"/>
                    </a:ext>
                  </a:extLst>
                </a:gridCol>
                <a:gridCol w="1964661">
                  <a:extLst>
                    <a:ext uri="{9D8B030D-6E8A-4147-A177-3AD203B41FA5}">
                      <a16:colId xmlns:a16="http://schemas.microsoft.com/office/drawing/2014/main" val="527470866"/>
                    </a:ext>
                  </a:extLst>
                </a:gridCol>
              </a:tblGrid>
              <a:tr h="298828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Proof verification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65578"/>
                  </a:ext>
                </a:extLst>
              </a:tr>
              <a:tr h="29882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Dusk Plonk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Plonky2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7410392"/>
                  </a:ext>
                </a:extLst>
              </a:tr>
              <a:tr h="29882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02131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8C78FC-8D92-2D34-18A7-48DD21E654D4}"/>
              </a:ext>
            </a:extLst>
          </p:cNvPr>
          <p:cNvCxnSpPr>
            <a:cxnSpLocks/>
          </p:cNvCxnSpPr>
          <p:nvPr/>
        </p:nvCxnSpPr>
        <p:spPr>
          <a:xfrm>
            <a:off x="6721345" y="184140"/>
            <a:ext cx="0" cy="6537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02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7299-0A06-44BB-BB96-C78DA62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61" y="2857496"/>
            <a:ext cx="10972800" cy="752807"/>
          </a:xfrm>
        </p:spPr>
        <p:txBody>
          <a:bodyPr lIns="91440" tIns="45720" rIns="91440" bIns="45720" anchor="t"/>
          <a:lstStyle/>
          <a:p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594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0CF6-70DE-0635-0799-51E3C06A1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65" y="1651790"/>
            <a:ext cx="4667283" cy="3554419"/>
          </a:xfrm>
        </p:spPr>
        <p:txBody>
          <a:bodyPr/>
          <a:lstStyle/>
          <a:p>
            <a:r>
              <a:rPr lang="en-GB" dirty="0"/>
              <a:t>Inside a zero-knowledge proof system:</a:t>
            </a:r>
          </a:p>
          <a:p>
            <a:pPr lvl="1"/>
            <a:r>
              <a:rPr lang="en-GB" dirty="0"/>
              <a:t>Dusk Plonk: Arion</a:t>
            </a:r>
          </a:p>
          <a:p>
            <a:pPr lvl="1"/>
            <a:r>
              <a:rPr lang="en-GB" dirty="0"/>
              <a:t>Plonky2: Rescue-prime, Anemoi, Griffin</a:t>
            </a:r>
          </a:p>
          <a:p>
            <a:r>
              <a:rPr lang="en-GB" dirty="0"/>
              <a:t>Plain hashing</a:t>
            </a:r>
          </a:p>
          <a:p>
            <a:pPr lvl="1"/>
            <a:r>
              <a:rPr lang="en-GB" dirty="0"/>
              <a:t>Goldilocks field: Arion &amp; Griffin</a:t>
            </a:r>
          </a:p>
          <a:p>
            <a:pPr lvl="1"/>
            <a:r>
              <a:rPr lang="en-GB" dirty="0"/>
              <a:t>BLS12-381 scalar field: Poseidon &amp; Arion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C478-1FBF-C2D8-9E11-43BAA2D6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5" y="160332"/>
            <a:ext cx="9906069" cy="114300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7695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43AB0-DF8A-68CA-BF99-DC0B28B1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Objectives &amp; Scope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Benchmarking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Conclusions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4CCA23-D24A-A449-B9A9-9E404165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9611B70-8790-FF8C-FA7F-B3993A63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2369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7299-0A06-44BB-BB96-C78DA62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61" y="2857496"/>
            <a:ext cx="10972800" cy="752807"/>
          </a:xfrm>
        </p:spPr>
        <p:txBody>
          <a:bodyPr lIns="91440" tIns="45720" rIns="91440" bIns="45720" anchor="t"/>
          <a:lstStyle/>
          <a:p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9451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AA2B-BBB5-53C1-5BA5-F6DEB17C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6C30-282B-85C5-DFD8-0510BAD00A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Rapid growth of zero-knowledge proofs</a:t>
            </a:r>
          </a:p>
          <a:p>
            <a:r>
              <a:rPr lang="en-GB" dirty="0"/>
              <a:t>Traditional hash functions are not optimized for zero-knowledge proofs</a:t>
            </a:r>
          </a:p>
          <a:p>
            <a:r>
              <a:rPr lang="en-GB" dirty="0"/>
              <a:t>Need for efficient hash functions in zero-knowledge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5171C-E589-F48C-7EAD-37B8F089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05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23DE-D68A-8A60-8FD0-6B100BE1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5" y="160332"/>
            <a:ext cx="9906069" cy="1143008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F618-A378-B06D-D482-1C3E9671A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65" y="1950591"/>
            <a:ext cx="4667283" cy="3554419"/>
          </a:xfrm>
        </p:spPr>
        <p:txBody>
          <a:bodyPr/>
          <a:lstStyle/>
          <a:p>
            <a:r>
              <a:rPr lang="en-GB" dirty="0"/>
              <a:t>Applications</a:t>
            </a:r>
          </a:p>
          <a:p>
            <a:pPr lvl="1"/>
            <a:r>
              <a:rPr lang="en-GB" dirty="0"/>
              <a:t>Secure logins systems</a:t>
            </a:r>
          </a:p>
          <a:p>
            <a:pPr lvl="1"/>
            <a:r>
              <a:rPr lang="en-GB" dirty="0"/>
              <a:t>Identity management systems</a:t>
            </a:r>
          </a:p>
          <a:p>
            <a:pPr lvl="1"/>
            <a:r>
              <a:rPr lang="en-GB" dirty="0"/>
              <a:t>Confidential payment systems</a:t>
            </a:r>
          </a:p>
          <a:p>
            <a:pPr lvl="1"/>
            <a:r>
              <a:rPr lang="en-GB" dirty="0"/>
              <a:t>Secure financial transactions</a:t>
            </a:r>
          </a:p>
          <a:p>
            <a:pPr lvl="1"/>
            <a:r>
              <a:rPr lang="en-GB" dirty="0"/>
              <a:t>Specially used in the blockchain technology </a:t>
            </a:r>
          </a:p>
        </p:txBody>
      </p:sp>
      <p:pic>
        <p:nvPicPr>
          <p:cNvPr id="5" name="Picture 2" descr="Zcash - Wikipedia">
            <a:extLst>
              <a:ext uri="{FF2B5EF4-FFF2-40B4-BE49-F238E27FC236}">
                <a16:creationId xmlns:a16="http://schemas.microsoft.com/office/drawing/2014/main" id="{DA670AAE-260E-B5CC-181B-DD0E63DC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931" y="2820171"/>
            <a:ext cx="1446028" cy="58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tarknet Media Kit | Starknet">
            <a:extLst>
              <a:ext uri="{FF2B5EF4-FFF2-40B4-BE49-F238E27FC236}">
                <a16:creationId xmlns:a16="http://schemas.microsoft.com/office/drawing/2014/main" id="{F5819A1D-0146-ED68-92EC-3B2F3CCB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05" y="3428999"/>
            <a:ext cx="3110957" cy="8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olygon announces launch of eDAO - an entertainment focused Web3 company">
            <a:extLst>
              <a:ext uri="{FF2B5EF4-FFF2-40B4-BE49-F238E27FC236}">
                <a16:creationId xmlns:a16="http://schemas.microsoft.com/office/drawing/2014/main" id="{4E344E8C-38A8-4502-FB1A-6ED1699E9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" t="19385" r="7240" b="24908"/>
          <a:stretch/>
        </p:blipFill>
        <p:spPr bwMode="auto">
          <a:xfrm>
            <a:off x="7652955" y="4112210"/>
            <a:ext cx="1977656" cy="69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Node] Run your DUSK node. 09/03 UPDATE : Dusk has definitely… | by  0x5cience | Medium">
            <a:extLst>
              <a:ext uri="{FF2B5EF4-FFF2-40B4-BE49-F238E27FC236}">
                <a16:creationId xmlns:a16="http://schemas.microsoft.com/office/drawing/2014/main" id="{85C8016C-1652-E036-E73D-72E2F19F8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7" t="23645" r="20453" b="29467"/>
          <a:stretch/>
        </p:blipFill>
        <p:spPr bwMode="auto">
          <a:xfrm>
            <a:off x="7814931" y="4795421"/>
            <a:ext cx="1791119" cy="5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49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25D4-27EF-1B49-76BB-E6F790B1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63A8-7AB8-ED24-C033-EB6E895E30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Implement several </a:t>
            </a:r>
            <a:r>
              <a:rPr lang="en-GB" dirty="0" err="1"/>
              <a:t>zk</a:t>
            </a:r>
            <a:r>
              <a:rPr lang="en-GB" dirty="0"/>
              <a:t>-friendly hash functions</a:t>
            </a:r>
          </a:p>
          <a:p>
            <a:r>
              <a:rPr lang="en-GB" dirty="0"/>
              <a:t>Plonk &amp; Plonky2</a:t>
            </a:r>
          </a:p>
          <a:p>
            <a:r>
              <a:rPr lang="en-GB" dirty="0"/>
              <a:t>Evaluate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AE58C-D64C-8F1F-83DD-5DF40B5CB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Hash </a:t>
            </a:r>
            <a:r>
              <a:rPr lang="en-GB" dirty="0" err="1"/>
              <a:t>funcitons</a:t>
            </a:r>
            <a:r>
              <a:rPr lang="en-GB" dirty="0"/>
              <a:t>: Poseidon, Rescue-prime, Griffin, Anemoi, Arion</a:t>
            </a:r>
          </a:p>
          <a:p>
            <a:r>
              <a:rPr lang="en-GB" dirty="0"/>
              <a:t>Fields: Goldilocks &amp; BLS12-381 scalar field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0780437-694B-D7FD-6251-0A4BF7FC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0410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B960-F849-49AE-846E-9996FEA3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de-DE" sz="3600" dirty="0">
                <a:solidFill>
                  <a:schemeClr val="bg1"/>
                </a:solidFill>
                <a:latin typeface="Arial"/>
                <a:cs typeface="Arial"/>
              </a:rPr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56F8-3E4C-CA43-477D-F10990B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60" y="1120981"/>
            <a:ext cx="4736372" cy="663431"/>
          </a:xfrm>
        </p:spPr>
        <p:txBody>
          <a:bodyPr/>
          <a:lstStyle/>
          <a:p>
            <a:r>
              <a:rPr lang="en-GB" sz="3200" dirty="0"/>
              <a:t>Interactive proof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65E7-9E85-2CAE-5917-9E878652E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1226" y="1849657"/>
            <a:ext cx="7824390" cy="857255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Properties</a:t>
            </a:r>
            <a:r>
              <a:rPr lang="en-GB" dirty="0"/>
              <a:t>:</a:t>
            </a:r>
          </a:p>
          <a:p>
            <a:r>
              <a:rPr lang="en-GB" dirty="0"/>
              <a:t>Completeness</a:t>
            </a:r>
          </a:p>
          <a:p>
            <a:r>
              <a:rPr lang="en-GB" dirty="0"/>
              <a:t>Soundness</a:t>
            </a:r>
          </a:p>
          <a:p>
            <a:r>
              <a:rPr lang="en-GB" dirty="0"/>
              <a:t>Zero-knowledge</a:t>
            </a:r>
          </a:p>
          <a:p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172F40A-8D92-8673-565E-F7DB86B6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96" y="2249260"/>
            <a:ext cx="35941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CB5A47C-EFC0-D975-172C-35BE464CDE72}"/>
              </a:ext>
            </a:extLst>
          </p:cNvPr>
          <p:cNvSpPr txBox="1">
            <a:spLocks/>
          </p:cNvSpPr>
          <p:nvPr/>
        </p:nvSpPr>
        <p:spPr>
          <a:xfrm>
            <a:off x="990564" y="102313"/>
            <a:ext cx="9906069" cy="114300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dirty="0"/>
              <a:t>Zero-knowledge proofs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E5087-0698-58BD-8FE8-E47DEE4E0E79}"/>
              </a:ext>
            </a:extLst>
          </p:cNvPr>
          <p:cNvSpPr txBox="1"/>
          <p:nvPr/>
        </p:nvSpPr>
        <p:spPr>
          <a:xfrm>
            <a:off x="5428469" y="1160310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Interactive </a:t>
            </a:r>
            <a:r>
              <a:rPr lang="en-GB" sz="3200" dirty="0" err="1"/>
              <a:t>zk</a:t>
            </a:r>
            <a:r>
              <a:rPr lang="en-GB" sz="3200" dirty="0"/>
              <a:t> proofs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EAAF2-F24E-F4D8-5865-01566637EE04}"/>
              </a:ext>
            </a:extLst>
          </p:cNvPr>
          <p:cNvSpPr txBox="1"/>
          <p:nvPr/>
        </p:nvSpPr>
        <p:spPr>
          <a:xfrm>
            <a:off x="5751226" y="3717138"/>
            <a:ext cx="5746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The protocol</a:t>
            </a:r>
            <a:r>
              <a:rPr lang="en-GB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 send a commitment of the private inputs to V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V creates a random challenge and sends it to 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 send to V the evaluated proof of the 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V verifies these evaluations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A2AE09-D535-C546-9E4A-1396D16BEF95}"/>
              </a:ext>
            </a:extLst>
          </p:cNvPr>
          <p:cNvCxnSpPr/>
          <p:nvPr/>
        </p:nvCxnSpPr>
        <p:spPr>
          <a:xfrm>
            <a:off x="5201587" y="1160310"/>
            <a:ext cx="0" cy="537540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77F0D6-5A91-AC0D-372C-50185E44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4979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27EDA-BA3B-4232-85A5-1EF43E2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71" y="85531"/>
            <a:ext cx="2154870" cy="667629"/>
          </a:xfrm>
        </p:spPr>
        <p:txBody>
          <a:bodyPr lIns="91440" tIns="45720" rIns="91440" bIns="45720" anchor="t"/>
          <a:lstStyle/>
          <a:p>
            <a:r>
              <a:rPr lang="en-US" dirty="0"/>
              <a:t>SNARKs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03104-4141-2D9C-E0C7-306BB3F987CF}"/>
              </a:ext>
            </a:extLst>
          </p:cNvPr>
          <p:cNvSpPr txBox="1"/>
          <p:nvPr/>
        </p:nvSpPr>
        <p:spPr>
          <a:xfrm>
            <a:off x="532320" y="1936548"/>
            <a:ext cx="2528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Succinct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Non-interactive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Knowledge-sound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5D862-28E4-A859-3A86-6C5BDB65A28E}"/>
              </a:ext>
            </a:extLst>
          </p:cNvPr>
          <p:cNvSpPr txBox="1"/>
          <p:nvPr/>
        </p:nvSpPr>
        <p:spPr>
          <a:xfrm>
            <a:off x="484202" y="4509413"/>
            <a:ext cx="10980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/>
              <a:t>The protocol: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b="1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b="1" dirty="0"/>
              <a:t>Proof generation</a:t>
            </a:r>
            <a:endParaRPr lang="en-GB" sz="2000" dirty="0"/>
          </a:p>
          <a:p>
            <a:pPr marL="342900" indent="-342900">
              <a:buFont typeface="+mj-lt"/>
              <a:buAutoNum type="arabicPeriod"/>
            </a:pPr>
            <a:r>
              <a:rPr lang="en-GB" sz="2000" b="1" dirty="0"/>
              <a:t>Proof verification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2FCFF-55A1-B4BB-4FD2-B31ABC56D345}"/>
              </a:ext>
            </a:extLst>
          </p:cNvPr>
          <p:cNvSpPr txBox="1"/>
          <p:nvPr/>
        </p:nvSpPr>
        <p:spPr>
          <a:xfrm>
            <a:off x="484202" y="397760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Zk</a:t>
            </a:r>
            <a:r>
              <a:rPr lang="en-GB" sz="2400" dirty="0"/>
              <a:t>-SNARKs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1D4A382-C0F1-F6DA-C4D4-EC6914CC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pic>
        <p:nvPicPr>
          <p:cNvPr id="2050" name="Picture 2" descr="What is a zk-SNARK? A Beginner's Guide [2023]">
            <a:extLst>
              <a:ext uri="{FF2B5EF4-FFF2-40B4-BE49-F238E27FC236}">
                <a16:creationId xmlns:a16="http://schemas.microsoft.com/office/drawing/2014/main" id="{79107D59-E07A-3C10-4DA9-A4AE7C24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14" y="1435100"/>
            <a:ext cx="69850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25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7A05-0BE2-4570-9C8F-546CCEEF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4" y="161597"/>
            <a:ext cx="5767501" cy="752183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Plonk |</a:t>
            </a:r>
            <a:br>
              <a:rPr lang="en-GB" sz="3600" dirty="0"/>
            </a:b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3187B-D555-C468-814D-D884DC65F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31460"/>
              </p:ext>
            </p:extLst>
          </p:nvPr>
        </p:nvGraphicFramePr>
        <p:xfrm>
          <a:off x="3654525" y="1592047"/>
          <a:ext cx="4145617" cy="1989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7593">
                  <a:extLst>
                    <a:ext uri="{9D8B030D-6E8A-4147-A177-3AD203B41FA5}">
                      <a16:colId xmlns:a16="http://schemas.microsoft.com/office/drawing/2014/main" val="210447159"/>
                    </a:ext>
                  </a:extLst>
                </a:gridCol>
                <a:gridCol w="477524">
                  <a:extLst>
                    <a:ext uri="{9D8B030D-6E8A-4147-A177-3AD203B41FA5}">
                      <a16:colId xmlns:a16="http://schemas.microsoft.com/office/drawing/2014/main" val="1658789784"/>
                    </a:ext>
                  </a:extLst>
                </a:gridCol>
                <a:gridCol w="477524">
                  <a:extLst>
                    <a:ext uri="{9D8B030D-6E8A-4147-A177-3AD203B41FA5}">
                      <a16:colId xmlns:a16="http://schemas.microsoft.com/office/drawing/2014/main" val="1602667929"/>
                    </a:ext>
                  </a:extLst>
                </a:gridCol>
                <a:gridCol w="509358">
                  <a:extLst>
                    <a:ext uri="{9D8B030D-6E8A-4147-A177-3AD203B41FA5}">
                      <a16:colId xmlns:a16="http://schemas.microsoft.com/office/drawing/2014/main" val="1801492346"/>
                    </a:ext>
                  </a:extLst>
                </a:gridCol>
                <a:gridCol w="525277">
                  <a:extLst>
                    <a:ext uri="{9D8B030D-6E8A-4147-A177-3AD203B41FA5}">
                      <a16:colId xmlns:a16="http://schemas.microsoft.com/office/drawing/2014/main" val="83216943"/>
                    </a:ext>
                  </a:extLst>
                </a:gridCol>
                <a:gridCol w="498341">
                  <a:extLst>
                    <a:ext uri="{9D8B030D-6E8A-4147-A177-3AD203B41FA5}">
                      <a16:colId xmlns:a16="http://schemas.microsoft.com/office/drawing/2014/main" val="2311118120"/>
                    </a:ext>
                  </a:extLst>
                </a:gridCol>
              </a:tblGrid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Gate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q</a:t>
                      </a:r>
                      <a:r>
                        <a:rPr lang="en-GB" baseline="-25000" dirty="0" err="1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98992"/>
                  </a:ext>
                </a:extLst>
              </a:tr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20654"/>
                  </a:ext>
                </a:extLst>
              </a:tr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03058"/>
                  </a:ext>
                </a:extLst>
              </a:tr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-c</a:t>
                      </a:r>
                      <a:r>
                        <a:rPr lang="en-GB" baseline="-25000" dirty="0"/>
                        <a:t>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04115"/>
                  </a:ext>
                </a:extLst>
              </a:tr>
              <a:tr h="397922"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-x</a:t>
                      </a:r>
                      <a:r>
                        <a:rPr lang="en-GB" baseline="-25000" dirty="0"/>
                        <a:t>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435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40341C-9F77-002A-9FF9-8B386887EFCA}"/>
              </a:ext>
            </a:extLst>
          </p:cNvPr>
          <p:cNvSpPr txBox="1"/>
          <p:nvPr/>
        </p:nvSpPr>
        <p:spPr>
          <a:xfrm>
            <a:off x="601790" y="3671276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9A16E-AA87-8E79-3789-108EB8FC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8" y="4216511"/>
            <a:ext cx="5393068" cy="2301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962CB-8BF0-E87E-CBDB-544B9EB8A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566" y="4037624"/>
            <a:ext cx="52578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86EA1-CFCF-F88A-9E54-8EF1C530B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716" y="5110580"/>
            <a:ext cx="2640143" cy="1362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EFD83-3473-0FFD-8D99-26CA1AFFE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51" y="5350240"/>
            <a:ext cx="1249073" cy="8921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B53DC-AB89-6B72-51B6-71B4AE7A8EFF}"/>
              </a:ext>
            </a:extLst>
          </p:cNvPr>
          <p:cNvCxnSpPr/>
          <p:nvPr/>
        </p:nvCxnSpPr>
        <p:spPr>
          <a:xfrm>
            <a:off x="601790" y="3671276"/>
            <a:ext cx="102510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081E42-A63F-ADF3-163C-705E40368A75}"/>
              </a:ext>
            </a:extLst>
          </p:cNvPr>
          <p:cNvSpPr txBox="1"/>
          <p:nvPr/>
        </p:nvSpPr>
        <p:spPr>
          <a:xfrm>
            <a:off x="6390952" y="4621697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Constraint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9C7D9-2860-0E61-B3F2-4D14EB89FB8C}"/>
              </a:ext>
            </a:extLst>
          </p:cNvPr>
          <p:cNvSpPr txBox="1"/>
          <p:nvPr/>
        </p:nvSpPr>
        <p:spPr>
          <a:xfrm>
            <a:off x="8956567" y="4621697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Copy constraints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8C0FA0-4518-ADD5-D9B8-A63F3559F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498" y="975850"/>
            <a:ext cx="9724526" cy="59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F10A4-E7C4-D3DB-7310-50C32F1C4BF5}"/>
              </a:ext>
            </a:extLst>
          </p:cNvPr>
          <p:cNvSpPr txBox="1"/>
          <p:nvPr/>
        </p:nvSpPr>
        <p:spPr>
          <a:xfrm>
            <a:off x="2671275" y="266092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1. Constraint system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26DD02-82D2-0B99-039A-1068B7B3B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9134" y="3745891"/>
            <a:ext cx="2679700" cy="381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92E52B5-F66B-3BF3-4DB8-923D4E5E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/>
          <a:p>
            <a:fld id="{7360CA27-EC7C-449D-8F19-032111378712}" type="slidenum">
              <a:rPr lang="de-DE" altLang="de-DE" smtClean="0"/>
              <a:pPr/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74412084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8" id="{18F68778-ADA5-4BE2-82F4-2AA18C79F03C}" vid="{E9E61021-31D5-4BF2-A241-BA5D289D4D34}"/>
    </a:ext>
  </a:extLst>
</a:theme>
</file>

<file path=ppt/theme/theme2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8" id="{18F68778-ADA5-4BE2-82F4-2AA18C79F03C}" vid="{51880A3E-8EAB-4D9E-B6A8-E2D90C442F25}"/>
    </a:ext>
  </a:extLst>
</a:theme>
</file>

<file path=ppt/theme/theme3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8" id="{18F68778-ADA5-4BE2-82F4-2AA18C79F03C}" vid="{013A3BC3-5E26-4DDB-8B79-D3E9956ED822}"/>
    </a:ext>
  </a:extLst>
</a:theme>
</file>

<file path=ppt/theme/theme4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8" id="{18F68778-ADA5-4BE2-82F4-2AA18C79F03C}" vid="{236AFDE8-DB13-4ABB-B9D7-AB4F42BA4FE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9C2113E5045F449FC0469D5E3ACB70" ma:contentTypeVersion="8" ma:contentTypeDescription="Ein neues Dokument erstellen." ma:contentTypeScope="" ma:versionID="7ad4ed39d382207dd8f97ccde4e5dbbc">
  <xsd:schema xmlns:xsd="http://www.w3.org/2001/XMLSchema" xmlns:xs="http://www.w3.org/2001/XMLSchema" xmlns:p="http://schemas.microsoft.com/office/2006/metadata/properties" xmlns:ns3="fc30eacb-e83b-49e1-b197-7aea3a5a237a" targetNamespace="http://schemas.microsoft.com/office/2006/metadata/properties" ma:root="true" ma:fieldsID="1cf1923d39b256e231f376d50377c5a5" ns3:_="">
    <xsd:import namespace="fc30eacb-e83b-49e1-b197-7aea3a5a23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0eacb-e83b-49e1-b197-7aea3a5a23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A829EA-BF71-48AD-AEB7-84C1AE609A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576B3C-5CFA-4876-9D31-1B097803C109}">
  <ds:schemaRefs>
    <ds:schemaRef ds:uri="fc30eacb-e83b-49e1-b197-7aea3a5a23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9EE0B1-96EB-4C9B-8E00-81475EFE507C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fc30eacb-e83b-49e1-b197-7aea3a5a237a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TU_Powerpoint_Vorlage_16x9</Template>
  <TotalTime>17205</TotalTime>
  <Words>410</Words>
  <Application>Microsoft Macintosh PowerPoint</Application>
  <PresentationFormat>Widescreen</PresentationFormat>
  <Paragraphs>156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ui-sans-serif</vt:lpstr>
      <vt:lpstr>Wingdings</vt:lpstr>
      <vt:lpstr>TU_Powerpoint_Vorlage</vt:lpstr>
      <vt:lpstr>Titel mit weißem Rahmen und dunklem Logo</vt:lpstr>
      <vt:lpstr>Inhalt_blauer_Rahmen</vt:lpstr>
      <vt:lpstr>Inhalt_weißer_Rahmen</vt:lpstr>
      <vt:lpstr>Implementation of algebraic cryptographic primitives in the Plonk framework</vt:lpstr>
      <vt:lpstr>Outline</vt:lpstr>
      <vt:lpstr>Motivation</vt:lpstr>
      <vt:lpstr>Motivation</vt:lpstr>
      <vt:lpstr>Objectives &amp; Scope</vt:lpstr>
      <vt:lpstr>Background</vt:lpstr>
      <vt:lpstr>Interactive proof systems</vt:lpstr>
      <vt:lpstr>SNARKs </vt:lpstr>
      <vt:lpstr>Plonk |  </vt:lpstr>
      <vt:lpstr>Plonk  </vt:lpstr>
      <vt:lpstr>Zero-knowledge friendly hash functions</vt:lpstr>
      <vt:lpstr>Implementation &amp; Benchmarking</vt:lpstr>
      <vt:lpstr>Implementation</vt:lpstr>
      <vt:lpstr>Plain performance</vt:lpstr>
      <vt:lpstr>Plonky2</vt:lpstr>
      <vt:lpstr>Dusk Plonk</vt:lpstr>
      <vt:lpstr>Dusk Plonk     Proof verification</vt:lpstr>
      <vt:lpstr>Conclusions</vt:lpstr>
      <vt:lpstr>Conclusions</vt:lpstr>
      <vt:lpstr>Questions?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Schmidt</dc:creator>
  <cp:lastModifiedBy>Àlex Mitjans</cp:lastModifiedBy>
  <cp:revision>234</cp:revision>
  <dcterms:created xsi:type="dcterms:W3CDTF">2021-06-06T11:49:52Z</dcterms:created>
  <dcterms:modified xsi:type="dcterms:W3CDTF">2024-06-15T10:53:20Z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0x010100849C2113E5045F449FC0469D5E3ACB70</vt:lpwstr>
  </property>
</Properties>
</file>