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2322-DC88-4A31-BC7F-5AD0530F1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48F62-7768-4925-A1E5-693BC8D58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72EC2-9CDF-4323-89E4-B67FBA63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AB31-1947-4BA7-8522-31EE61E136A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55FA3-BB2E-4AF1-AA10-340A415D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8678D-313A-410D-9D5B-38375F4A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D32-7AD7-451B-A4C5-0B577579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3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A6A7-ADD4-4664-82A9-77F95CDB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A493A-CD6C-4EFB-940F-735221BEC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6DA04-89B3-4A8A-8003-CE46414A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AB31-1947-4BA7-8522-31EE61E136A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4C74B-526D-4790-980E-BE3E47C1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A5E93-0EBB-4032-8652-5A1118C3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D32-7AD7-451B-A4C5-0B577579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C7ED7-AB67-47BC-B2EE-D88448ACE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93F27-512A-40A6-9B70-D77677812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CD97-838C-48B1-86FA-71F97631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AB31-1947-4BA7-8522-31EE61E136A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7F7D5-9E78-427B-9F1A-462DE33E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FAC70-A28D-4559-B987-03F000B8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D32-7AD7-451B-A4C5-0B577579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4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2913-C71B-49EC-87FB-4AE0E1D1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B87F-4067-418E-B512-FE9B176D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D35A-0DFC-4E97-97DA-F9DB10A3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AB31-1947-4BA7-8522-31EE61E136A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8BB4C-CE13-4B8C-A5CD-693595A0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1578C-B2BF-48A3-8877-502C2CA1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D32-7AD7-451B-A4C5-0B577579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1A11-FCD1-41D7-B58A-99182B3F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D8F88-5718-40A2-A5AC-00EBC69D5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D789-393B-495F-B1B4-43F0F43B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AB31-1947-4BA7-8522-31EE61E136A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68632-755E-4CC2-9F0C-BB552669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0DF8-BBFE-42B8-BB90-5AF4E716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D32-7AD7-451B-A4C5-0B577579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0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3CF9-9386-454D-9B1A-1C981C7E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3C835-2753-4FD3-B0E3-12FBC0657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2B2CF-DF23-4A3F-8B8F-B87E36C1B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42606-5948-4E33-9754-B5BB8E09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AB31-1947-4BA7-8522-31EE61E136A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B5E6D-2C8D-40F8-A659-245FCAE1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5184A-0FAE-4C26-8824-852DA32F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D32-7AD7-451B-A4C5-0B577579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2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B624-20CF-474C-9492-FE50B4B2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9EAF3-75CE-42A5-B94E-94B1686D5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75B0E-72E7-466F-AC2E-8E9AD45CD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A9295-5F4A-4948-ADB5-022C99281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C2150-A4E1-4659-8554-702D32397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B52F8-BCF2-4FE2-A02C-E5EFBA41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AB31-1947-4BA7-8522-31EE61E136A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75031-669E-4245-91F2-F94A52DF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B8E89-D07E-49DF-9CD5-94828563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D32-7AD7-451B-A4C5-0B577579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DA61-A5F7-4A46-A639-4CE15F5A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4B178-758B-4983-84AE-6CC15D30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AB31-1947-4BA7-8522-31EE61E136A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9AB2F-3371-4D06-BD68-7D7DA762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C24FA-C6D3-413B-A152-F4460B1C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D32-7AD7-451B-A4C5-0B577579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7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C1678-A552-4EE0-873C-CB512B27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AB31-1947-4BA7-8522-31EE61E136A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C563B-55EF-4A08-B098-10FB47AD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82413-F1B2-4543-9CDF-5D80DC50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D32-7AD7-451B-A4C5-0B577579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22D5-D2F6-44FF-BB2E-74492D3B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13F65-EB87-4A37-AAEB-4CC4D502D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89011-BA88-4F7B-85BA-1692FC9A9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659AD-B459-4295-B215-83640078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AB31-1947-4BA7-8522-31EE61E136A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BB4FD-6931-4997-AB79-D52E209C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A719A-2677-48E5-89B8-050C465B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D32-7AD7-451B-A4C5-0B577579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E0AB-FF89-4808-A419-BEF65B1E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31554-7613-4FFD-AD76-FC74B686D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F5B54-038C-4E4C-8000-FB1AC1F50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A179B-DDCF-473A-A739-E4EB99C2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AB31-1947-4BA7-8522-31EE61E136A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85599-687A-4A09-9F9F-1257D3AD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9F525-19FC-4EF7-8D9E-9EA61EB0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D32-7AD7-451B-A4C5-0B577579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8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89A6D-F216-42A8-BE69-B3B34FD5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D8D52-36BF-4397-A25E-90B67837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3E9CE-1652-414F-98DE-881116398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BAB31-1947-4BA7-8522-31EE61E136A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30E6A-77E4-4DA4-BA5F-993E153EE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181D3-6179-4EBF-B1A3-1CC3B4D9A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7FD32-7AD7-451B-A4C5-0B577579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3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BAFC-C14C-4FA5-A962-D3479A23C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144" y="1388176"/>
            <a:ext cx="9066028" cy="2875479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1">
                    <a:lumMod val="50000"/>
                  </a:schemeClr>
                </a:solidFill>
              </a:rPr>
              <a:t>Data Integrity</a:t>
            </a:r>
            <a:br>
              <a:rPr lang="en-US" sz="7200" b="1" dirty="0"/>
            </a:br>
            <a:r>
              <a:rPr lang="en-US" sz="7200" b="1" dirty="0">
                <a:solidFill>
                  <a:schemeClr val="accent1">
                    <a:lumMod val="50000"/>
                  </a:schemeClr>
                </a:solidFill>
              </a:rPr>
              <a:t>Master Data Objects</a:t>
            </a:r>
            <a:endParaRPr lang="en-US" sz="7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377440-A1DB-4EFF-9F3C-2E46BE3620B5}"/>
              </a:ext>
            </a:extLst>
          </p:cNvPr>
          <p:cNvSpPr txBox="1">
            <a:spLocks/>
          </p:cNvSpPr>
          <p:nvPr/>
        </p:nvSpPr>
        <p:spPr>
          <a:xfrm>
            <a:off x="2392325" y="154338"/>
            <a:ext cx="6645349" cy="1966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5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81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2C0F-B543-468C-857E-BA720210B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02"/>
            <a:ext cx="10846980" cy="383818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Aligning all MD objects with Data governance policies.</a:t>
            </a:r>
          </a:p>
          <a:p>
            <a:endParaRPr lang="en-CA" sz="11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Conducting quality control to clean up garbage data.</a:t>
            </a:r>
          </a:p>
          <a:p>
            <a:endParaRPr lang="en-CA" sz="11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Preventing bad data to go through the downstream system.</a:t>
            </a:r>
          </a:p>
          <a:p>
            <a:endParaRPr lang="en-CA" sz="11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Devising and implementing preventive actions.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9EFAB7D-8D13-4E05-A205-264B8772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 Objectives</a:t>
            </a:r>
          </a:p>
        </p:txBody>
      </p:sp>
    </p:spTree>
    <p:extLst>
      <p:ext uri="{BB962C8B-B14F-4D97-AF65-F5344CB8AC3E}">
        <p14:creationId xmlns:p14="http://schemas.microsoft.com/office/powerpoint/2010/main" val="77970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D1FA-7C06-4920-9F15-43A155E0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Review of the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B9AA-FC39-45D0-9F63-C8E0CF250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257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all master data objects, the main fields causing the majority of defects were extracted consulting with each object owners.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Requirements were defined for each and every fields.</a:t>
            </a:r>
          </a:p>
          <a:p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Metrics were define to measure the data quality.</a:t>
            </a:r>
          </a:p>
          <a:p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MD Universe was examined against each requirement whether it can fulfil the need or not?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8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CC740E-3476-43E9-8489-881103A4C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282803"/>
              </p:ext>
            </p:extLst>
          </p:nvPr>
        </p:nvGraphicFramePr>
        <p:xfrm>
          <a:off x="754910" y="1201590"/>
          <a:ext cx="9643729" cy="5369336"/>
        </p:xfrm>
        <a:graphic>
          <a:graphicData uri="http://schemas.openxmlformats.org/drawingml/2006/table">
            <a:tbl>
              <a:tblPr/>
              <a:tblGrid>
                <a:gridCol w="1956992">
                  <a:extLst>
                    <a:ext uri="{9D8B030D-6E8A-4147-A177-3AD203B41FA5}">
                      <a16:colId xmlns:a16="http://schemas.microsoft.com/office/drawing/2014/main" val="929836528"/>
                    </a:ext>
                  </a:extLst>
                </a:gridCol>
                <a:gridCol w="1956992">
                  <a:extLst>
                    <a:ext uri="{9D8B030D-6E8A-4147-A177-3AD203B41FA5}">
                      <a16:colId xmlns:a16="http://schemas.microsoft.com/office/drawing/2014/main" val="3587493580"/>
                    </a:ext>
                  </a:extLst>
                </a:gridCol>
                <a:gridCol w="1200421">
                  <a:extLst>
                    <a:ext uri="{9D8B030D-6E8A-4147-A177-3AD203B41FA5}">
                      <a16:colId xmlns:a16="http://schemas.microsoft.com/office/drawing/2014/main" val="3497777666"/>
                    </a:ext>
                  </a:extLst>
                </a:gridCol>
                <a:gridCol w="1513137">
                  <a:extLst>
                    <a:ext uri="{9D8B030D-6E8A-4147-A177-3AD203B41FA5}">
                      <a16:colId xmlns:a16="http://schemas.microsoft.com/office/drawing/2014/main" val="298696097"/>
                    </a:ext>
                  </a:extLst>
                </a:gridCol>
                <a:gridCol w="1513137">
                  <a:extLst>
                    <a:ext uri="{9D8B030D-6E8A-4147-A177-3AD203B41FA5}">
                      <a16:colId xmlns:a16="http://schemas.microsoft.com/office/drawing/2014/main" val="3816837706"/>
                    </a:ext>
                  </a:extLst>
                </a:gridCol>
                <a:gridCol w="1503050">
                  <a:extLst>
                    <a:ext uri="{9D8B030D-6E8A-4147-A177-3AD203B41FA5}">
                      <a16:colId xmlns:a16="http://schemas.microsoft.com/office/drawing/2014/main" val="3651827516"/>
                    </a:ext>
                  </a:extLst>
                </a:gridCol>
              </a:tblGrid>
              <a:tr h="469954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1" marR="6711" marT="67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Field</a:t>
                      </a:r>
                    </a:p>
                  </a:txBody>
                  <a:tcPr marL="6711" marR="6711" marT="67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Requirements</a:t>
                      </a:r>
                    </a:p>
                  </a:txBody>
                  <a:tcPr marL="6711" marR="6711" marT="67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6711" marR="6711" marT="67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"MD Universe" is capable or not</a:t>
                      </a:r>
                    </a:p>
                  </a:txBody>
                  <a:tcPr marL="6711" marR="6711" marT="67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Comment</a:t>
                      </a:r>
                    </a:p>
                  </a:txBody>
                  <a:tcPr marL="6711" marR="6711" marT="67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60803"/>
                  </a:ext>
                </a:extLst>
              </a:tr>
              <a:tr h="16654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Articles</a:t>
                      </a:r>
                    </a:p>
                  </a:txBody>
                  <a:tcPr marL="6711" marR="6711" marT="67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Height, Width, Length</a:t>
                      </a:r>
                    </a:p>
                  </a:txBody>
                  <a:tcPr marL="6711" marR="6711" marT="67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6"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1 -It may be possible to use other Universes who has the required values and join them with MD Universe.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2- Directly extract the information from SAP and work with other tools such as KNIME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1" marR="6711" marT="67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307965"/>
                  </a:ext>
                </a:extLst>
              </a:tr>
              <a:tr h="166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6711" marR="6711" marT="67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656919"/>
                  </a:ext>
                </a:extLst>
              </a:tr>
              <a:tr h="166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6711" marR="6711" marT="67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064778"/>
                  </a:ext>
                </a:extLst>
              </a:tr>
              <a:tr h="166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BISMT</a:t>
                      </a:r>
                    </a:p>
                  </a:txBody>
                  <a:tcPr marL="6711" marR="6711" marT="67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495748"/>
                  </a:ext>
                </a:extLst>
              </a:tr>
              <a:tr h="166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X-Dchain Status</a:t>
                      </a:r>
                    </a:p>
                  </a:txBody>
                  <a:tcPr marL="6711" marR="6711" marT="67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Not completely fulfill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55295"/>
                  </a:ext>
                </a:extLst>
              </a:tr>
              <a:tr h="166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HTS code</a:t>
                      </a:r>
                    </a:p>
                  </a:txBody>
                  <a:tcPr marL="6711" marR="6711" marT="67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642665"/>
                  </a:ext>
                </a:extLst>
              </a:tr>
              <a:tr h="166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</a:t>
                      </a:r>
                    </a:p>
                  </a:txBody>
                  <a:tcPr marL="6711" marR="6711" marT="67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Not completely fulfill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902850"/>
                  </a:ext>
                </a:extLst>
              </a:tr>
              <a:tr h="173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 Char </a:t>
                      </a:r>
                    </a:p>
                  </a:txBody>
                  <a:tcPr marL="6711" marR="6711" marT="67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039999"/>
                  </a:ext>
                </a:extLst>
              </a:tr>
              <a:tr h="17314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Site</a:t>
                      </a:r>
                    </a:p>
                  </a:txBody>
                  <a:tcPr marL="6711" marR="6711" marT="67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Tax jurisdiction</a:t>
                      </a:r>
                    </a:p>
                  </a:txBody>
                  <a:tcPr marL="6711" marR="6711" marT="67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07842"/>
                  </a:ext>
                </a:extLst>
              </a:tr>
              <a:tr h="173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Opening Date</a:t>
                      </a:r>
                    </a:p>
                  </a:txBody>
                  <a:tcPr marL="6711" marR="6711" marT="67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54672"/>
                  </a:ext>
                </a:extLst>
              </a:tr>
              <a:tr h="1813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listing</a:t>
                      </a:r>
                    </a:p>
                  </a:txBody>
                  <a:tcPr marL="6711" marR="6711" marT="67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28175"/>
                  </a:ext>
                </a:extLst>
              </a:tr>
              <a:tr h="17314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marL="6711" marR="6711" marT="67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Name, Address, Postal Code</a:t>
                      </a:r>
                    </a:p>
                  </a:txBody>
                  <a:tcPr marL="6711" marR="6711" marT="67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380330"/>
                  </a:ext>
                </a:extLst>
              </a:tr>
              <a:tr h="173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 jurisdictions </a:t>
                      </a:r>
                    </a:p>
                  </a:txBody>
                  <a:tcPr marL="6711" marR="6711" marT="67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963958"/>
                  </a:ext>
                </a:extLst>
              </a:tr>
              <a:tr h="4576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 ship to order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DC and Customer ID partner</a:t>
                      </a:r>
                    </a:p>
                  </a:txBody>
                  <a:tcPr marL="6711" marR="6711" marT="67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Not completely fulfill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93386"/>
                  </a:ext>
                </a:extLst>
              </a:tr>
              <a:tr h="1813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Terms of payments </a:t>
                      </a:r>
                    </a:p>
                  </a:txBody>
                  <a:tcPr marL="6711" marR="6711" marT="67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16555"/>
                  </a:ext>
                </a:extLst>
              </a:tr>
              <a:tr h="173142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Vendor</a:t>
                      </a:r>
                    </a:p>
                  </a:txBody>
                  <a:tcPr marL="6711" marR="6711" marT="67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Name, Address, Postal Code</a:t>
                      </a:r>
                    </a:p>
                  </a:txBody>
                  <a:tcPr marL="6711" marR="6711" marT="67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060897"/>
                  </a:ext>
                </a:extLst>
              </a:tr>
              <a:tr h="173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Recon. Account</a:t>
                      </a:r>
                    </a:p>
                  </a:txBody>
                  <a:tcPr marL="6711" marR="6711" marT="67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74733"/>
                  </a:ext>
                </a:extLst>
              </a:tr>
              <a:tr h="173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 account No.</a:t>
                      </a:r>
                    </a:p>
                  </a:txBody>
                  <a:tcPr marL="6711" marR="6711" marT="67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52491"/>
                  </a:ext>
                </a:extLst>
              </a:tr>
              <a:tr h="307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Transportation Chain and scheduling</a:t>
                      </a:r>
                    </a:p>
                  </a:txBody>
                  <a:tcPr marL="6711" marR="6711" marT="67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Not completely fulfill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0364"/>
                  </a:ext>
                </a:extLst>
              </a:tr>
              <a:tr h="173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Automatic purchase order</a:t>
                      </a:r>
                    </a:p>
                  </a:txBody>
                  <a:tcPr marL="6711" marR="6711" marT="67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49719"/>
                  </a:ext>
                </a:extLst>
              </a:tr>
              <a:tr h="173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Relevant for agency business</a:t>
                      </a:r>
                    </a:p>
                  </a:txBody>
                  <a:tcPr marL="6711" marR="6711" marT="67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183709"/>
                  </a:ext>
                </a:extLst>
              </a:tr>
              <a:tr h="173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Shipping conditions</a:t>
                      </a:r>
                    </a:p>
                  </a:txBody>
                  <a:tcPr marL="6711" marR="6711" marT="67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95766"/>
                  </a:ext>
                </a:extLst>
              </a:tr>
              <a:tr h="173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Returns Vendor</a:t>
                      </a:r>
                    </a:p>
                  </a:txBody>
                  <a:tcPr marL="6711" marR="6711" marT="67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161417"/>
                  </a:ext>
                </a:extLst>
              </a:tr>
              <a:tr h="173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Terms of payments </a:t>
                      </a:r>
                    </a:p>
                  </a:txBody>
                  <a:tcPr marL="6711" marR="6711" marT="67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Not completely fulfill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26721"/>
                  </a:ext>
                </a:extLst>
              </a:tr>
              <a:tr h="173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 indicator</a:t>
                      </a:r>
                    </a:p>
                  </a:txBody>
                  <a:tcPr marL="6711" marR="6711" marT="67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177401"/>
                  </a:ext>
                </a:extLst>
              </a:tr>
              <a:tr h="1813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VAS determination</a:t>
                      </a:r>
                    </a:p>
                  </a:txBody>
                  <a:tcPr marL="6711" marR="6711" marT="67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</a:p>
                  </a:txBody>
                  <a:tcPr marL="6711" marR="6711" marT="67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76096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36C95B7-307E-4284-9B27-5DEBC1AE6F74}"/>
              </a:ext>
            </a:extLst>
          </p:cNvPr>
          <p:cNvSpPr txBox="1">
            <a:spLocks/>
          </p:cNvSpPr>
          <p:nvPr/>
        </p:nvSpPr>
        <p:spPr>
          <a:xfrm>
            <a:off x="604284" y="-1239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23089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7AD4-C064-4B06-98D0-3DB70DFF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888" y="471451"/>
            <a:ext cx="8560982" cy="473850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Preventive action</a:t>
            </a:r>
            <a:r>
              <a:rPr lang="en-US" sz="60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br>
              <a:rPr lang="en-US" sz="6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Anomaly detection </a:t>
            </a:r>
            <a:r>
              <a:rPr lang="en-US" sz="6000" dirty="0">
                <a:solidFill>
                  <a:schemeClr val="tx2">
                    <a:lumMod val="75000"/>
                  </a:schemeClr>
                </a:solidFill>
              </a:rPr>
              <a:t>by </a:t>
            </a:r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312903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4A23-610A-484B-8971-8BA1DDF4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the preventive 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15CF-3390-4432-977B-D038B115F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All the information in SAP comes from PLM in the steady state operation.</a:t>
            </a:r>
          </a:p>
          <a:p>
            <a:r>
              <a:rPr lang="en-US" dirty="0"/>
              <a:t>There are more than 300 different fields that should be maintained by PD team when they handover the article to SAP.</a:t>
            </a:r>
          </a:p>
          <a:p>
            <a:r>
              <a:rPr lang="en-US" dirty="0"/>
              <a:t>The article creation in PLM and handover process is not seamless and efficient at the moment since we receive a lot of article modification.</a:t>
            </a:r>
          </a:p>
          <a:p>
            <a:r>
              <a:rPr lang="en-US" dirty="0"/>
              <a:t>Usually, unfortunately, these defects surface in downstream systems, which means the bad data has been cascaded to downstream systems. </a:t>
            </a:r>
          </a:p>
          <a:p>
            <a:r>
              <a:rPr lang="en-US" dirty="0"/>
              <a:t>We are fixing the defects when we see them, but it is more </a:t>
            </a:r>
            <a:r>
              <a:rPr lang="en-US" b="1" dirty="0"/>
              <a:t>cost and time effective</a:t>
            </a:r>
            <a:r>
              <a:rPr lang="en-US" dirty="0"/>
              <a:t> if we can avoid them by process improvement, training or automation.  </a:t>
            </a:r>
          </a:p>
        </p:txBody>
      </p:sp>
    </p:spTree>
    <p:extLst>
      <p:ext uri="{BB962C8B-B14F-4D97-AF65-F5344CB8AC3E}">
        <p14:creationId xmlns:p14="http://schemas.microsoft.com/office/powerpoint/2010/main" val="142400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B778-B3A6-4CA0-BD43-6EF29BDD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4D51C-51B1-45E6-8CDE-136335AB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process improvement are great solutions but they need time and cross-functional collaboration with PD teams, which is not very feasible at the  moment.</a:t>
            </a:r>
          </a:p>
          <a:p>
            <a:r>
              <a:rPr lang="en-US" dirty="0"/>
              <a:t>Automation systems also are timely and costly expensive.</a:t>
            </a:r>
          </a:p>
          <a:p>
            <a:r>
              <a:rPr lang="en-US" dirty="0"/>
              <a:t>One of the best suggestions was mobilizing PD team with a tool that gives them a hint while they are entering the wrong data. (This solution was proposed by Marwan, Senior Manager of Advanced Analytics)</a:t>
            </a:r>
          </a:p>
          <a:p>
            <a:r>
              <a:rPr lang="en-US"/>
              <a:t>The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9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B502-550B-42C8-B92D-10E307B9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4F53-226B-4677-87B3-438A9485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4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500</Words>
  <Application>Microsoft Office PowerPoint</Application>
  <PresentationFormat>Widescreen</PresentationFormat>
  <Paragraphs>144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Integrity Master Data Objects</vt:lpstr>
      <vt:lpstr>Main Objectives</vt:lpstr>
      <vt:lpstr>Review of the work:</vt:lpstr>
      <vt:lpstr>PowerPoint Presentation</vt:lpstr>
      <vt:lpstr>Preventive action:  Anomaly detection by AI</vt:lpstr>
      <vt:lpstr>Why we need the preventive action?</vt:lpstr>
      <vt:lpstr>Solutions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Integrity Master Data Objects</dc:title>
  <dc:creator>Alireza Mofidi</dc:creator>
  <cp:lastModifiedBy>Alireza Mofidi</cp:lastModifiedBy>
  <cp:revision>9</cp:revision>
  <dcterms:created xsi:type="dcterms:W3CDTF">2019-10-16T14:29:25Z</dcterms:created>
  <dcterms:modified xsi:type="dcterms:W3CDTF">2019-10-23T13:03:14Z</dcterms:modified>
</cp:coreProperties>
</file>