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2949" autoAdjust="0"/>
  </p:normalViewPr>
  <p:slideViewPr>
    <p:cSldViewPr snapToGrid="0">
      <p:cViewPr>
        <p:scale>
          <a:sx n="33" d="100"/>
          <a:sy n="33" d="100"/>
        </p:scale>
        <p:origin x="2670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5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2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1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1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9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A7E-C627-41FC-8FEB-A54F9816E32C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3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1055" y="-991193"/>
            <a:ext cx="321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Cumulative Infections in </a:t>
            </a:r>
            <a:r>
              <a:rPr lang="en-GB" b="1" dirty="0" err="1"/>
              <a:t>Vulnerables</a:t>
            </a:r>
            <a:r>
              <a:rPr lang="en-GB" b="1" dirty="0"/>
              <a:t> after 1 </a:t>
            </a:r>
            <a:r>
              <a:rPr lang="en-GB" b="1" dirty="0" err="1"/>
              <a:t>yr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20796" y="-995778"/>
            <a:ext cx="240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Is the Second I</a:t>
            </a:r>
            <a:r>
              <a:rPr lang="en-GB" b="1" baseline="-25000" dirty="0"/>
              <a:t>V</a:t>
            </a:r>
            <a:r>
              <a:rPr lang="en-GB" b="1" dirty="0"/>
              <a:t> Peak Higher than the first?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371158" y="-853286"/>
            <a:ext cx="304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Height of Second Peak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128" y="-298695"/>
            <a:ext cx="3956400" cy="402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72" y="-297831"/>
            <a:ext cx="3956400" cy="402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72" y="-298695"/>
            <a:ext cx="3956400" cy="4021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BDAFC8-E6D3-4ADC-A6AC-7F62F3B37329}"/>
              </a:ext>
            </a:extLst>
          </p:cNvPr>
          <p:cNvSpPr txBox="1"/>
          <p:nvPr/>
        </p:nvSpPr>
        <p:spPr>
          <a:xfrm>
            <a:off x="-1248622" y="-819183"/>
            <a:ext cx="3577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ECB2B-E2B2-4F9E-8381-330CE6C9ABEA}"/>
              </a:ext>
            </a:extLst>
          </p:cNvPr>
          <p:cNvSpPr txBox="1"/>
          <p:nvPr/>
        </p:nvSpPr>
        <p:spPr>
          <a:xfrm>
            <a:off x="-1248622" y="3986767"/>
            <a:ext cx="3481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/>
              <a:t>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AF0345-EC8E-4B41-95C5-9F54B182DD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967" y="4449296"/>
            <a:ext cx="3956400" cy="4021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70FA65-2E0E-4804-B706-A59CA9A21C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72" y="4449296"/>
            <a:ext cx="3956400" cy="4021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7C27DD-724A-4AEB-8C97-19BA1F8AFB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72" y="4453017"/>
            <a:ext cx="3956400" cy="40219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F69FD9-5762-48B0-A403-F9EDCB9D9EC5}"/>
              </a:ext>
            </a:extLst>
          </p:cNvPr>
          <p:cNvSpPr txBox="1"/>
          <p:nvPr/>
        </p:nvSpPr>
        <p:spPr>
          <a:xfrm>
            <a:off x="7454448" y="3875003"/>
            <a:ext cx="321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Cumulative Infections in </a:t>
            </a:r>
            <a:r>
              <a:rPr lang="en-GB" b="1" dirty="0" err="1"/>
              <a:t>Vulnerables</a:t>
            </a:r>
            <a:r>
              <a:rPr lang="en-GB" b="1" dirty="0"/>
              <a:t> after 1 </a:t>
            </a:r>
            <a:r>
              <a:rPr lang="en-GB" b="1" dirty="0" err="1"/>
              <a:t>yr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27625-0249-4C9F-B2EC-332D6F8B9FDB}"/>
              </a:ext>
            </a:extLst>
          </p:cNvPr>
          <p:cNvSpPr txBox="1"/>
          <p:nvPr/>
        </p:nvSpPr>
        <p:spPr>
          <a:xfrm>
            <a:off x="3644680" y="3874410"/>
            <a:ext cx="315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Is the Second I</a:t>
            </a:r>
            <a:r>
              <a:rPr lang="en-GB" b="1" baseline="-25000" dirty="0"/>
              <a:t>V</a:t>
            </a:r>
            <a:r>
              <a:rPr lang="en-GB" b="1" dirty="0"/>
              <a:t> Peak Higher than the first?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4759D2-81CD-40FB-BB50-A1BFF2DF9B41}"/>
              </a:ext>
            </a:extLst>
          </p:cNvPr>
          <p:cNvSpPr txBox="1"/>
          <p:nvPr/>
        </p:nvSpPr>
        <p:spPr>
          <a:xfrm>
            <a:off x="-371158" y="4012910"/>
            <a:ext cx="304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Height of Second Peak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91CFB5E-DC76-4D01-A528-46F89E26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1278"/>
              </p:ext>
            </p:extLst>
          </p:nvPr>
        </p:nvGraphicFramePr>
        <p:xfrm>
          <a:off x="-711200" y="-4408265"/>
          <a:ext cx="11638272" cy="301047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11218">
                  <a:extLst>
                    <a:ext uri="{9D8B030D-6E8A-4147-A177-3AD203B41FA5}">
                      <a16:colId xmlns:a16="http://schemas.microsoft.com/office/drawing/2014/main" val="4282753828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2667938719"/>
                    </a:ext>
                  </a:extLst>
                </a:gridCol>
                <a:gridCol w="1507403">
                  <a:extLst>
                    <a:ext uri="{9D8B030D-6E8A-4147-A177-3AD203B41FA5}">
                      <a16:colId xmlns:a16="http://schemas.microsoft.com/office/drawing/2014/main" val="2017729645"/>
                    </a:ext>
                  </a:extLst>
                </a:gridCol>
                <a:gridCol w="1324199">
                  <a:extLst>
                    <a:ext uri="{9D8B030D-6E8A-4147-A177-3AD203B41FA5}">
                      <a16:colId xmlns:a16="http://schemas.microsoft.com/office/drawing/2014/main" val="1138962956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925107168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3977311882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3769777502"/>
                    </a:ext>
                  </a:extLst>
                </a:gridCol>
              </a:tblGrid>
              <a:tr h="43006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To/From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Remainders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56493"/>
                  </a:ext>
                </a:extLst>
              </a:tr>
              <a:tr h="430068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Remainders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Remainders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Remainders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76916"/>
                  </a:ext>
                </a:extLst>
              </a:tr>
              <a:tr h="43006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AA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BB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CC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CC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CC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1575369"/>
                  </a:ext>
                </a:extLst>
              </a:tr>
              <a:tr h="43006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DD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FF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FF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FF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785205758"/>
                  </a:ext>
                </a:extLst>
              </a:tr>
              <a:tr h="4300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Remainders</a:t>
                      </a:r>
                    </a:p>
                    <a:p>
                      <a:pPr algn="ctr"/>
                      <a:endParaRPr lang="en-GB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Remainders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HH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47333785"/>
                  </a:ext>
                </a:extLst>
              </a:tr>
              <a:tr h="43006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Remainders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89400563"/>
                  </a:ext>
                </a:extLst>
              </a:tr>
              <a:tr h="43006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Remainders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22711204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6B90BD3-16EA-4BF2-AE2A-98221A33E8A0}"/>
              </a:ext>
            </a:extLst>
          </p:cNvPr>
          <p:cNvSpPr txBox="1"/>
          <p:nvPr/>
        </p:nvSpPr>
        <p:spPr>
          <a:xfrm>
            <a:off x="-1248622" y="-4828477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546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96349" y="1347516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Cumulative_Iv_1y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7175" y="1347516"/>
            <a:ext cx="213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Second peak higher?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945" y="1347516"/>
            <a:ext cx="227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 of second peak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6848"/>
            <a:ext cx="3956400" cy="402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40" y="1716848"/>
            <a:ext cx="3956400" cy="402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40" y="1720569"/>
            <a:ext cx="3956400" cy="40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1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128" y="-546345"/>
            <a:ext cx="3956400" cy="402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72" y="-545481"/>
            <a:ext cx="3956400" cy="402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72" y="-546345"/>
            <a:ext cx="3956400" cy="4021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BDAFC8-E6D3-4ADC-A6AC-7F62F3B37329}"/>
              </a:ext>
            </a:extLst>
          </p:cNvPr>
          <p:cNvSpPr txBox="1"/>
          <p:nvPr/>
        </p:nvSpPr>
        <p:spPr>
          <a:xfrm>
            <a:off x="-1248622" y="-1066833"/>
            <a:ext cx="4154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2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ECB2B-E2B2-4F9E-8381-330CE6C9ABEA}"/>
              </a:ext>
            </a:extLst>
          </p:cNvPr>
          <p:cNvSpPr txBox="1"/>
          <p:nvPr/>
        </p:nvSpPr>
        <p:spPr>
          <a:xfrm>
            <a:off x="-1248622" y="3777217"/>
            <a:ext cx="40267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200" b="1" dirty="0"/>
              <a:t>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AF0345-EC8E-4B41-95C5-9F54B182DD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967" y="4239746"/>
            <a:ext cx="3956400" cy="4021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70FA65-2E0E-4804-B706-A59CA9A21C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72" y="4239746"/>
            <a:ext cx="3956400" cy="4021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7C27DD-724A-4AEB-8C97-19BA1F8AFB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72" y="4243467"/>
            <a:ext cx="3956400" cy="4021950"/>
          </a:xfrm>
          <a:prstGeom prst="rect">
            <a:avLst/>
          </a:prstGeom>
        </p:spPr>
      </p:pic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91CFB5E-DC76-4D01-A528-46F89E26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17946"/>
              </p:ext>
            </p:extLst>
          </p:nvPr>
        </p:nvGraphicFramePr>
        <p:xfrm>
          <a:off x="-711200" y="-4408265"/>
          <a:ext cx="11638272" cy="301047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11218">
                  <a:extLst>
                    <a:ext uri="{9D8B030D-6E8A-4147-A177-3AD203B41FA5}">
                      <a16:colId xmlns:a16="http://schemas.microsoft.com/office/drawing/2014/main" val="4282753828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2667938719"/>
                    </a:ext>
                  </a:extLst>
                </a:gridCol>
                <a:gridCol w="1507403">
                  <a:extLst>
                    <a:ext uri="{9D8B030D-6E8A-4147-A177-3AD203B41FA5}">
                      <a16:colId xmlns:a16="http://schemas.microsoft.com/office/drawing/2014/main" val="2017729645"/>
                    </a:ext>
                  </a:extLst>
                </a:gridCol>
                <a:gridCol w="1324199">
                  <a:extLst>
                    <a:ext uri="{9D8B030D-6E8A-4147-A177-3AD203B41FA5}">
                      <a16:colId xmlns:a16="http://schemas.microsoft.com/office/drawing/2014/main" val="1138962956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925107168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3977311882"/>
                    </a:ext>
                  </a:extLst>
                </a:gridCol>
                <a:gridCol w="1798863">
                  <a:extLst>
                    <a:ext uri="{9D8B030D-6E8A-4147-A177-3AD203B41FA5}">
                      <a16:colId xmlns:a16="http://schemas.microsoft.com/office/drawing/2014/main" val="3769777502"/>
                    </a:ext>
                  </a:extLst>
                </a:gridCol>
              </a:tblGrid>
              <a:tr h="43006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To/From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  <a:latin typeface="+mn-lt"/>
                        </a:rPr>
                        <a:t>General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56493"/>
                  </a:ext>
                </a:extLst>
              </a:tr>
              <a:tr h="430068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General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General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General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76916"/>
                  </a:ext>
                </a:extLst>
              </a:tr>
              <a:tr h="43006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+mn-lt"/>
                        </a:rPr>
                        <a:t>Vulnerable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AA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BB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CC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CC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CC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1575369"/>
                  </a:ext>
                </a:extLst>
              </a:tr>
              <a:tr h="43006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+mn-lt"/>
                        </a:rPr>
                        <a:t>Shielders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DD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EE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FF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FF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FF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785205758"/>
                  </a:ext>
                </a:extLst>
              </a:tr>
              <a:tr h="4300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+mn-lt"/>
                        </a:rPr>
                        <a:t>General</a:t>
                      </a:r>
                    </a:p>
                    <a:p>
                      <a:pPr algn="ctr"/>
                      <a:endParaRPr lang="en-GB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General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GG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HH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47333785"/>
                  </a:ext>
                </a:extLst>
              </a:tr>
              <a:tr h="43006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General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GG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HH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89400563"/>
                  </a:ext>
                </a:extLst>
              </a:tr>
              <a:tr h="43006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General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GG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HH</a:t>
                      </a:r>
                      <a:endParaRPr lang="en-GB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r>
                        <a:rPr lang="en-GB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22711204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6B90BD3-16EA-4BF2-AE2A-98221A33E8A0}"/>
              </a:ext>
            </a:extLst>
          </p:cNvPr>
          <p:cNvSpPr txBox="1"/>
          <p:nvPr/>
        </p:nvSpPr>
        <p:spPr>
          <a:xfrm>
            <a:off x="-1248622" y="-4828477"/>
            <a:ext cx="43313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964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BABE9D-F564-4B1F-9F6A-99B0EBFE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52" y="0"/>
            <a:ext cx="6409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9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67F4-42F6-4381-A6F0-199A6527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D614-21B7-4038-A34A-250E88C6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3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153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BUNNIK Bram</dc:creator>
  <cp:lastModifiedBy>Alexander Morgan</cp:lastModifiedBy>
  <cp:revision>11</cp:revision>
  <dcterms:created xsi:type="dcterms:W3CDTF">2020-04-25T21:19:23Z</dcterms:created>
  <dcterms:modified xsi:type="dcterms:W3CDTF">2020-04-29T15:12:16Z</dcterms:modified>
</cp:coreProperties>
</file>