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75" r:id="rId10"/>
    <p:sldId id="287" r:id="rId11"/>
    <p:sldId id="288" r:id="rId12"/>
    <p:sldId id="28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E2B7-6E15-4E3F-BA4E-5EFF06CCA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05F26-6711-4B38-9ED6-D083D94E6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AA8F-D690-4DB1-8D6A-6EDC8590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3297-8612-499A-8B11-61D07310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F9C1-ABB0-4B4B-9307-2596D671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6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E98-E05C-4A11-8D07-C9FA98CF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23121-0F62-4F00-94FF-C9F4E2834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7ECA-334D-40CD-A273-2A95E77B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287A-8F38-4167-8D2A-3B406284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E5BE-63DF-4657-A0E2-17119AD1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3969F-DB0B-4EFE-8CD8-F80C3B71D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A1731-E953-4B19-9AF1-748508649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7DD3-CE52-42E5-B87E-4B04ACC9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7B5E-921D-460B-93A8-A98DD433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FEEF-A768-4E50-BEC8-7CC431A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F597-9674-4D5C-8D68-AC2AE41A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F921-C936-4D4E-91BE-7BF49E1A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DF0F-417D-415F-81D5-9AB66379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1C1F-AB07-49A3-B3BD-403B502A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0CFA-4E52-4ED1-8A78-A41D856A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2984-04A9-4CA1-9FA7-E834D3DD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458A-2D98-43E5-8A01-2A8DA93C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26CD-B6D4-4BFB-84C7-DBF3B6A2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0B35-6FD0-40D4-B212-3919930B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96CA-AF62-4C69-B527-A281772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4C59-6BFC-4316-BB24-D4E12E4D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1E07-E79C-453B-B732-6B3D851B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277C3-B464-4824-BA03-2C8E3664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4993-71A9-4329-8A5B-72F19B9C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13E11-34A3-4A7D-AB6E-49BEB7C9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B4E54-AE94-44B0-ACF0-16FE6C14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662-2982-467C-914C-7D818AD0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CD37-EAB6-4867-B404-2130CF4B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A508-5F7F-4EE8-BA42-9AE7C966E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85750-4714-4E43-8D03-B9073E26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6315D-8E2D-4ABB-8F9D-7F619B00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E0013-ED6B-4B9E-932E-FC379E1A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E7289-F349-45BF-BA50-D135BE5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48CA2-D4D3-4137-86FC-9760FB0D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9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E2F-FA9E-4B4B-BC2A-5986CA7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573BE-2BDF-486A-B727-9BA39AC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1A34B-F381-44C7-B41D-FE80D485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4510D-33E6-47FC-A90C-E5B70A2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41D2D-5ED7-4EBC-AB42-6EFD77A7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E580-A316-4A05-9B8A-4EA1D0A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22468-4060-4F83-BD89-2797E7A1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E436-55B8-48E9-AEE5-5EE14EED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C2BF-B2DE-4C83-86BA-F00C0E6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4E31D-D2BB-4037-A634-325E837C7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BA142-CB3F-4BFC-9DA0-7AE73741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05D8-2F62-47B1-81A0-F622D028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9ADD-A88F-4528-A832-8B26FDC3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DD0-9E87-4BD4-8418-282248F6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6A764-2BA4-42CF-9738-85808DC05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EECE8-2F83-4EE5-97F7-5974DA70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624F-4649-478E-8E6D-A24D67DB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EB09E-5CC3-4774-A3E1-A9357BA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6836-7A6A-449C-B5FA-FF87D14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AC9F8-E06D-4490-9736-F475E2A0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68DD-F553-47A4-A441-9BAE79A4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180A-BF1A-492C-9A10-B4A98F0D5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48E5-14BE-4BA9-9602-2C828FF1FEE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3904-C058-4080-9F7A-7EDEC382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0DE2-3627-4A24-A8C0-19E906E38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0895-CF06-41C0-BD32-80216CC19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87104-EBBC-4285-9A36-EEAC8E4F67CC}"/>
              </a:ext>
            </a:extLst>
          </p:cNvPr>
          <p:cNvSpPr/>
          <p:nvPr/>
        </p:nvSpPr>
        <p:spPr>
          <a:xfrm>
            <a:off x="3048000" y="117071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GB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Optimisation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Optimisations of baseline SIR model for the 3 different start points.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altLang="en-US" dirty="0"/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For the original SIR model we can optimise:</a:t>
            </a:r>
            <a:endParaRPr lang="en-GB" altLang="en-US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Relaxing to beta2=0.258 only in phase 4 [DONE]</a:t>
            </a:r>
            <a:endParaRPr lang="en-GB" altLang="en-US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Relaxing to beta2=0.258 in phases 3,4</a:t>
            </a:r>
            <a:endParaRPr lang="en-GB" altLang="en-US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Relaxing to beta2=0.258 in phases 2, 3, 4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dirty="0"/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SIRS Phase 2+3 intervention duration optimisation: </a:t>
            </a:r>
            <a:endParaRPr lang="en-GB" altLang="en-US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Explore optimising the intervention duration for the 4 different scenarios RWC, and the previous 3 scenarios (phase 2 beta1: 0.064, 0.032 and 0) </a:t>
            </a:r>
            <a:endParaRPr lang="en-GB" altLang="en-US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GB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Explore the effect of optimising the SIRS 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with differing trigger days (75, 100 and 125)</a:t>
            </a:r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4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2774" y="1982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2774" y="173502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2774" y="344752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82774" y="5160023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Iv(100)=</a:t>
            </a:r>
          </a:p>
          <a:p>
            <a:endParaRPr lang="en-GB" dirty="0"/>
          </a:p>
          <a:p>
            <a:r>
              <a:rPr lang="en-GB" dirty="0"/>
              <a:t>Phase 0 = 100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6826" y="4132659"/>
          <a:ext cx="3820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90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24" y="376332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50" y="19829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Different starting points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SIR-model</a:t>
            </a:r>
          </a:p>
        </p:txBody>
      </p:sp>
    </p:spTree>
    <p:extLst>
      <p:ext uri="{BB962C8B-B14F-4D97-AF65-F5344CB8AC3E}">
        <p14:creationId xmlns:p14="http://schemas.microsoft.com/office/powerpoint/2010/main" val="222155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24337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24336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4336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t=75</a:t>
            </a:r>
          </a:p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75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59" y="0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3024" y="1982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83024" y="173502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83024" y="344752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83024" y="5160023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t=75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75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6826" y="4132659"/>
          <a:ext cx="3820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90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24" y="376332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49" y="19829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t=125</a:t>
            </a:r>
          </a:p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0.01285</a:t>
            </a:r>
          </a:p>
          <a:p>
            <a:endParaRPr lang="en-GB" dirty="0"/>
          </a:p>
          <a:p>
            <a:r>
              <a:rPr lang="en-GB" dirty="0"/>
              <a:t>Phase 0 = 125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12" y="0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3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66148" y="1982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66148" y="173502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66148" y="344752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66148" y="5160023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t=125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125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6826" y="4132659"/>
          <a:ext cx="3820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90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24" y="376332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49" y="19829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0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Different starting points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SIRS-model</a:t>
            </a:r>
          </a:p>
        </p:txBody>
      </p:sp>
    </p:spTree>
    <p:extLst>
      <p:ext uri="{BB962C8B-B14F-4D97-AF65-F5344CB8AC3E}">
        <p14:creationId xmlns:p14="http://schemas.microsoft.com/office/powerpoint/2010/main" val="88761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t=75</a:t>
            </a:r>
          </a:p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75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59" y="0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7959" y="1982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7959" y="173502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7959" y="344752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7959" y="5160023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t=75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75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6826" y="4132659"/>
          <a:ext cx="3820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90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24" y="376332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59" y="19829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t=125</a:t>
            </a:r>
          </a:p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125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59" y="66502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85-15 pop.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6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3144" y="1982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33144" y="173502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33144" y="344752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33144" y="5160023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 simulations:</a:t>
            </a:r>
          </a:p>
          <a:p>
            <a:r>
              <a:rPr lang="en-GB" dirty="0">
                <a:solidFill>
                  <a:srgbClr val="FF0000"/>
                </a:solidFill>
              </a:rPr>
              <a:t>Starting day phase 1: t=125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0.01825</a:t>
            </a:r>
          </a:p>
          <a:p>
            <a:endParaRPr lang="en-GB" dirty="0"/>
          </a:p>
          <a:p>
            <a:r>
              <a:rPr lang="en-GB" dirty="0"/>
              <a:t>Phase 0 = 125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6826" y="4132659"/>
          <a:ext cx="3820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90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24" y="376332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49" y="19829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1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Relaxing beta2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38" y="6066"/>
            <a:ext cx="5038580" cy="685193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736" y="2082339"/>
            <a:ext cx="310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Relax phase 3+4</a:t>
            </a:r>
          </a:p>
        </p:txBody>
      </p:sp>
    </p:spTree>
    <p:extLst>
      <p:ext uri="{BB962C8B-B14F-4D97-AF65-F5344CB8AC3E}">
        <p14:creationId xmlns:p14="http://schemas.microsoft.com/office/powerpoint/2010/main" val="181950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8" y="157943"/>
            <a:ext cx="11749624" cy="6579790"/>
          </a:xfrm>
        </p:spPr>
      </p:pic>
    </p:spTree>
    <p:extLst>
      <p:ext uri="{BB962C8B-B14F-4D97-AF65-F5344CB8AC3E}">
        <p14:creationId xmlns:p14="http://schemas.microsoft.com/office/powerpoint/2010/main" val="10428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5" y="0"/>
            <a:ext cx="5866805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Iv(100)=0.01825.</a:t>
            </a:r>
          </a:p>
          <a:p>
            <a:endParaRPr lang="en-GB" dirty="0"/>
          </a:p>
          <a:p>
            <a:r>
              <a:rPr lang="en-GB" dirty="0"/>
              <a:t>Phase 0 = 100 days</a:t>
            </a:r>
          </a:p>
          <a:p>
            <a:r>
              <a:rPr lang="en-GB" dirty="0"/>
              <a:t>Phase 1 = 6 weeks</a:t>
            </a:r>
          </a:p>
        </p:txBody>
      </p:sp>
    </p:spTree>
    <p:extLst>
      <p:ext uri="{BB962C8B-B14F-4D97-AF65-F5344CB8AC3E}">
        <p14:creationId xmlns:p14="http://schemas.microsoft.com/office/powerpoint/2010/main" val="302361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83" y="86923"/>
            <a:ext cx="3707164" cy="6771077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88367" y="44768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88367" y="1759960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88367" y="347246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88367" y="518496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Iv(100)=0.01825.</a:t>
            </a:r>
          </a:p>
          <a:p>
            <a:endParaRPr lang="en-GB" dirty="0"/>
          </a:p>
          <a:p>
            <a:r>
              <a:rPr lang="en-GB" dirty="0"/>
              <a:t>Phase 0 = 100 days</a:t>
            </a:r>
          </a:p>
          <a:p>
            <a:r>
              <a:rPr lang="en-GB" dirty="0"/>
              <a:t>Phase 1 = 6 weeks</a:t>
            </a:r>
          </a:p>
        </p:txBody>
      </p:sp>
    </p:spTree>
    <p:extLst>
      <p:ext uri="{BB962C8B-B14F-4D97-AF65-F5344CB8AC3E}">
        <p14:creationId xmlns:p14="http://schemas.microsoft.com/office/powerpoint/2010/main" val="325124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80-20 pop.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SIR-model</a:t>
            </a:r>
          </a:p>
        </p:txBody>
      </p:sp>
    </p:spTree>
    <p:extLst>
      <p:ext uri="{BB962C8B-B14F-4D97-AF65-F5344CB8AC3E}">
        <p14:creationId xmlns:p14="http://schemas.microsoft.com/office/powerpoint/2010/main" val="394658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Iv(100)=0.01825.</a:t>
            </a:r>
          </a:p>
          <a:p>
            <a:endParaRPr lang="en-GB" dirty="0"/>
          </a:p>
          <a:p>
            <a:r>
              <a:rPr lang="en-GB" dirty="0"/>
              <a:t>Phase 0 = 100 days</a:t>
            </a:r>
          </a:p>
          <a:p>
            <a:r>
              <a:rPr lang="en-GB" dirty="0"/>
              <a:t>Phase 1 = 6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5" y="0"/>
            <a:ext cx="5866805" cy="68580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</p:spTree>
    <p:extLst>
      <p:ext uri="{BB962C8B-B14F-4D97-AF65-F5344CB8AC3E}">
        <p14:creationId xmlns:p14="http://schemas.microsoft.com/office/powerpoint/2010/main" val="38473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75945" y="1982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75945" y="1735021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75945" y="3447522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75945" y="5160023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695" y="182879"/>
            <a:ext cx="348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RWC: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Iv(100)=0.01825</a:t>
            </a:r>
          </a:p>
          <a:p>
            <a:endParaRPr lang="en-GB" dirty="0"/>
          </a:p>
          <a:p>
            <a:r>
              <a:rPr lang="en-GB" dirty="0"/>
              <a:t>Phase 0 = 100 days</a:t>
            </a:r>
          </a:p>
          <a:p>
            <a:r>
              <a:rPr lang="en-GB" dirty="0"/>
              <a:t>Phase 1 = 6 weeks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32" y="0"/>
            <a:ext cx="5866805" cy="6858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6826" y="4132659"/>
          <a:ext cx="3820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90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24" y="376332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</p:spTree>
    <p:extLst>
      <p:ext uri="{BB962C8B-B14F-4D97-AF65-F5344CB8AC3E}">
        <p14:creationId xmlns:p14="http://schemas.microsoft.com/office/powerpoint/2010/main" val="329138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80-20 pop.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SIRS-model</a:t>
            </a:r>
          </a:p>
        </p:txBody>
      </p:sp>
    </p:spTree>
    <p:extLst>
      <p:ext uri="{BB962C8B-B14F-4D97-AF65-F5344CB8AC3E}">
        <p14:creationId xmlns:p14="http://schemas.microsoft.com/office/powerpoint/2010/main" val="105059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7632" y="182879"/>
          <a:ext cx="17502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3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556951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67631" y="243839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5339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7631" y="4693919"/>
          <a:ext cx="18039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8">
                  <a:extLst>
                    <a:ext uri="{9D8B030D-6E8A-4147-A177-3AD203B41FA5}">
                      <a16:colId xmlns:a16="http://schemas.microsoft.com/office/drawing/2014/main" val="3959602382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1424362603"/>
                    </a:ext>
                  </a:extLst>
                </a:gridCol>
                <a:gridCol w="601308">
                  <a:extLst>
                    <a:ext uri="{9D8B030D-6E8A-4147-A177-3AD203B41FA5}">
                      <a16:colId xmlns:a16="http://schemas.microsoft.com/office/drawing/2014/main" val="2121197690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Beta2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6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411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915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702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21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265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695" y="182879"/>
            <a:ext cx="348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Baseline: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= 2.4</a:t>
            </a:r>
          </a:p>
          <a:p>
            <a:r>
              <a:rPr lang="en-GB" dirty="0"/>
              <a:t>T</a:t>
            </a:r>
            <a:r>
              <a:rPr lang="en-GB" baseline="-25000" dirty="0"/>
              <a:t>2</a:t>
            </a:r>
            <a:r>
              <a:rPr lang="en-GB" dirty="0"/>
              <a:t> = 4.6</a:t>
            </a:r>
          </a:p>
          <a:p>
            <a:endParaRPr lang="en-GB" dirty="0"/>
          </a:p>
          <a:p>
            <a:r>
              <a:rPr lang="en-GB" dirty="0"/>
              <a:t>Red line in graphs show the value of Iv(100)=0.01825</a:t>
            </a:r>
          </a:p>
          <a:p>
            <a:endParaRPr lang="en-GB" dirty="0"/>
          </a:p>
          <a:p>
            <a:r>
              <a:rPr lang="en-GB" dirty="0"/>
              <a:t>Phase 0 = 100 days</a:t>
            </a:r>
          </a:p>
          <a:p>
            <a:r>
              <a:rPr lang="en-GB" dirty="0"/>
              <a:t>Phase 1 = 6 weeks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26" y="4041218"/>
          <a:ext cx="38201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4">
                  <a:extLst>
                    <a:ext uri="{9D8B030D-6E8A-4147-A177-3AD203B41FA5}">
                      <a16:colId xmlns:a16="http://schemas.microsoft.com/office/drawing/2014/main" val="2636675565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2721657289"/>
                    </a:ext>
                  </a:extLst>
                </a:gridCol>
                <a:gridCol w="1542011">
                  <a:extLst>
                    <a:ext uri="{9D8B030D-6E8A-4147-A177-3AD203B41FA5}">
                      <a16:colId xmlns:a16="http://schemas.microsoft.com/office/drawing/2014/main" val="1492810094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r>
                        <a:rPr lang="en-GB" sz="12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</a:t>
                      </a:r>
                      <a:r>
                        <a:rPr lang="en-GB" sz="1200" baseline="0" dirty="0"/>
                        <a:t> phase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Duration phase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589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3640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143"/>
                  </a:ext>
                </a:extLst>
              </a:tr>
              <a:tr h="24747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94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824" y="3671886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durations: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04" y="16041"/>
            <a:ext cx="5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Microsoft Office PowerPoint</Application>
  <PresentationFormat>Widescreen</PresentationFormat>
  <Paragraphs>1269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85-15 pop. structure</vt:lpstr>
      <vt:lpstr>PowerPoint Presentation</vt:lpstr>
      <vt:lpstr>PowerPoint Presentation</vt:lpstr>
      <vt:lpstr>80-20 pop. structure</vt:lpstr>
      <vt:lpstr>PowerPoint Presentation</vt:lpstr>
      <vt:lpstr>PowerPoint Presentation</vt:lpstr>
      <vt:lpstr>80-20 pop. structure</vt:lpstr>
      <vt:lpstr>PowerPoint Presentation</vt:lpstr>
      <vt:lpstr>PowerPoint Presentation</vt:lpstr>
      <vt:lpstr>Different starting points</vt:lpstr>
      <vt:lpstr>PowerPoint Presentation</vt:lpstr>
      <vt:lpstr>PowerPoint Presentation</vt:lpstr>
      <vt:lpstr>PowerPoint Presentation</vt:lpstr>
      <vt:lpstr>PowerPoint Presentation</vt:lpstr>
      <vt:lpstr>Different starting points</vt:lpstr>
      <vt:lpstr>PowerPoint Presentation</vt:lpstr>
      <vt:lpstr>PowerPoint Presentation</vt:lpstr>
      <vt:lpstr>PowerPoint Presentation</vt:lpstr>
      <vt:lpstr>PowerPoint Presentation</vt:lpstr>
      <vt:lpstr>Relaxing beta2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2020-04-09T00:20:13Z</dcterms:created>
  <dcterms:modified xsi:type="dcterms:W3CDTF">2020-04-09T00:20:41Z</dcterms:modified>
</cp:coreProperties>
</file>