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1" r:id="rId4"/>
    <p:sldId id="272" r:id="rId5"/>
    <p:sldId id="273" r:id="rId6"/>
    <p:sldId id="27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20DE-53C4-49B3-8B18-F93C469B0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854BC-E647-444C-8A48-6CF4456B6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6288F-3EF3-4B87-BDCC-8F9CA81B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3722-4590-4184-B629-2700F93AE71D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CA81B-3656-492D-9855-1D619B7B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69FAC-7316-437B-BC44-5370F19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5214-136B-4F93-92E8-47740287B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0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2043-21AD-4F1C-9798-0601BED0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5F8BF-1D68-4379-B588-30F54869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A0D07-B356-4085-BC08-250ADBEA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3722-4590-4184-B629-2700F93AE71D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6914A-8B91-45F2-A505-127715AE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46D2A-0A78-44EA-B7F7-D4124E6D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5214-136B-4F93-92E8-47740287B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9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59A9E-0A6E-4FDC-A113-D4AB41D67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37AFF-540E-4E0A-B46A-0F9F88FE7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B733B-00A4-4E17-B053-217A8F84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3722-4590-4184-B629-2700F93AE71D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F23F-2F4E-4300-94F6-3DBD09CD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EF570-3242-46F8-A1D7-2A1E85CD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5214-136B-4F93-92E8-47740287B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9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EC6E-AEC4-4C69-9274-051423A4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6519-DEC3-44EB-BFB3-C5493EA69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8E3F7-2EDA-4FBC-9264-5A73AA3F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3722-4590-4184-B629-2700F93AE71D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7E28F-65D4-48F2-8782-966F49A3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E388B-AB76-4293-9497-44ECC8CC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5214-136B-4F93-92E8-47740287B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2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A426-6DB2-46C8-A054-F969AA38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1556C-BC83-49C3-91B0-B4A92ED56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5D664-9105-479C-844B-8065B9E78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3722-4590-4184-B629-2700F93AE71D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FA60B-CF64-4543-B11D-5E0F83E4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A65D-C620-46D9-9185-335A614A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5214-136B-4F93-92E8-47740287B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71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F5B2-5F2C-491A-87E1-80210CB5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6FC82-5A5B-4600-8E49-DE085CE26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7EF8E-244B-4813-B3C9-1061B0391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19EA9-71EB-4CA3-84E9-13555C17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3722-4590-4184-B629-2700F93AE71D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B5047-C316-4ADC-B979-5EAA20A8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89DE8-522B-4DE6-9511-EE52D0C4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5214-136B-4F93-92E8-47740287B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74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B13C-FE6E-4C8C-AB48-9BC93D41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9D46A-43F5-48D1-A9A6-8F663F546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E9C4B-AF5D-4666-B788-0B3E401E2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FDDF5-BA26-4506-AB70-5911E247F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1A149-EA80-4726-A26D-A8375309C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8C44A-EA6C-4472-B96F-E7306A68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3722-4590-4184-B629-2700F93AE71D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83F1C-6571-42CE-9B62-BE92C4B7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A5DCF-C351-44C7-BC53-808E2A88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5214-136B-4F93-92E8-47740287B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52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4C68-FAA2-43CD-8C07-41E0ED50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48D6E-10B2-44BA-8F9D-82EB0BA0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3722-4590-4184-B629-2700F93AE71D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5B5DD-E1C7-401D-ABFB-D600CF6B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C25C4-1E0C-4FF5-B023-718C8270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5214-136B-4F93-92E8-47740287B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7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9C914-4E2A-4372-8D79-7708AE04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3722-4590-4184-B629-2700F93AE71D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88E1B-E831-4ED0-978C-25F2F1E63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7731A-F25B-4BF9-B930-D779318E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5214-136B-4F93-92E8-47740287B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08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F053-E883-4CCC-B8E7-C89FEBF2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884D9-EFEC-4E5C-9179-CE958A356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84A4E-A93C-45A4-96B2-FDF852F2D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45087-F102-40E1-9589-C9F83FAF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3722-4590-4184-B629-2700F93AE71D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69C63-2DA4-4A87-837E-AA6D034B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92A79-7467-45FC-9F4F-1BE86717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5214-136B-4F93-92E8-47740287B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4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71A1-9ABB-4F74-9809-25E6D23E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93078-5D4A-488C-8116-6EE2FAE53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54AF6-901F-4B8B-AFD2-375337FE6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35205-530F-4B41-9A20-9ADCB97B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3722-4590-4184-B629-2700F93AE71D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C3FA8-FD70-4064-9928-D2350B03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ED5B6-80A1-4DAF-AC37-820170C5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5214-136B-4F93-92E8-47740287B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0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306163-476C-4101-818D-E3EF550B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6521C-6906-4033-A584-135C08813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8C926-D28D-4827-8462-282FD15F7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A3722-4590-4184-B629-2700F93AE71D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F1E03-D2AF-4DA9-840B-8CEDE4ED8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FE8F4-489C-411B-9A64-2C793BA3C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45214-136B-4F93-92E8-47740287B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05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4DB8899-5830-4A8B-8D06-7AE506124ECE}"/>
              </a:ext>
            </a:extLst>
          </p:cNvPr>
          <p:cNvSpPr/>
          <p:nvPr/>
        </p:nvSpPr>
        <p:spPr>
          <a:xfrm>
            <a:off x="1832738" y="438115"/>
            <a:ext cx="749673" cy="74967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 err="1"/>
              <a:t>S</a:t>
            </a:r>
            <a:r>
              <a:rPr lang="en-GB" sz="1700" b="1" baseline="-25000" dirty="0" err="1"/>
              <a:t>v</a:t>
            </a:r>
            <a:endParaRPr lang="en-GB" sz="17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9F053F-6D00-4FF0-B7F0-75316BFBA4C8}"/>
              </a:ext>
            </a:extLst>
          </p:cNvPr>
          <p:cNvSpPr/>
          <p:nvPr/>
        </p:nvSpPr>
        <p:spPr>
          <a:xfrm>
            <a:off x="3720722" y="438115"/>
            <a:ext cx="749673" cy="74967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I</a:t>
            </a:r>
            <a:r>
              <a:rPr lang="en-GB" sz="1700" b="1" baseline="-25000" dirty="0"/>
              <a:t>v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D0CAEF-0EE7-46EC-BA29-5732CCA27CB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582411" y="812952"/>
            <a:ext cx="11383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19D9AFB-8791-467A-8AFD-7FD5B351D77D}"/>
              </a:ext>
            </a:extLst>
          </p:cNvPr>
          <p:cNvSpPr/>
          <p:nvPr/>
        </p:nvSpPr>
        <p:spPr>
          <a:xfrm>
            <a:off x="1832738" y="2272685"/>
            <a:ext cx="749673" cy="74967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 err="1"/>
              <a:t>S</a:t>
            </a:r>
            <a:r>
              <a:rPr lang="en-GB" sz="1700" b="1" baseline="-25000" dirty="0" err="1"/>
              <a:t>nv</a:t>
            </a:r>
            <a:endParaRPr lang="en-GB" sz="1700" b="1" baseline="-250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0FF34D-2480-420A-A808-4FB4813C4F73}"/>
              </a:ext>
            </a:extLst>
          </p:cNvPr>
          <p:cNvSpPr/>
          <p:nvPr/>
        </p:nvSpPr>
        <p:spPr>
          <a:xfrm>
            <a:off x="3720722" y="2272685"/>
            <a:ext cx="749673" cy="74967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 err="1"/>
              <a:t>I</a:t>
            </a:r>
            <a:r>
              <a:rPr lang="en-GB" sz="1700" b="1" baseline="-25000" dirty="0" err="1"/>
              <a:t>nv</a:t>
            </a:r>
            <a:endParaRPr lang="en-GB" sz="17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7B0113-C157-4BC3-8080-06E2B3B9EDF1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2582411" y="2647522"/>
            <a:ext cx="11383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BB47AD-6E88-49E1-A329-4512D0CC141E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4470395" y="2644771"/>
            <a:ext cx="1136675" cy="2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530411B-8278-42F3-AB4E-5D3A2B283658}"/>
              </a:ext>
            </a:extLst>
          </p:cNvPr>
          <p:cNvSpPr txBox="1"/>
          <p:nvPr/>
        </p:nvSpPr>
        <p:spPr>
          <a:xfrm>
            <a:off x="4791151" y="44575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918995-7CFE-4769-BC75-0A5390C1241D}"/>
              </a:ext>
            </a:extLst>
          </p:cNvPr>
          <p:cNvSpPr txBox="1"/>
          <p:nvPr/>
        </p:nvSpPr>
        <p:spPr>
          <a:xfrm>
            <a:off x="4806136" y="2650276"/>
            <a:ext cx="53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nv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20751D-39F8-4D8C-B491-1F838945B5FC}"/>
              </a:ext>
            </a:extLst>
          </p:cNvPr>
          <p:cNvSpPr txBox="1"/>
          <p:nvPr/>
        </p:nvSpPr>
        <p:spPr>
          <a:xfrm>
            <a:off x="2725858" y="438115"/>
            <a:ext cx="73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CF787D-9548-4FE2-A7AC-B5975EEE4CA5}"/>
              </a:ext>
            </a:extLst>
          </p:cNvPr>
          <p:cNvSpPr txBox="1"/>
          <p:nvPr/>
        </p:nvSpPr>
        <p:spPr>
          <a:xfrm>
            <a:off x="2737164" y="2630101"/>
            <a:ext cx="90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nv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nv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E3409B22-E5F2-4BB9-993F-D7B5C14B115B}"/>
              </a:ext>
            </a:extLst>
          </p:cNvPr>
          <p:cNvCxnSpPr>
            <a:cxnSpLocks/>
            <a:stCxn id="5" idx="3"/>
            <a:endCxn id="57" idx="0"/>
          </p:cNvCxnSpPr>
          <p:nvPr/>
        </p:nvCxnSpPr>
        <p:spPr>
          <a:xfrm rot="5400000">
            <a:off x="2734788" y="1534380"/>
            <a:ext cx="1552100" cy="63934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46FBD33E-844F-43B0-8945-0623273F7BD0}"/>
              </a:ext>
            </a:extLst>
          </p:cNvPr>
          <p:cNvCxnSpPr>
            <a:cxnSpLocks/>
            <a:stCxn id="22" idx="1"/>
            <a:endCxn id="56" idx="2"/>
          </p:cNvCxnSpPr>
          <p:nvPr/>
        </p:nvCxnSpPr>
        <p:spPr>
          <a:xfrm rot="16200000" flipV="1">
            <a:off x="2674777" y="1226739"/>
            <a:ext cx="1575025" cy="73644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D2E2F9F-168F-4ED0-B563-11F8223466E8}"/>
              </a:ext>
            </a:extLst>
          </p:cNvPr>
          <p:cNvSpPr txBox="1"/>
          <p:nvPr/>
        </p:nvSpPr>
        <p:spPr>
          <a:xfrm>
            <a:off x="2434844" y="1126936"/>
            <a:ext cx="8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nv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A4DEA5-844A-4043-82AF-B3C30AA513CD}"/>
              </a:ext>
            </a:extLst>
          </p:cNvPr>
          <p:cNvSpPr txBox="1"/>
          <p:nvPr/>
        </p:nvSpPr>
        <p:spPr>
          <a:xfrm>
            <a:off x="3765689" y="1214962"/>
            <a:ext cx="82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nv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49C31FB-E8BA-4FC2-A4BA-A325B829633B}"/>
              </a:ext>
            </a:extLst>
          </p:cNvPr>
          <p:cNvSpPr txBox="1"/>
          <p:nvPr/>
        </p:nvSpPr>
        <p:spPr>
          <a:xfrm>
            <a:off x="179286" y="541457"/>
            <a:ext cx="1199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“Shielded”</a:t>
            </a:r>
          </a:p>
          <a:p>
            <a:r>
              <a:rPr lang="en-GB" dirty="0"/>
              <a:t>Population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BFE0D76-A608-487B-AACC-8C93F1D56C76}"/>
              </a:ext>
            </a:extLst>
          </p:cNvPr>
          <p:cNvSpPr txBox="1"/>
          <p:nvPr/>
        </p:nvSpPr>
        <p:spPr>
          <a:xfrm>
            <a:off x="134404" y="2306935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“non-Shielded”</a:t>
            </a:r>
          </a:p>
          <a:p>
            <a:r>
              <a:rPr lang="en-GB" dirty="0"/>
              <a:t>Population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7D6F2B-2A28-4123-B9FF-E6E7EBFE28C3}"/>
                  </a:ext>
                </a:extLst>
              </p:cNvPr>
              <p:cNvSpPr txBox="1"/>
              <p:nvPr/>
            </p:nvSpPr>
            <p:spPr>
              <a:xfrm>
                <a:off x="8541202" y="541457"/>
                <a:ext cx="3390930" cy="4036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  <a:p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𝑛𝑣</m:t>
                              </m:r>
                            </m:sub>
                          </m:sSub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16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𝑛𝑣</m:t>
                              </m:r>
                            </m:sub>
                          </m:sSub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  <a:p>
                <a:pPr/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7D6F2B-2A28-4123-B9FF-E6E7EBFE2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202" y="541457"/>
                <a:ext cx="3390930" cy="4036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365B535-D19F-4302-9F21-49684784C56D}"/>
              </a:ext>
            </a:extLst>
          </p:cNvPr>
          <p:cNvSpPr txBox="1"/>
          <p:nvPr/>
        </p:nvSpPr>
        <p:spPr>
          <a:xfrm>
            <a:off x="9459368" y="76426"/>
            <a:ext cx="179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Model Equations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376AD74-6FE2-4CF7-84F2-2E9B298C1A50}"/>
              </a:ext>
            </a:extLst>
          </p:cNvPr>
          <p:cNvSpPr/>
          <p:nvPr/>
        </p:nvSpPr>
        <p:spPr>
          <a:xfrm>
            <a:off x="5607070" y="2272685"/>
            <a:ext cx="749673" cy="74967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 err="1"/>
              <a:t>R</a:t>
            </a:r>
            <a:r>
              <a:rPr lang="en-GB" sz="1700" b="1" baseline="-25000" dirty="0" err="1"/>
              <a:t>nv</a:t>
            </a:r>
            <a:endParaRPr lang="en-GB" sz="17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324ABE-EFB4-42AE-90BD-27C413240FB3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4475019" y="812340"/>
            <a:ext cx="1136675" cy="2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9D513EA-BD72-4FD7-9533-553BFF20CB0B}"/>
              </a:ext>
            </a:extLst>
          </p:cNvPr>
          <p:cNvSpPr/>
          <p:nvPr/>
        </p:nvSpPr>
        <p:spPr>
          <a:xfrm>
            <a:off x="5611694" y="440254"/>
            <a:ext cx="749673" cy="74967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 err="1"/>
              <a:t>R</a:t>
            </a:r>
            <a:r>
              <a:rPr lang="en-GB" sz="1700" b="1" baseline="-25000" dirty="0" err="1"/>
              <a:t>v</a:t>
            </a:r>
            <a:endParaRPr lang="en-GB" sz="1700" b="1" dirty="0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5AC8CF8-6FBC-4B71-B5DD-C1C9B02361FA}"/>
              </a:ext>
            </a:extLst>
          </p:cNvPr>
          <p:cNvGraphicFramePr>
            <a:graphicFrameLocks noGrp="1"/>
          </p:cNvGraphicFramePr>
          <p:nvPr/>
        </p:nvGraphicFramePr>
        <p:xfrm>
          <a:off x="436281" y="3559890"/>
          <a:ext cx="3560906" cy="2361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8208">
                  <a:extLst>
                    <a:ext uri="{9D8B030D-6E8A-4147-A177-3AD203B41FA5}">
                      <a16:colId xmlns:a16="http://schemas.microsoft.com/office/drawing/2014/main" val="3006178721"/>
                    </a:ext>
                  </a:extLst>
                </a:gridCol>
                <a:gridCol w="1059586">
                  <a:extLst>
                    <a:ext uri="{9D8B030D-6E8A-4147-A177-3AD203B41FA5}">
                      <a16:colId xmlns:a16="http://schemas.microsoft.com/office/drawing/2014/main" val="26882595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119140383"/>
                    </a:ext>
                  </a:extLst>
                </a:gridCol>
                <a:gridCol w="692012">
                  <a:extLst>
                    <a:ext uri="{9D8B030D-6E8A-4147-A177-3AD203B41FA5}">
                      <a16:colId xmlns:a16="http://schemas.microsoft.com/office/drawing/2014/main" val="2464873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Phase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Weeks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Beta1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Beta2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228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Up to I(t) = 0.0182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293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0-6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0.064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0.064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934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6-30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0.064/0.032/0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0.161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4265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30 onwards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7690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phase 3 ends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0.258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0691406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34F0DC1-70E0-4CC7-B865-782A02B4CDE7}"/>
              </a:ext>
            </a:extLst>
          </p:cNvPr>
          <p:cNvGraphicFramePr>
            <a:graphicFrameLocks noGrp="1"/>
          </p:cNvGraphicFramePr>
          <p:nvPr/>
        </p:nvGraphicFramePr>
        <p:xfrm>
          <a:off x="4530267" y="3533726"/>
          <a:ext cx="3664548" cy="2361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1333">
                  <a:extLst>
                    <a:ext uri="{9D8B030D-6E8A-4147-A177-3AD203B41FA5}">
                      <a16:colId xmlns:a16="http://schemas.microsoft.com/office/drawing/2014/main" val="300617872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68825959"/>
                    </a:ext>
                  </a:extLst>
                </a:gridCol>
                <a:gridCol w="1177024">
                  <a:extLst>
                    <a:ext uri="{9D8B030D-6E8A-4147-A177-3AD203B41FA5}">
                      <a16:colId xmlns:a16="http://schemas.microsoft.com/office/drawing/2014/main" val="1119140383"/>
                    </a:ext>
                  </a:extLst>
                </a:gridCol>
                <a:gridCol w="817016">
                  <a:extLst>
                    <a:ext uri="{9D8B030D-6E8A-4147-A177-3AD203B41FA5}">
                      <a16:colId xmlns:a16="http://schemas.microsoft.com/office/drawing/2014/main" val="2464873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Phase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Weeks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Beta1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Beta2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228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Up to I(t) = 0.0182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293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0-6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0.097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0.097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934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6-30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0.097/0.049/0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43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30 onwards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4265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phase 3 ends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769067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0958E68-D214-4ABF-86F8-FB247E0843DA}"/>
              </a:ext>
            </a:extLst>
          </p:cNvPr>
          <p:cNvSpPr txBox="1"/>
          <p:nvPr/>
        </p:nvSpPr>
        <p:spPr>
          <a:xfrm rot="16200000">
            <a:off x="-324470" y="4575553"/>
            <a:ext cx="109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BASELINE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4F4FAA-CCF9-4BE3-87F3-5E11FD60361D}"/>
              </a:ext>
            </a:extLst>
          </p:cNvPr>
          <p:cNvSpPr txBox="1"/>
          <p:nvPr/>
        </p:nvSpPr>
        <p:spPr>
          <a:xfrm rot="16200000">
            <a:off x="3981801" y="4513172"/>
            <a:ext cx="64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RWC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BB585B-4A07-4CB3-8337-B185FF1C8A9A}"/>
              </a:ext>
            </a:extLst>
          </p:cNvPr>
          <p:cNvSpPr txBox="1"/>
          <p:nvPr/>
        </p:nvSpPr>
        <p:spPr>
          <a:xfrm>
            <a:off x="590550" y="6286500"/>
            <a:ext cx="473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Equivalent to R0 </a:t>
            </a:r>
            <a:r>
              <a:rPr lang="en-GB" dirty="0"/>
              <a:t>= 2.4 -&gt; 1.5 -&gt; 0.6/0.3/0 -&gt; 2.4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192039-3BBD-4D04-AB79-B7E1224A44B8}"/>
              </a:ext>
            </a:extLst>
          </p:cNvPr>
          <p:cNvCxnSpPr>
            <a:cxnSpLocks/>
          </p:cNvCxnSpPr>
          <p:nvPr/>
        </p:nvCxnSpPr>
        <p:spPr>
          <a:xfrm>
            <a:off x="8362950" y="0"/>
            <a:ext cx="0" cy="6858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F80A99-6701-4F4F-A0D5-AD51F15400FF}"/>
              </a:ext>
            </a:extLst>
          </p:cNvPr>
          <p:cNvSpPr txBox="1"/>
          <p:nvPr/>
        </p:nvSpPr>
        <p:spPr>
          <a:xfrm>
            <a:off x="9475045" y="512362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Initial Conditions</a:t>
            </a:r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0B4E7007-B7D7-4690-94C4-6390CB09C7E9}"/>
              </a:ext>
            </a:extLst>
          </p:cNvPr>
          <p:cNvGraphicFramePr>
            <a:graphicFrameLocks noGrp="1"/>
          </p:cNvGraphicFramePr>
          <p:nvPr/>
        </p:nvGraphicFramePr>
        <p:xfrm>
          <a:off x="8536078" y="5574863"/>
          <a:ext cx="35823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93">
                  <a:extLst>
                    <a:ext uri="{9D8B030D-6E8A-4147-A177-3AD203B41FA5}">
                      <a16:colId xmlns:a16="http://schemas.microsoft.com/office/drawing/2014/main" val="4200766953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4031515200"/>
                    </a:ext>
                  </a:extLst>
                </a:gridCol>
                <a:gridCol w="565154">
                  <a:extLst>
                    <a:ext uri="{9D8B030D-6E8A-4147-A177-3AD203B41FA5}">
                      <a16:colId xmlns:a16="http://schemas.microsoft.com/office/drawing/2014/main" val="2700761274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1322988969"/>
                    </a:ext>
                  </a:extLst>
                </a:gridCol>
                <a:gridCol w="565154">
                  <a:extLst>
                    <a:ext uri="{9D8B030D-6E8A-4147-A177-3AD203B41FA5}">
                      <a16:colId xmlns:a16="http://schemas.microsoft.com/office/drawing/2014/main" val="340206345"/>
                    </a:ext>
                  </a:extLst>
                </a:gridCol>
                <a:gridCol w="565154">
                  <a:extLst>
                    <a:ext uri="{9D8B030D-6E8A-4147-A177-3AD203B41FA5}">
                      <a16:colId xmlns:a16="http://schemas.microsoft.com/office/drawing/2014/main" val="490143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Sv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Snv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Iv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Inv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Rv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Rnv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664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0.7999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045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51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411388-4F26-4E93-83D2-FC99D71399D9}"/>
              </a:ext>
            </a:extLst>
          </p:cNvPr>
          <p:cNvSpPr/>
          <p:nvPr/>
        </p:nvSpPr>
        <p:spPr>
          <a:xfrm>
            <a:off x="2595562" y="1358146"/>
            <a:ext cx="70008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SIR Model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Repeat the sensitivity analysis with RWC scenario parameters – and the 2 other scenarios (0.049 and 0).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Sensitivity analysis comparing</a:t>
            </a:r>
          </a:p>
          <a:p>
            <a:pPr marL="800100" lvl="1" indent="-342900">
              <a:spcAft>
                <a:spcPts val="0"/>
              </a:spcAft>
              <a:buFont typeface="+mj-lt"/>
              <a:buAutoNum type="alphaLcParenR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Baseline SIR scenario with beta2 in phase 3 at full effect for 24 weeks</a:t>
            </a:r>
          </a:p>
          <a:p>
            <a:pPr marL="800100" lvl="1" indent="-342900">
              <a:spcAft>
                <a:spcPts val="0"/>
              </a:spcAft>
              <a:buFont typeface="+mj-lt"/>
              <a:buAutoNum type="alphaLcParenR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beta2 in Phase 3 tapered from no effect to full effect after 12 weeks + full effect for next 12 weeks</a:t>
            </a:r>
          </a:p>
          <a:p>
            <a:pPr marL="800100" lvl="1" indent="-342900">
              <a:spcAft>
                <a:spcPts val="0"/>
              </a:spcAft>
              <a:buFont typeface="+mj-lt"/>
              <a:buAutoNum type="alphaLcParenR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beta2 in Phase 3 tapered to full effect at 24 weeks 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80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E42916-017D-4036-9F46-032AEC406700}"/>
              </a:ext>
            </a:extLst>
          </p:cNvPr>
          <p:cNvSpPr txBox="1"/>
          <p:nvPr/>
        </p:nvSpPr>
        <p:spPr>
          <a:xfrm>
            <a:off x="3469694" y="2570480"/>
            <a:ext cx="57657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ONLY</a:t>
            </a:r>
            <a:r>
              <a:rPr lang="en-GB" sz="3200" dirty="0"/>
              <a:t> </a:t>
            </a:r>
            <a:r>
              <a:rPr lang="en-GB" sz="3200" b="1" dirty="0"/>
              <a:t>RWC </a:t>
            </a:r>
            <a:r>
              <a:rPr lang="en-GB" sz="3200" dirty="0"/>
              <a:t>Comparison (0.097, 0.049, 0) for Beta1 Phase 2 </a:t>
            </a:r>
          </a:p>
        </p:txBody>
      </p:sp>
    </p:spTree>
    <p:extLst>
      <p:ext uri="{BB962C8B-B14F-4D97-AF65-F5344CB8AC3E}">
        <p14:creationId xmlns:p14="http://schemas.microsoft.com/office/powerpoint/2010/main" val="131002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912503-7570-45DB-A79F-8995A22238C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4571999" cy="141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No Effect of Intervention on </a:t>
            </a:r>
            <a:r>
              <a:rPr lang="el-GR" b="1" dirty="0"/>
              <a:t>β</a:t>
            </a:r>
            <a:r>
              <a:rPr lang="en-GB" b="1" baseline="-25000" dirty="0"/>
              <a:t>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D401B-FD9A-48BB-8FAB-0231471A3204}"/>
              </a:ext>
            </a:extLst>
          </p:cNvPr>
          <p:cNvSpPr txBox="1"/>
          <p:nvPr/>
        </p:nvSpPr>
        <p:spPr>
          <a:xfrm>
            <a:off x="4814654" y="110575"/>
            <a:ext cx="7100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Removing the effect of the intervention on</a:t>
            </a:r>
            <a:r>
              <a:rPr lang="el-GR" sz="2000" dirty="0"/>
              <a:t> β</a:t>
            </a:r>
            <a:r>
              <a:rPr lang="en-GB" sz="2000" baseline="-25000" dirty="0"/>
              <a:t>SS </a:t>
            </a:r>
            <a:r>
              <a:rPr lang="en-GB" sz="2000" dirty="0"/>
              <a:t>transmission has very little effect on the overall model transmission dynamics.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NOTE THAT SECOND ROW IS NON-VULNERABLE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C3FE00-9D9D-42E4-ADD9-AF6B04560FB1}"/>
              </a:ext>
            </a:extLst>
          </p:cNvPr>
          <p:cNvSpPr txBox="1"/>
          <p:nvPr/>
        </p:nvSpPr>
        <p:spPr>
          <a:xfrm>
            <a:off x="394268" y="1650351"/>
            <a:ext cx="29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RWC Phase 2 (Beta1 = 0.097)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E41EEC-5D83-4F2E-89A3-22723C3CADB4}"/>
              </a:ext>
            </a:extLst>
          </p:cNvPr>
          <p:cNvSpPr txBox="1"/>
          <p:nvPr/>
        </p:nvSpPr>
        <p:spPr>
          <a:xfrm>
            <a:off x="4561840" y="1665198"/>
            <a:ext cx="29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RWC Phase 2 (Beta1 = 0.049)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3B20BF-BAE6-41F2-B1D9-495691521238}"/>
              </a:ext>
            </a:extLst>
          </p:cNvPr>
          <p:cNvSpPr txBox="1"/>
          <p:nvPr/>
        </p:nvSpPr>
        <p:spPr>
          <a:xfrm>
            <a:off x="9120541" y="1650351"/>
            <a:ext cx="29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RWC Phase 2 (Beta1 = 0)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95BD5B-6CA4-4A88-9779-3DF13AD52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6" y="2042636"/>
            <a:ext cx="3675904" cy="47807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F75B1D-9790-40D7-AF8B-79DF43F07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501" y="2041369"/>
            <a:ext cx="3675904" cy="47793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E23B7A-61FA-4A4C-9652-313F04B49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706" y="2041369"/>
            <a:ext cx="3669849" cy="47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912503-7570-45DB-A79F-8995A22238C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4571999" cy="141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SIS vs SIR Model</a:t>
            </a:r>
            <a:endParaRPr lang="en-GB" b="1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D401B-FD9A-48BB-8FAB-0231471A3204}"/>
              </a:ext>
            </a:extLst>
          </p:cNvPr>
          <p:cNvSpPr txBox="1"/>
          <p:nvPr/>
        </p:nvSpPr>
        <p:spPr>
          <a:xfrm>
            <a:off x="4104641" y="133221"/>
            <a:ext cx="7904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loss of immunity has significant effects on the transmission dynamics of the modelled disease.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Some figures appear to “end” early – this is because the next time point I(t) (often after intervention is released) is beyond the y-axis limits (0.06 and 0.065)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4CDB7-1B23-498B-BB3E-327FC69ADEB3}"/>
              </a:ext>
            </a:extLst>
          </p:cNvPr>
          <p:cNvSpPr txBox="1"/>
          <p:nvPr/>
        </p:nvSpPr>
        <p:spPr>
          <a:xfrm>
            <a:off x="412022" y="1741791"/>
            <a:ext cx="29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RWC Phase 2 (Beta1 = 0.097)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8755B1-08B0-4BFA-A88E-9C6FFE492310}"/>
              </a:ext>
            </a:extLst>
          </p:cNvPr>
          <p:cNvSpPr txBox="1"/>
          <p:nvPr/>
        </p:nvSpPr>
        <p:spPr>
          <a:xfrm>
            <a:off x="4561840" y="1756638"/>
            <a:ext cx="29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RWC Phase 2 (Beta1 = 0.049)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0B7310-3CF9-4CB0-8BAA-98B3EAE4A76B}"/>
              </a:ext>
            </a:extLst>
          </p:cNvPr>
          <p:cNvSpPr txBox="1"/>
          <p:nvPr/>
        </p:nvSpPr>
        <p:spPr>
          <a:xfrm>
            <a:off x="9120541" y="1741791"/>
            <a:ext cx="29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RWC Phase 2 (Beta1 = 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C865CE-F9BD-4F17-A6B1-6624C6B08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562" y="2106331"/>
            <a:ext cx="3648558" cy="47320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0AD6FE-1EFF-4004-A414-E6240A2B9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06" y="2106331"/>
            <a:ext cx="3625503" cy="4732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F5FB04-068B-4735-A9DC-CFFC9FF44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761" y="2128515"/>
            <a:ext cx="3625503" cy="472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2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87D3573-C567-4C96-A0C5-F703E646AB65}"/>
              </a:ext>
            </a:extLst>
          </p:cNvPr>
          <p:cNvSpPr txBox="1"/>
          <p:nvPr/>
        </p:nvSpPr>
        <p:spPr>
          <a:xfrm>
            <a:off x="73136" y="1741791"/>
            <a:ext cx="29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RWC Phase 2 (Beta1 = 0.097)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EB4BA8-B207-4EE3-AA04-B70BAF522576}"/>
              </a:ext>
            </a:extLst>
          </p:cNvPr>
          <p:cNvSpPr txBox="1"/>
          <p:nvPr/>
        </p:nvSpPr>
        <p:spPr>
          <a:xfrm>
            <a:off x="4561840" y="1756638"/>
            <a:ext cx="29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RWC Phase 2 (Beta1 = 0.049)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196C56-0464-4507-80CF-253565CD408A}"/>
              </a:ext>
            </a:extLst>
          </p:cNvPr>
          <p:cNvSpPr txBox="1"/>
          <p:nvPr/>
        </p:nvSpPr>
        <p:spPr>
          <a:xfrm>
            <a:off x="9120541" y="1741791"/>
            <a:ext cx="29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RWC Phase 2 (Beta1 = 0)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993A5A-CB99-4EB9-83CF-1C449AC22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6" y="2214386"/>
            <a:ext cx="3473444" cy="45597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AC667F-DFA1-4162-9CA2-389D1B9DD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668" y="2275483"/>
            <a:ext cx="3498345" cy="45825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007A1AF-6F12-41B1-A872-0DC8912DC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881" y="2240124"/>
            <a:ext cx="3523503" cy="4617876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7053FC47-605F-4B45-901F-1DE6D3C9EF9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755119" cy="141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/>
              <a:t>Different Intervention Triggers – I(t) = 0.0054 (day 75), 0.0182 (day 100) and 0.0454 (day 125)</a:t>
            </a:r>
            <a:endParaRPr lang="en-GB" sz="36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84860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4DB9C7-9006-4B8C-B7B9-2E8A1DA47EAF}"/>
              </a:ext>
            </a:extLst>
          </p:cNvPr>
          <p:cNvSpPr txBox="1"/>
          <p:nvPr/>
        </p:nvSpPr>
        <p:spPr>
          <a:xfrm>
            <a:off x="0" y="0"/>
            <a:ext cx="4951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Baseline Scenario: Phase 2 </a:t>
            </a:r>
            <a:r>
              <a:rPr lang="el-GR" sz="2400" b="1" u="sng" dirty="0"/>
              <a:t>β</a:t>
            </a:r>
            <a:r>
              <a:rPr lang="en-GB" sz="2400" b="1" u="sng" dirty="0"/>
              <a:t>1 = 0.064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9F0051-B21B-4AB5-A512-337AE1B10A24}"/>
              </a:ext>
            </a:extLst>
          </p:cNvPr>
          <p:cNvGraphicFramePr>
            <a:graphicFrameLocks noGrp="1"/>
          </p:cNvGraphicFramePr>
          <p:nvPr/>
        </p:nvGraphicFramePr>
        <p:xfrm>
          <a:off x="195288" y="829055"/>
          <a:ext cx="5387820" cy="1434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4998">
                  <a:extLst>
                    <a:ext uri="{9D8B030D-6E8A-4147-A177-3AD203B41FA5}">
                      <a16:colId xmlns:a16="http://schemas.microsoft.com/office/drawing/2014/main" val="3006178721"/>
                    </a:ext>
                  </a:extLst>
                </a:gridCol>
                <a:gridCol w="1666584">
                  <a:extLst>
                    <a:ext uri="{9D8B030D-6E8A-4147-A177-3AD203B41FA5}">
                      <a16:colId xmlns:a16="http://schemas.microsoft.com/office/drawing/2014/main" val="268825959"/>
                    </a:ext>
                  </a:extLst>
                </a:gridCol>
                <a:gridCol w="1622066">
                  <a:extLst>
                    <a:ext uri="{9D8B030D-6E8A-4147-A177-3AD203B41FA5}">
                      <a16:colId xmlns:a16="http://schemas.microsoft.com/office/drawing/2014/main" val="1119140383"/>
                    </a:ext>
                  </a:extLst>
                </a:gridCol>
                <a:gridCol w="1484172">
                  <a:extLst>
                    <a:ext uri="{9D8B030D-6E8A-4147-A177-3AD203B41FA5}">
                      <a16:colId xmlns:a16="http://schemas.microsoft.com/office/drawing/2014/main" val="2464873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Phase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Weeks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Beta1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Beta2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4228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Up to I(t) = 0.0182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0.161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0.161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293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0-6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0.064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0.064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934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6-30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0.064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0.161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4265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30 onwards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76906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93132C8-2650-41FB-9D21-7078762DC418}"/>
              </a:ext>
            </a:extLst>
          </p:cNvPr>
          <p:cNvSpPr txBox="1"/>
          <p:nvPr/>
        </p:nvSpPr>
        <p:spPr>
          <a:xfrm>
            <a:off x="195288" y="2814222"/>
            <a:ext cx="5900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β1</a:t>
            </a:r>
            <a:r>
              <a:rPr lang="en-GB" dirty="0"/>
              <a:t> remains static at 0.064 throughout the phase 1 and 2 of the intervention.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is the baseline model for the enhanced shielding intervention.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Intervention trigger is at I(t) = 0.0182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1BDC80-1311-4AD4-BC5B-EB5CB9B16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906" y="0"/>
            <a:ext cx="5198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8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5D84631-7C86-418D-AED0-D63C3CEBEB09}"/>
              </a:ext>
            </a:extLst>
          </p:cNvPr>
          <p:cNvSpPr txBox="1"/>
          <p:nvPr/>
        </p:nvSpPr>
        <p:spPr>
          <a:xfrm>
            <a:off x="0" y="0"/>
            <a:ext cx="380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Scenario: Phase 2 </a:t>
            </a:r>
            <a:r>
              <a:rPr lang="el-GR" sz="2400" b="1" u="sng" dirty="0"/>
              <a:t>β</a:t>
            </a:r>
            <a:r>
              <a:rPr lang="en-GB" sz="2400" b="1" u="sng" dirty="0"/>
              <a:t>1 = 0.032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E500909-E0EA-46C4-B276-6F52A433BDDD}"/>
              </a:ext>
            </a:extLst>
          </p:cNvPr>
          <p:cNvGraphicFramePr>
            <a:graphicFrameLocks noGrp="1"/>
          </p:cNvGraphicFramePr>
          <p:nvPr/>
        </p:nvGraphicFramePr>
        <p:xfrm>
          <a:off x="6804180" y="0"/>
          <a:ext cx="5387820" cy="1434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4998">
                  <a:extLst>
                    <a:ext uri="{9D8B030D-6E8A-4147-A177-3AD203B41FA5}">
                      <a16:colId xmlns:a16="http://schemas.microsoft.com/office/drawing/2014/main" val="3006178721"/>
                    </a:ext>
                  </a:extLst>
                </a:gridCol>
                <a:gridCol w="1666584">
                  <a:extLst>
                    <a:ext uri="{9D8B030D-6E8A-4147-A177-3AD203B41FA5}">
                      <a16:colId xmlns:a16="http://schemas.microsoft.com/office/drawing/2014/main" val="268825959"/>
                    </a:ext>
                  </a:extLst>
                </a:gridCol>
                <a:gridCol w="1622066">
                  <a:extLst>
                    <a:ext uri="{9D8B030D-6E8A-4147-A177-3AD203B41FA5}">
                      <a16:colId xmlns:a16="http://schemas.microsoft.com/office/drawing/2014/main" val="1119140383"/>
                    </a:ext>
                  </a:extLst>
                </a:gridCol>
                <a:gridCol w="1484172">
                  <a:extLst>
                    <a:ext uri="{9D8B030D-6E8A-4147-A177-3AD203B41FA5}">
                      <a16:colId xmlns:a16="http://schemas.microsoft.com/office/drawing/2014/main" val="2464873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Phase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Weeks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Beta1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Beta2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4228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Up to I(t) = 0.0182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0.161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0.161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293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0-6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0.064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0.064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934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6-30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0.032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4265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30 onwards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769067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75BCF4F-C5EA-4D36-ABA7-1EDFF3C7F433}"/>
              </a:ext>
            </a:extLst>
          </p:cNvPr>
          <p:cNvSpPr txBox="1"/>
          <p:nvPr/>
        </p:nvSpPr>
        <p:spPr>
          <a:xfrm>
            <a:off x="40961" y="511455"/>
            <a:ext cx="6373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3 Phase 2 interventions are explored: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Constant Phase 2 </a:t>
            </a:r>
            <a:r>
              <a:rPr lang="el-GR" sz="1400" dirty="0"/>
              <a:t>β</a:t>
            </a:r>
            <a:r>
              <a:rPr lang="en-GB" sz="1400" dirty="0"/>
              <a:t>1 intervention at 0.032 for 24 weeks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“Ramp-up” 1 Phase 2 intervention with </a:t>
            </a:r>
            <a:r>
              <a:rPr lang="el-GR" sz="1400" dirty="0"/>
              <a:t>β</a:t>
            </a:r>
            <a:r>
              <a:rPr lang="en-GB" sz="1400" dirty="0"/>
              <a:t>1 linearly reduced to 0.032 by week 12 and remaining static at 0.032 for the remaining 12 weeks of phase 2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“Ramp-up” 2 Phase 2 intervention linearly reducing </a:t>
            </a:r>
            <a:r>
              <a:rPr lang="el-GR" sz="1400" dirty="0"/>
              <a:t>β</a:t>
            </a:r>
            <a:r>
              <a:rPr lang="en-GB" sz="1400" dirty="0"/>
              <a:t>1 to 0.032 throughout the 24 week intervention, reaching 0.032 at week 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C7B7B2-6A4F-4797-A03E-21CF794ECD32}"/>
              </a:ext>
            </a:extLst>
          </p:cNvPr>
          <p:cNvSpPr txBox="1"/>
          <p:nvPr/>
        </p:nvSpPr>
        <p:spPr>
          <a:xfrm>
            <a:off x="930488" y="2219417"/>
            <a:ext cx="18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Phase 2: Constant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EB58FB-31B0-48C1-9D51-F2F17ABF0FB2}"/>
              </a:ext>
            </a:extLst>
          </p:cNvPr>
          <p:cNvSpPr txBox="1"/>
          <p:nvPr/>
        </p:nvSpPr>
        <p:spPr>
          <a:xfrm>
            <a:off x="4797232" y="221941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Phase 2: “Ramp up”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FBEAFE-1A17-461B-BCCE-56EC94DDA6D9}"/>
              </a:ext>
            </a:extLst>
          </p:cNvPr>
          <p:cNvSpPr txBox="1"/>
          <p:nvPr/>
        </p:nvSpPr>
        <p:spPr>
          <a:xfrm>
            <a:off x="8610778" y="2219417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Phase 2: “Ramp up”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6C5250-7894-48D0-A06F-347B6A7C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13" y="2588749"/>
            <a:ext cx="3279425" cy="42692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8E815F-07A7-4870-A0BE-ACC880E82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925" y="2588748"/>
            <a:ext cx="3256299" cy="42692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6F1A86-9EAD-44BB-A497-0334938C0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389" y="2588748"/>
            <a:ext cx="3259669" cy="426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7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0B30EC-BEAE-459A-B314-13EB377B2EF4}"/>
              </a:ext>
            </a:extLst>
          </p:cNvPr>
          <p:cNvSpPr txBox="1"/>
          <p:nvPr/>
        </p:nvSpPr>
        <p:spPr>
          <a:xfrm>
            <a:off x="0" y="0"/>
            <a:ext cx="325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Scenario: Phase 2 </a:t>
            </a:r>
            <a:r>
              <a:rPr lang="el-GR" sz="2400" b="1" u="sng" dirty="0"/>
              <a:t>β</a:t>
            </a:r>
            <a:r>
              <a:rPr lang="en-GB" sz="2400" b="1" u="sng" dirty="0"/>
              <a:t>1 = 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E306B25-7E2C-4BA7-84D6-F015FCC8AE06}"/>
              </a:ext>
            </a:extLst>
          </p:cNvPr>
          <p:cNvGraphicFramePr>
            <a:graphicFrameLocks noGrp="1"/>
          </p:cNvGraphicFramePr>
          <p:nvPr/>
        </p:nvGraphicFramePr>
        <p:xfrm>
          <a:off x="6804180" y="0"/>
          <a:ext cx="5387820" cy="1434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4998">
                  <a:extLst>
                    <a:ext uri="{9D8B030D-6E8A-4147-A177-3AD203B41FA5}">
                      <a16:colId xmlns:a16="http://schemas.microsoft.com/office/drawing/2014/main" val="3006178721"/>
                    </a:ext>
                  </a:extLst>
                </a:gridCol>
                <a:gridCol w="1666584">
                  <a:extLst>
                    <a:ext uri="{9D8B030D-6E8A-4147-A177-3AD203B41FA5}">
                      <a16:colId xmlns:a16="http://schemas.microsoft.com/office/drawing/2014/main" val="268825959"/>
                    </a:ext>
                  </a:extLst>
                </a:gridCol>
                <a:gridCol w="1622066">
                  <a:extLst>
                    <a:ext uri="{9D8B030D-6E8A-4147-A177-3AD203B41FA5}">
                      <a16:colId xmlns:a16="http://schemas.microsoft.com/office/drawing/2014/main" val="1119140383"/>
                    </a:ext>
                  </a:extLst>
                </a:gridCol>
                <a:gridCol w="1484172">
                  <a:extLst>
                    <a:ext uri="{9D8B030D-6E8A-4147-A177-3AD203B41FA5}">
                      <a16:colId xmlns:a16="http://schemas.microsoft.com/office/drawing/2014/main" val="2464873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Phase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Weeks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Beta1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Beta2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4228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Up to I(t) = 0.0182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0.161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0.161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293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0-6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0.064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0.064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934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6-30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0.161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4265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30 onwards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76906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6B06427-F7F1-487A-B2B6-BB40AF018D28}"/>
              </a:ext>
            </a:extLst>
          </p:cNvPr>
          <p:cNvSpPr txBox="1"/>
          <p:nvPr/>
        </p:nvSpPr>
        <p:spPr>
          <a:xfrm>
            <a:off x="40961" y="511455"/>
            <a:ext cx="6373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3 Phase 2 interventions are explored: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Constant Phase 2 </a:t>
            </a:r>
            <a:r>
              <a:rPr lang="el-GR" sz="1400" dirty="0"/>
              <a:t>β</a:t>
            </a:r>
            <a:r>
              <a:rPr lang="en-GB" sz="1400" dirty="0"/>
              <a:t>1 intervention at 0 for 24 weeks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“Ramp-up” 1 Phase 2 intervention with </a:t>
            </a:r>
            <a:r>
              <a:rPr lang="el-GR" sz="1400" dirty="0"/>
              <a:t>β</a:t>
            </a:r>
            <a:r>
              <a:rPr lang="en-GB" sz="1400" dirty="0"/>
              <a:t>1 linearly reduced to 0.032 by week 12 and remaining static at 0 for the remaining 12 weeks of phase 2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“Ramp-up” 2 Phase 2 intervention linearly reducing </a:t>
            </a:r>
            <a:r>
              <a:rPr lang="el-GR" sz="1400" dirty="0"/>
              <a:t>β</a:t>
            </a:r>
            <a:r>
              <a:rPr lang="en-GB" sz="1400" dirty="0"/>
              <a:t>1 to 0.032 throughout the 24 week intervention, reaching 0 at week 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2DBCE9-B523-4323-8866-21C558BB5F6F}"/>
              </a:ext>
            </a:extLst>
          </p:cNvPr>
          <p:cNvSpPr txBox="1"/>
          <p:nvPr/>
        </p:nvSpPr>
        <p:spPr>
          <a:xfrm>
            <a:off x="930488" y="2219417"/>
            <a:ext cx="18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Phase 2: Constant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9F5949-78E2-4EB0-88BF-98D26E4B88C3}"/>
              </a:ext>
            </a:extLst>
          </p:cNvPr>
          <p:cNvSpPr txBox="1"/>
          <p:nvPr/>
        </p:nvSpPr>
        <p:spPr>
          <a:xfrm>
            <a:off x="4797232" y="221941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Phase 2: “Ramp up”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FC74C3-F7C2-491B-AD08-ADF81B0DE58F}"/>
              </a:ext>
            </a:extLst>
          </p:cNvPr>
          <p:cNvSpPr txBox="1"/>
          <p:nvPr/>
        </p:nvSpPr>
        <p:spPr>
          <a:xfrm>
            <a:off x="8610778" y="2219417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Phase 2: “Ramp up”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88EC51-42F3-452B-90AE-BF13131CE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46" y="2588747"/>
            <a:ext cx="3249404" cy="42692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4984AE-110B-4D67-AF5D-BC03BF560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258" y="2588748"/>
            <a:ext cx="3273633" cy="42692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726B93-86D5-4272-ACD0-86D9769D3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714" y="2588748"/>
            <a:ext cx="3253019" cy="426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5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778</Words>
  <Application>Microsoft Office PowerPoint</Application>
  <PresentationFormat>Widescreen</PresentationFormat>
  <Paragraphs>197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3</cp:revision>
  <dcterms:created xsi:type="dcterms:W3CDTF">2020-04-09T00:07:16Z</dcterms:created>
  <dcterms:modified xsi:type="dcterms:W3CDTF">2020-04-09T00:17:25Z</dcterms:modified>
</cp:coreProperties>
</file>