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0" r:id="rId5"/>
    <p:sldId id="261" r:id="rId6"/>
    <p:sldId id="262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4031" autoAdjust="0"/>
  </p:normalViewPr>
  <p:slideViewPr>
    <p:cSldViewPr snapToGrid="0">
      <p:cViewPr varScale="1">
        <p:scale>
          <a:sx n="84" d="100"/>
          <a:sy n="84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A3-C06C-4C6D-BDA2-5938A7858E32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75FC4-78AF-4CF5-A8EF-8DC78C1FB6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3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Higher degree associated with lower resistance when resistance is rate but higher resistance when resistance is common – this makes sense since the more neighbours – the more opportunities </a:t>
            </a:r>
          </a:p>
          <a:p>
            <a:endParaRPr lang="en-GB" dirty="0"/>
          </a:p>
          <a:p>
            <a:r>
              <a:rPr lang="en-GB" dirty="0"/>
              <a:t>More interconnected hub like networks more likely to support the existence of the more common strain </a:t>
            </a:r>
          </a:p>
          <a:p>
            <a:endParaRPr lang="en-GB" dirty="0"/>
          </a:p>
          <a:p>
            <a:r>
              <a:rPr lang="en-GB" dirty="0"/>
              <a:t>More extreme clustering TTT supports coexistence rather than things being spread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75FC4-78AF-4CF5-A8EF-8DC78C1FB6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90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thoughts on the study </a:t>
            </a:r>
          </a:p>
          <a:p>
            <a:r>
              <a:rPr lang="en-GB" dirty="0"/>
              <a:t>A bit rough around the edges but shows an important concept and the methodology is very cool </a:t>
            </a:r>
          </a:p>
          <a:p>
            <a:r>
              <a:rPr lang="en-GB" dirty="0"/>
              <a:t>Discussion extremely thorough </a:t>
            </a:r>
          </a:p>
          <a:p>
            <a:r>
              <a:rPr lang="en-GB" dirty="0"/>
              <a:t>It’s difficult to go further until better data becomes available at the experimental and the epidemiological level – right now all of the really good models are mostly involved with hypothesis testing </a:t>
            </a:r>
          </a:p>
          <a:p>
            <a:r>
              <a:rPr lang="en-GB" dirty="0"/>
              <a:t>Why did I choose this paper? </a:t>
            </a:r>
          </a:p>
          <a:p>
            <a:r>
              <a:rPr lang="en-GB" dirty="0"/>
              <a:t>A big question in AMR modelling literature is why there is coexistence between resistant bacteria and antibiotic sensitive bacteria – while the most basic epidemiological model predict competitive exclusion – when there is antibiotic usage </a:t>
            </a:r>
          </a:p>
          <a:p>
            <a:endParaRPr lang="en-GB" dirty="0"/>
          </a:p>
          <a:p>
            <a:r>
              <a:rPr lang="en-GB" dirty="0"/>
              <a:t>Ok internal validity and high external validity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75FC4-78AF-4CF5-A8EF-8DC78C1FB6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997C-2214-40D8-B366-A6DC7ACF2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2E736-EA66-48E3-9708-BAF4F7640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2FFD-2254-4E50-BF7D-67EFFA3E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4B20-78E8-450A-955E-8230831D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1823-B4A3-491F-8CE5-F3F608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6958-6179-48CB-838B-7A8B1E18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BC372-77E0-4EF6-99DF-D1AF5475B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5067-89C3-493C-8E29-5037729C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FB64-3575-4115-A054-D81D437C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AC0E-0765-4EFF-8AA3-EB82F73B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5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936A8-AFA9-4A3A-B407-C39B640C9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A481-63D8-4FB8-B654-48A0A58D3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11EA0-0454-4BC9-9137-F7510A10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2CF-7418-4843-B98E-E0D338D5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7CCA-C8B0-43EC-84AB-5DFEBFD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8B38-D203-416A-8E12-A6F7AB7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9F37-B7AA-472A-9063-80DD00C3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7E67-DA8A-4404-BDED-3632F4F2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5E2D-7CD3-480C-95FC-8AD58AB0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4CEB-A3E6-40D4-BB38-02D4258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1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D2D1-E539-4F49-A815-6263BED3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1868-BC92-4CEB-9202-21ED74C92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3D67-3524-424E-8F42-43CF811C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D1CEE-9D99-4B8C-903D-4B475C82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BF93-3A09-4FE5-BA37-E3599142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71D3-F9C4-4115-AD86-B364E1BB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EFEB-4C6A-43B1-9DDC-72D4D985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7163-5887-4A2B-888E-FD2C2B218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E532-9D6D-4C52-8BC2-EF6535BD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4363-129C-4306-BF67-FB7DE51A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D0F6-F801-424A-9050-B41513BB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7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1FF2-1095-4357-A311-38978658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8361-2A60-4DF2-BF18-4D61A8ED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1A5AA-D198-4A75-B9CC-156918580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FF7A7-A04E-4148-A8E1-C68D53484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D773D-D293-48DA-ACA5-9EBDCEC63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28B38-AADA-4738-8D2B-8D70710C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05ED4-05D3-41E7-ACF6-AE8D7F0B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2A4F7-A290-46F2-919F-7145C56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7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83B0-5549-4547-B61E-BFDB4E3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A0620-DB0F-4287-8452-876D4730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1659E-4534-4AD6-B562-F25531B6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78A36-C0E8-49E9-9014-F255CA75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4668A-9D14-4812-8D4B-7F93DB91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7A286-8ABC-4F9C-A98B-CDF7125C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0772-F02D-4AEE-B78D-DE8786F2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8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44FA-A6D3-4BE2-A127-03C0976A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651A-2117-4E18-90DD-6261D0C7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A698A-AD8D-48A5-85DF-F0597C30B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601C-9659-44BA-A693-74B6F7AD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4C75C-D1F8-4E7C-8CDE-439A675E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BEA47-96DE-406B-BF12-6EB05175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5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E99C-7E6C-4647-B756-7A16761A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F0E60-EF91-4366-BA3E-536E312E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7F552-84A4-4EDC-976E-1BE119B6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4586-A842-4F67-82DA-BC96A282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37FE-8E19-42D2-8168-42FAFFE5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B3CC7-1072-43D7-AE5B-4369E6B5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5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96242-714B-4773-8A8B-9D340DEA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3A858-65EA-41FB-964F-127E8EE0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9292F-DE07-4915-A9EC-719A8010E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9CE27-355E-4163-B702-BE4421C09EBD}" type="datetimeFigureOut">
              <a:rPr lang="en-GB" smtClean="0"/>
              <a:t>23/09/2020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2CAC-468B-4B3C-A667-241140BDE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708C-5145-4ECB-ADDB-81100129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0C4CB-009C-41A3-ADED-420001E1A1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4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980F81-5D69-48D5-B4DA-3F78E0E9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6" y="268035"/>
            <a:ext cx="10866539" cy="460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3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C5AE-B2F1-466D-B7ED-C5D9C20B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750"/>
            <a:ext cx="12192000" cy="620649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Relevance of the study</a:t>
            </a:r>
            <a:r>
              <a:rPr lang="en-GB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Has relevance not just to resistant bacteria – but to other pathogens aswell: HIV, malaria etc.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Care must be taken with interpreting the dynamics – epidemiological situation is often different. 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Usefulness of the study?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 much heterogeneity should you model? Community? Country?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 much data is required to parameterise this model for a real life case study?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Is the data realistically available to do this? How do we design a study to measure connectivity between subpopulations?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Do the methods make sense?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They used a basic model structure to describe a complex problem – often justified when data is limited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Results supported by a range of different studies in literature 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General Strength and Weaknesses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Analysis is extremely thorough – large range of sensitvity analyses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Novel methodology to explore AMR dynamics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Model is simple, but enough for the study aims and objectives that they had.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Introduction and discussion sets the scene and explains the results very well.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They acknowledge the limitations of their results and don’t “oversell” them.</a:t>
            </a:r>
          </a:p>
          <a:p>
            <a:pPr marL="457200" lvl="1" indent="0">
              <a:buNone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Model assumptions poorly explained and some parameter choices have 0 explanation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Methods are often confusing and poorly explained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Model not fitted to any form of data – although there is available data for it (in humans – Davies et al, 2019) </a:t>
            </a:r>
          </a:p>
          <a:p>
            <a:pPr lvl="2"/>
            <a:r>
              <a:rPr lang="en-GB" sz="2400" dirty="0"/>
              <a:t>Could have used this to create baseline parameters which they can deviate from for sensitvity 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Are there better statistical tests than a LASSO analysis? Is this the most suitable? </a:t>
            </a:r>
          </a:p>
        </p:txBody>
      </p:sp>
    </p:spTree>
    <p:extLst>
      <p:ext uri="{BB962C8B-B14F-4D97-AF65-F5344CB8AC3E}">
        <p14:creationId xmlns:p14="http://schemas.microsoft.com/office/powerpoint/2010/main" val="716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D3DB-4D07-41B1-9BE8-D6CEFB0F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60"/>
            <a:ext cx="10515600" cy="1325563"/>
          </a:xfrm>
        </p:spPr>
        <p:txBody>
          <a:bodyPr/>
          <a:lstStyle/>
          <a:p>
            <a:r>
              <a:rPr lang="en-GB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2F10-6C34-4C00-8975-7B283B96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3611880" cy="5604669"/>
          </a:xfrm>
        </p:spPr>
        <p:txBody>
          <a:bodyPr>
            <a:normAutofit/>
          </a:bodyPr>
          <a:lstStyle/>
          <a:p>
            <a:r>
              <a:rPr lang="en-GB" sz="2000" dirty="0"/>
              <a:t>Simple models of AMR evolution and transmission can not accurately replicate resistance dynamics and patterns of resistance: </a:t>
            </a:r>
          </a:p>
          <a:p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Stable coexistence of resistant and sensitive strains </a:t>
            </a:r>
          </a:p>
          <a:p>
            <a:pPr marL="0" indent="0">
              <a:buNone/>
            </a:pPr>
            <a:endParaRPr lang="en-GB" sz="2000" dirty="0"/>
          </a:p>
          <a:p>
            <a:pPr marL="514350" indent="-514350">
              <a:buFont typeface="+mj-lt"/>
              <a:buAutoNum type="arabicPeriod" startAt="2"/>
            </a:pPr>
            <a:r>
              <a:rPr lang="en-GB" sz="2000" dirty="0"/>
              <a:t>Countries with similar levels of usage have different levels of resistance </a:t>
            </a:r>
          </a:p>
          <a:p>
            <a:pPr marL="514350" indent="-514350">
              <a:buFont typeface="+mj-lt"/>
              <a:buAutoNum type="arabicPeriod" startAt="2"/>
            </a:pPr>
            <a:endParaRPr lang="en-GB" sz="2000" dirty="0"/>
          </a:p>
          <a:p>
            <a:pPr marL="514350" indent="-514350">
              <a:buFont typeface="+mj-lt"/>
              <a:buAutoNum type="arabicPeriod" startAt="2"/>
            </a:pPr>
            <a:r>
              <a:rPr lang="en-GB" sz="2000" dirty="0"/>
              <a:t>Nearby regions have different levels of resistance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3056F-3DEE-481E-8736-829C934B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345" y="365125"/>
            <a:ext cx="7847653" cy="64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DF27-BCBC-4452-BA6E-186FD286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b="1" u="sng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4F9E-DE19-4A5F-90F6-8E75496B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3154680" cy="5508196"/>
          </a:xfrm>
        </p:spPr>
        <p:txBody>
          <a:bodyPr>
            <a:noAutofit/>
          </a:bodyPr>
          <a:lstStyle/>
          <a:p>
            <a:r>
              <a:rPr lang="en-GB" sz="1600" dirty="0"/>
              <a:t>Mathematical model describes transmission of </a:t>
            </a:r>
            <a:r>
              <a:rPr lang="en-GB" sz="1600" b="1" dirty="0"/>
              <a:t>antibiotic-sensitive</a:t>
            </a:r>
            <a:r>
              <a:rPr lang="en-GB" sz="1600" dirty="0"/>
              <a:t> and </a:t>
            </a:r>
            <a:r>
              <a:rPr lang="en-GB" sz="1600" b="1" dirty="0"/>
              <a:t>antibiotic-resistant</a:t>
            </a:r>
            <a:r>
              <a:rPr lang="en-GB" sz="1600" dirty="0"/>
              <a:t> bacteria </a:t>
            </a:r>
          </a:p>
          <a:p>
            <a:r>
              <a:rPr lang="en-GB" sz="1600" dirty="0"/>
              <a:t>Divide a population into sub-populations (or “demes”) to explore spatial heterogeneity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Use mathematical models to describe the transmission </a:t>
            </a:r>
            <a:r>
              <a:rPr lang="en-GB" sz="1600" b="1" dirty="0"/>
              <a:t>within</a:t>
            </a:r>
            <a:r>
              <a:rPr lang="en-GB" sz="1600" dirty="0"/>
              <a:t> (</a:t>
            </a:r>
            <a:r>
              <a:rPr lang="el-GR" sz="1600" dirty="0"/>
              <a:t>κ</a:t>
            </a:r>
            <a:r>
              <a:rPr lang="en-GB" sz="1600" dirty="0"/>
              <a:t>) and </a:t>
            </a:r>
            <a:r>
              <a:rPr lang="en-GB" sz="1600" b="1" dirty="0"/>
              <a:t>between</a:t>
            </a:r>
            <a:r>
              <a:rPr lang="en-GB" sz="1600" dirty="0"/>
              <a:t> (</a:t>
            </a:r>
            <a:r>
              <a:rPr lang="el-GR" sz="1600" dirty="0"/>
              <a:t>β</a:t>
            </a:r>
            <a:r>
              <a:rPr lang="en-GB" sz="1600" dirty="0"/>
              <a:t>) subpopulations</a:t>
            </a:r>
          </a:p>
          <a:p>
            <a:endParaRPr lang="en-GB" sz="1600" dirty="0"/>
          </a:p>
          <a:p>
            <a:r>
              <a:rPr lang="en-GB" sz="1600" dirty="0"/>
              <a:t>Treatment reduces treatment in antibiotic-sensitive strains (1-</a:t>
            </a:r>
            <a:r>
              <a:rPr lang="el-GR" sz="1600" dirty="0"/>
              <a:t>ε</a:t>
            </a:r>
            <a:r>
              <a:rPr lang="en-GB" sz="1600" dirty="0"/>
              <a:t>)</a:t>
            </a:r>
          </a:p>
          <a:p>
            <a:r>
              <a:rPr lang="en-GB" sz="1600" dirty="0"/>
              <a:t>Resistance carries a fitness cost to transmission (1-</a:t>
            </a:r>
            <a:r>
              <a:rPr lang="en-GB" sz="1600" i="1" dirty="0"/>
              <a:t>c</a:t>
            </a:r>
            <a:r>
              <a:rPr lang="en-GB" sz="1600" dirty="0"/>
              <a:t>)</a:t>
            </a:r>
          </a:p>
          <a:p>
            <a:r>
              <a:rPr lang="en-GB" sz="1600" dirty="0"/>
              <a:t>Sub-populations either treated or untreated.</a:t>
            </a:r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1C998-2809-4396-8FC1-B51CCE97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671" y="1253331"/>
            <a:ext cx="8680329" cy="43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4FC72-4325-4B99-B1CA-3B075555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519" y="0"/>
            <a:ext cx="596974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9A4811-CB91-4BFD-BD5D-54C20595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0" y="0"/>
            <a:ext cx="2667699" cy="1325563"/>
          </a:xfrm>
        </p:spPr>
        <p:txBody>
          <a:bodyPr/>
          <a:lstStyle/>
          <a:p>
            <a:r>
              <a:rPr lang="en-GB" b="1" u="sng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ECFE5-359D-4DB8-A8B9-73960816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3969"/>
            <a:ext cx="5612130" cy="5508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Transmission in a </a:t>
            </a:r>
            <a:r>
              <a:rPr lang="en-GB" sz="1800" b="1" dirty="0"/>
              <a:t>homogenous</a:t>
            </a:r>
            <a:r>
              <a:rPr lang="en-GB" sz="1800" dirty="0"/>
              <a:t> population (no population structure)</a:t>
            </a:r>
          </a:p>
          <a:p>
            <a:r>
              <a:rPr lang="en-GB" sz="1800" b="1" dirty="0"/>
              <a:t>Coexistence not possible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Dual population structure </a:t>
            </a:r>
            <a:r>
              <a:rPr lang="en-GB" sz="1800" dirty="0"/>
              <a:t>– sub-population either treated or untreated</a:t>
            </a:r>
          </a:p>
          <a:p>
            <a:r>
              <a:rPr lang="en-GB" sz="1800" b="1" dirty="0"/>
              <a:t>Coexistence now possible</a:t>
            </a:r>
          </a:p>
          <a:p>
            <a:r>
              <a:rPr lang="en-GB" sz="1800" dirty="0"/>
              <a:t>Across a range of different β/</a:t>
            </a:r>
            <a:r>
              <a:rPr lang="el-GR" sz="1800" dirty="0"/>
              <a:t>κ</a:t>
            </a:r>
            <a:r>
              <a:rPr lang="en-GB" sz="1800" dirty="0"/>
              <a:t> and c values (lower ratio means more coexistence) </a:t>
            </a:r>
          </a:p>
          <a:p>
            <a:endParaRPr lang="en-GB" sz="1800" dirty="0"/>
          </a:p>
          <a:p>
            <a:r>
              <a:rPr lang="en-GB" sz="1800" dirty="0"/>
              <a:t>Higher β/</a:t>
            </a:r>
            <a:r>
              <a:rPr lang="el-GR" sz="1800" dirty="0"/>
              <a:t>κ</a:t>
            </a:r>
            <a:r>
              <a:rPr lang="en-GB" sz="1800" dirty="0"/>
              <a:t> ratio – the population is more connected and homogenously mixing (greater levels of transmission between sub-populations) </a:t>
            </a:r>
          </a:p>
          <a:p>
            <a:r>
              <a:rPr lang="en-GB" sz="1800" i="1" dirty="0"/>
              <a:t>c</a:t>
            </a:r>
            <a:r>
              <a:rPr lang="en-GB" sz="1800" dirty="0"/>
              <a:t> – cost of resistance (affects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3899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89D0D-AC25-4614-BA5D-C7482146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4" y="503333"/>
            <a:ext cx="6454136" cy="61754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D3AD1A-1BE9-495A-999C-7DF777FD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0" y="0"/>
            <a:ext cx="2667699" cy="1325563"/>
          </a:xfrm>
        </p:spPr>
        <p:txBody>
          <a:bodyPr/>
          <a:lstStyle/>
          <a:p>
            <a:r>
              <a:rPr lang="en-GB" b="1" u="sng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F924D3-39A5-4453-A5C6-8EE11E4E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5957"/>
            <a:ext cx="5337810" cy="5516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Next they explored “networked” metapopulation model.</a:t>
            </a:r>
          </a:p>
          <a:p>
            <a:pPr marL="0" indent="0">
              <a:buNone/>
            </a:pPr>
            <a:r>
              <a:rPr lang="en-GB" sz="1300" b="1" dirty="0"/>
              <a:t>1A) </a:t>
            </a:r>
            <a:r>
              <a:rPr lang="en-GB" sz="1300" dirty="0"/>
              <a:t>Networked population - each population connected to 3 other subpopulations - tested for 10 different example networks </a:t>
            </a:r>
          </a:p>
          <a:p>
            <a:pPr marL="0" indent="0">
              <a:buNone/>
            </a:pPr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1B) </a:t>
            </a:r>
            <a:r>
              <a:rPr lang="en-GB" sz="1300" dirty="0"/>
              <a:t>Each network run for different parameter sets (varying in cost of resistance and connectivity β/</a:t>
            </a:r>
            <a:r>
              <a:rPr lang="el-GR" sz="1300" dirty="0"/>
              <a:t>κ</a:t>
            </a:r>
            <a:r>
              <a:rPr lang="en-GB" sz="1300" dirty="0"/>
              <a:t>).</a:t>
            </a:r>
          </a:p>
          <a:p>
            <a:r>
              <a:rPr lang="en-GB" sz="1300" dirty="0"/>
              <a:t>Relationship between % resistant infections and fraction of populations treated - greater level of coexistence with greater cost of resistance and less connectivity. </a:t>
            </a:r>
          </a:p>
          <a:p>
            <a:pPr marL="0" indent="0">
              <a:buNone/>
            </a:pPr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1C) </a:t>
            </a:r>
            <a:r>
              <a:rPr lang="en-GB" sz="1300" dirty="0"/>
              <a:t>Testing for “robust” coexistence (defined as 80% demes with at least resistance above 10%)</a:t>
            </a:r>
          </a:p>
          <a:p>
            <a:r>
              <a:rPr lang="en-GB" sz="1300" dirty="0"/>
              <a:t>Tested for different parameter sets and across the 10 networks – robust coexistence better with greater cost of resistance and lower connectivity</a:t>
            </a:r>
          </a:p>
          <a:p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1D) </a:t>
            </a:r>
            <a:r>
              <a:rPr lang="en-GB" sz="1300" dirty="0"/>
              <a:t>Between untreated nodes identify differences in resistance levels (ΔR) </a:t>
            </a:r>
          </a:p>
          <a:p>
            <a:pPr marL="0" indent="0">
              <a:buNone/>
            </a:pPr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1E) </a:t>
            </a:r>
            <a:r>
              <a:rPr lang="en-GB" sz="1300" dirty="0"/>
              <a:t>Histogram of pairwise distances in resistance between untreated demes across all 10 networks for each parameter set</a:t>
            </a:r>
          </a:p>
          <a:p>
            <a:r>
              <a:rPr lang="en-GB" sz="1300" dirty="0"/>
              <a:t>Greater differences found with greater cost of resistance and lower connectivity</a:t>
            </a:r>
          </a:p>
        </p:txBody>
      </p:sp>
    </p:spTree>
    <p:extLst>
      <p:ext uri="{BB962C8B-B14F-4D97-AF65-F5344CB8AC3E}">
        <p14:creationId xmlns:p14="http://schemas.microsoft.com/office/powerpoint/2010/main" val="6374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40707-C863-4A12-9344-2E2EFEAB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29" y="1325563"/>
            <a:ext cx="7924771" cy="416145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FF012E-D7D4-4972-B135-DE02A68F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0" y="0"/>
            <a:ext cx="2667699" cy="1325563"/>
          </a:xfrm>
        </p:spPr>
        <p:txBody>
          <a:bodyPr/>
          <a:lstStyle/>
          <a:p>
            <a:r>
              <a:rPr lang="en-GB" b="1" u="sng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8EE9CB-A960-49FB-8DC6-2180F67D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3509010" cy="4823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/>
              <a:t>LASSO regression </a:t>
            </a:r>
            <a:r>
              <a:rPr lang="en-GB" sz="1800" dirty="0"/>
              <a:t>– Least absolute shrinkage and selection operator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Identify characteristics which drive </a:t>
            </a:r>
            <a:r>
              <a:rPr lang="en-GB" sz="1800" b="1" dirty="0"/>
              <a:t>coexistence</a:t>
            </a:r>
            <a:r>
              <a:rPr lang="en-GB" sz="1800" dirty="0"/>
              <a:t> and </a:t>
            </a:r>
            <a:r>
              <a:rPr lang="en-GB" sz="1800" b="1" dirty="0"/>
              <a:t>resistance</a:t>
            </a:r>
            <a:r>
              <a:rPr lang="en-GB" sz="1800" dirty="0"/>
              <a:t> at the: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Left side – </a:t>
            </a:r>
            <a:r>
              <a:rPr lang="en-GB" sz="1800" b="1" dirty="0"/>
              <a:t>within deme properties 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Right side – </a:t>
            </a:r>
            <a:r>
              <a:rPr lang="en-GB" sz="1800" b="1" dirty="0"/>
              <a:t>between deme properties 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They also assessed if the property influenced resistance/co-existence in a frequency-dependent way </a:t>
            </a:r>
          </a:p>
        </p:txBody>
      </p:sp>
    </p:spTree>
    <p:extLst>
      <p:ext uri="{BB962C8B-B14F-4D97-AF65-F5344CB8AC3E}">
        <p14:creationId xmlns:p14="http://schemas.microsoft.com/office/powerpoint/2010/main" val="26253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D46A4E-392A-4D05-B590-AA939DABC5EC}"/>
              </a:ext>
            </a:extLst>
          </p:cNvPr>
          <p:cNvSpPr txBox="1">
            <a:spLocks/>
          </p:cNvSpPr>
          <p:nvPr/>
        </p:nvSpPr>
        <p:spPr>
          <a:xfrm>
            <a:off x="64740" y="0"/>
            <a:ext cx="2667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/>
              <a:t>Results</a:t>
            </a:r>
            <a:endParaRPr lang="en-GB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77A0AD-6195-489E-9DCD-E34324DBA62E}"/>
              </a:ext>
            </a:extLst>
          </p:cNvPr>
          <p:cNvSpPr txBox="1">
            <a:spLocks/>
          </p:cNvSpPr>
          <p:nvPr/>
        </p:nvSpPr>
        <p:spPr>
          <a:xfrm>
            <a:off x="0" y="1174459"/>
            <a:ext cx="11772900" cy="5683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Similar patterns found for coexistence and resistance when antibiotic treatment affects recovery and not transmission.</a:t>
            </a:r>
          </a:p>
          <a:p>
            <a:endParaRPr lang="en-GB" sz="2400" dirty="0"/>
          </a:p>
          <a:p>
            <a:r>
              <a:rPr lang="en-GB" sz="2400" dirty="0"/>
              <a:t>Variation in connectivity (variation in the size and the number of connections each deme has) produces similar patterns of co-existence and resistance</a:t>
            </a:r>
          </a:p>
          <a:p>
            <a:endParaRPr lang="en-GB" sz="2400" dirty="0"/>
          </a:p>
          <a:p>
            <a:r>
              <a:rPr lang="en-GB" sz="2400" dirty="0"/>
              <a:t>Variation in treatment across demes produces a similar results only when the differences in treatment between subpopulations is high.</a:t>
            </a:r>
          </a:p>
          <a:p>
            <a:endParaRPr lang="en-GB" sz="2400" dirty="0"/>
          </a:p>
          <a:p>
            <a:r>
              <a:rPr lang="en-GB" sz="2400" dirty="0"/>
              <a:t>When differences between treatment across demes is small – co-existence occurs within a much smaller treatment parameter space.</a:t>
            </a:r>
          </a:p>
          <a:p>
            <a:pPr lvl="1"/>
            <a:r>
              <a:rPr lang="en-GB" dirty="0"/>
              <a:t>Alternative explanation for coexistence needed for this situation?</a:t>
            </a:r>
          </a:p>
        </p:txBody>
      </p:sp>
    </p:spTree>
    <p:extLst>
      <p:ext uri="{BB962C8B-B14F-4D97-AF65-F5344CB8AC3E}">
        <p14:creationId xmlns:p14="http://schemas.microsoft.com/office/powerpoint/2010/main" val="16760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CF56F-B984-42A8-85A4-56069379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217" y="0"/>
            <a:ext cx="6869783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CE1C07-C6F3-4C17-B1A1-6A72C5B4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0" y="0"/>
            <a:ext cx="2667699" cy="1325563"/>
          </a:xfrm>
        </p:spPr>
        <p:txBody>
          <a:bodyPr/>
          <a:lstStyle/>
          <a:p>
            <a:r>
              <a:rPr lang="en-GB" b="1" u="sng" dirty="0"/>
              <a:t>Discussion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BBE73D-DA4C-40E5-8B9F-65CA12CE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8014"/>
            <a:ext cx="4177717" cy="4832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/>
              <a:t>1A) </a:t>
            </a:r>
            <a:r>
              <a:rPr lang="en-GB" sz="1800" dirty="0"/>
              <a:t>Potential explanations for the large differences in resistance between regions despite similar levels of antibiotics </a:t>
            </a:r>
          </a:p>
          <a:p>
            <a:r>
              <a:rPr lang="en-GB" sz="1800" dirty="0"/>
              <a:t>Distribution of antibiotic usage may differ within a population</a:t>
            </a:r>
          </a:p>
          <a:p>
            <a:r>
              <a:rPr lang="en-GB" sz="1800" dirty="0"/>
              <a:t>Connections to other regions may differ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1B) </a:t>
            </a:r>
            <a:r>
              <a:rPr lang="en-GB" sz="1800" dirty="0"/>
              <a:t>Model based predictions about future levels of resistance is often highly dependent on model structure  </a:t>
            </a:r>
          </a:p>
          <a:p>
            <a:r>
              <a:rPr lang="en-GB" sz="1800" dirty="0"/>
              <a:t>Structured population with 20% of the demes treated </a:t>
            </a:r>
          </a:p>
          <a:p>
            <a:r>
              <a:rPr lang="en-GB" sz="1800" dirty="0"/>
              <a:t>Well mixed population predicts that a homogenously mixing population and a structured population have diverging dynamics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004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3D3507-B651-4360-BAF1-B67B2C1D3375}"/>
              </a:ext>
            </a:extLst>
          </p:cNvPr>
          <p:cNvSpPr txBox="1">
            <a:spLocks/>
          </p:cNvSpPr>
          <p:nvPr/>
        </p:nvSpPr>
        <p:spPr>
          <a:xfrm>
            <a:off x="64740" y="0"/>
            <a:ext cx="26676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/>
              <a:t>Discussion</a:t>
            </a:r>
            <a:endParaRPr lang="en-GB" b="1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349CE-3D0D-48D4-91D7-AA0E53CEC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8014"/>
            <a:ext cx="11264630" cy="4832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u="sng" dirty="0"/>
              <a:t>Take Home Messages </a:t>
            </a:r>
          </a:p>
          <a:p>
            <a:r>
              <a:rPr lang="en-GB" sz="1800" dirty="0"/>
              <a:t>Structured population models can recreate coexistence and some patterns of resistance. </a:t>
            </a:r>
          </a:p>
          <a:p>
            <a:r>
              <a:rPr lang="en-GB" sz="1800" dirty="0"/>
              <a:t>Differences in connectivity, treatment distribution and costs of resistance can promote differences in the % resistance. </a:t>
            </a:r>
          </a:p>
          <a:p>
            <a:r>
              <a:rPr lang="en-GB" sz="1800" dirty="0"/>
              <a:t>Well mixed population models can produce very different resistance dynamics to structured models. 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Alternative explanations </a:t>
            </a:r>
            <a:r>
              <a:rPr lang="en-GB" sz="1800" dirty="0"/>
              <a:t>for variation in % resistance with similar antibiotic usage levels. </a:t>
            </a:r>
          </a:p>
          <a:p>
            <a:r>
              <a:rPr lang="en-GB" sz="1800" dirty="0"/>
              <a:t>Prescribed vs consumed doses may be different. </a:t>
            </a:r>
          </a:p>
          <a:p>
            <a:r>
              <a:rPr lang="en-GB" sz="1800" dirty="0"/>
              <a:t>Who actually receives the drug (heterogeneity in prescribing).</a:t>
            </a:r>
          </a:p>
          <a:p>
            <a:r>
              <a:rPr lang="en-GB" sz="1800" dirty="0"/>
              <a:t>Genetic background of the pathogen.</a:t>
            </a:r>
          </a:p>
          <a:p>
            <a:r>
              <a:rPr lang="en-GB" sz="1800" dirty="0"/>
              <a:t>Differences in transmission or recovery rate between region-specific strains.</a:t>
            </a:r>
          </a:p>
          <a:p>
            <a:r>
              <a:rPr lang="en-GB" sz="1800" dirty="0"/>
              <a:t>Strain-specific control measures.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608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Microsoft Office PowerPoint</Application>
  <PresentationFormat>Widescreen</PresentationFormat>
  <Paragraphs>119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Introduction</vt:lpstr>
      <vt:lpstr>Methods</vt:lpstr>
      <vt:lpstr>Results</vt:lpstr>
      <vt:lpstr>Results</vt:lpstr>
      <vt:lpstr>Results</vt:lpstr>
      <vt:lpstr>PowerPoint Presentation</vt:lpstr>
      <vt:lpstr>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38</cp:revision>
  <dcterms:created xsi:type="dcterms:W3CDTF">2020-09-17T12:00:40Z</dcterms:created>
  <dcterms:modified xsi:type="dcterms:W3CDTF">2020-09-25T13:29:25Z</dcterms:modified>
</cp:coreProperties>
</file>