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5FE9-CA5E-40A4-AE8A-E7260BA5B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044F6-CE95-4314-A957-AF34E3A7B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0B0D6-0A7A-456A-AFE4-3ED906C7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8F9D-D421-47D7-A212-4DB27C721EBF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6D8A3-F253-40E3-B8AE-C4D9CD19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F88ED-85B6-4C29-A069-E2EB3670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01CC-4EAD-4DDC-A710-B3B207E7D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4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6EA22-73AF-4A51-8435-B831E0A1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010E3-3864-46DA-97C2-A8014DFBA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072A1-B97B-42FA-B6C7-3C8BF057A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8F9D-D421-47D7-A212-4DB27C721EBF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B6E41-E683-4B81-91FA-8973A855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2F2F0-73D6-473B-A53D-107B24DA2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01CC-4EAD-4DDC-A710-B3B207E7D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69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CAA7EA-A9CB-48DB-BE39-5891D1144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07CC2-1198-42D6-9F1D-51AD76DF4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79045-23F0-412E-A125-2667053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8F9D-D421-47D7-A212-4DB27C721EBF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10D07-7205-4C5E-9386-B9C13653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1824B-6E0C-4891-BF60-815D54B2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01CC-4EAD-4DDC-A710-B3B207E7D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52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2EAD-14FC-47E5-8891-7F60170C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8A3C8-5DFC-41E1-B9FD-F43FAC113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0D14A-D37F-4DDD-AC24-A8CE6EED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8F9D-D421-47D7-A212-4DB27C721EBF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45A1D-866B-4B5C-B5D0-3FE47535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49EB7-C81B-4D91-BAF7-D5A55586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01CC-4EAD-4DDC-A710-B3B207E7D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88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B867-F037-4559-AC63-73D534E84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42F1A-4E1E-4E17-8040-25E83FC27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9DF46-2BC7-42ED-98DA-C81190B5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8F9D-D421-47D7-A212-4DB27C721EBF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751C9-24F2-4106-A737-21724FD6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41E0-C6A5-48EF-933F-F8DBCDF0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01CC-4EAD-4DDC-A710-B3B207E7D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C4B9-51B0-4E4B-B3FA-4302285D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F20DF-9AF3-4295-80BF-36F86B18A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FC4C4-0CC9-48CE-8D11-D900B4E2D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A8C4F-BEB9-438D-A88A-EDA8DFD7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8F9D-D421-47D7-A212-4DB27C721EBF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7A532-0CE2-43F5-A4B0-037CE5E07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76813-BBA5-4605-8FE1-D8FCED76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01CC-4EAD-4DDC-A710-B3B207E7D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83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0897-0813-436F-ACFE-EF0F627C9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94688-57ED-4338-90D4-2B0D4602B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6A48A-F51B-441F-AFB6-6E548014A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554B6-CF3B-42B4-94B5-72DE66602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70F2C8-DFE5-4E58-A4C2-0A1ED9FBA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AF824-8D00-4C39-B3D1-0B867474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8F9D-D421-47D7-A212-4DB27C721EBF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D3518-43AD-43EA-B999-8EF5FC15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FFE628-331C-47D3-BB18-51BF34D34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01CC-4EAD-4DDC-A710-B3B207E7D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83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173ED-B437-44D8-93BC-A6BA4C779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83F366-FC84-49B4-A65D-85EF0BE1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8F9D-D421-47D7-A212-4DB27C721EBF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BF399-3E99-48D2-84E2-6F231912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14D2F-40AC-4707-9241-8CE29432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01CC-4EAD-4DDC-A710-B3B207E7D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28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B15FC8-85DF-4981-B1FC-D8C99BF83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8F9D-D421-47D7-A212-4DB27C721EBF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4E7D71-8ADB-49F7-9A40-1A4F1DB8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06CE1-787D-445A-83E9-D91E43E2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01CC-4EAD-4DDC-A710-B3B207E7D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859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0B1E-3F93-4455-9136-CCDF7D9D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1E02E-2BCD-42B5-B8A4-98EDC3D0A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8565D-9131-40BB-B29B-87FAE2791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D9E20-BC47-4255-B39B-0337141C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8F9D-D421-47D7-A212-4DB27C721EBF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15B5A-1BD0-4CE7-B5D4-54AA87D8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93F39-6C93-40CC-A91D-BECAF277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01CC-4EAD-4DDC-A710-B3B207E7D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359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6CB7-E4B0-46CF-8BA2-B2EA9645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DD3020-E9D8-465B-8B58-8368ACB93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ED507-4FB1-4E99-A417-D036E1574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31C5D-BE2A-41A3-89E6-392D03C60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8F9D-D421-47D7-A212-4DB27C721EBF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FE3DC-74C6-440E-B2ED-18E47AA4D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02DC1-0F3F-44EA-9582-ADA31987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01CC-4EAD-4DDC-A710-B3B207E7D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93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A18F0A-50E8-4582-8B01-BCA999015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F84BC-4860-4430-B529-D8D0A81D5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B248B-DE3A-420F-A559-62D677DBA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88F9D-D421-47D7-A212-4DB27C721EBF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5BFC6-755B-47EF-B37C-02B635A70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9F8E5-68AD-408F-A45B-9BF279F2E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701CC-4EAD-4DDC-A710-B3B207E7D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70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7123B6-D21B-415C-A210-65CAF77E3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090" y="209550"/>
            <a:ext cx="5101664" cy="6572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87579F-4E47-4156-9120-CCFA4E227D19}"/>
              </a:ext>
            </a:extLst>
          </p:cNvPr>
          <p:cNvSpPr txBox="1"/>
          <p:nvPr/>
        </p:nvSpPr>
        <p:spPr>
          <a:xfrm>
            <a:off x="180975" y="209550"/>
            <a:ext cx="173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Figure 2A+B</a:t>
            </a:r>
          </a:p>
          <a:p>
            <a:r>
              <a:rPr lang="en-GB" b="1" u="sng" dirty="0"/>
              <a:t>BASELINE PLOTS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13732-17C1-44D4-AAE1-0722F1ACCBE4}"/>
              </a:ext>
            </a:extLst>
          </p:cNvPr>
          <p:cNvSpPr txBox="1"/>
          <p:nvPr/>
        </p:nvSpPr>
        <p:spPr>
          <a:xfrm>
            <a:off x="180975" y="855881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Will include R0 plots soon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CABB181-8DE6-4F66-AF37-1F1204088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460020"/>
              </p:ext>
            </p:extLst>
          </p:nvPr>
        </p:nvGraphicFramePr>
        <p:xfrm>
          <a:off x="306201" y="1502212"/>
          <a:ext cx="2739585" cy="952500"/>
        </p:xfrm>
        <a:graphic>
          <a:graphicData uri="http://schemas.openxmlformats.org/drawingml/2006/table">
            <a:tbl>
              <a:tblPr firstRow="1" firstCol="1" bandRow="1"/>
              <a:tblGrid>
                <a:gridCol w="547917">
                  <a:extLst>
                    <a:ext uri="{9D8B030D-6E8A-4147-A177-3AD203B41FA5}">
                      <a16:colId xmlns:a16="http://schemas.microsoft.com/office/drawing/2014/main" val="1401743266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72719299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1736718289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1111425937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416305568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7332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020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6426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703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B3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B3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79616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488F761-B72E-41F2-8724-3622051945D3}"/>
              </a:ext>
            </a:extLst>
          </p:cNvPr>
          <p:cNvSpPr txBox="1"/>
          <p:nvPr/>
        </p:nvSpPr>
        <p:spPr>
          <a:xfrm>
            <a:off x="306201" y="2878667"/>
            <a:ext cx="1487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Beta1 = Beta4</a:t>
            </a:r>
          </a:p>
        </p:txBody>
      </p:sp>
    </p:spTree>
    <p:extLst>
      <p:ext uri="{BB962C8B-B14F-4D97-AF65-F5344CB8AC3E}">
        <p14:creationId xmlns:p14="http://schemas.microsoft.com/office/powerpoint/2010/main" val="75034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C177521-9C59-41D7-B9EB-A405B3C9A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84366"/>
            <a:ext cx="4367669" cy="5608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1E61E4-123B-4A93-BF7C-D9D7913AE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312" y="1184366"/>
            <a:ext cx="4334688" cy="5608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AF846E-7479-4B1C-B724-8112839F6824}"/>
              </a:ext>
            </a:extLst>
          </p:cNvPr>
          <p:cNvSpPr txBox="1"/>
          <p:nvPr/>
        </p:nvSpPr>
        <p:spPr>
          <a:xfrm>
            <a:off x="0" y="0"/>
            <a:ext cx="132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Figure 3A+B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6852C9-291A-4338-990D-8461B63728AF}"/>
              </a:ext>
            </a:extLst>
          </p:cNvPr>
          <p:cNvSpPr txBox="1"/>
          <p:nvPr/>
        </p:nvSpPr>
        <p:spPr>
          <a:xfrm>
            <a:off x="1462555" y="0"/>
            <a:ext cx="2943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Include the text in the  figure description – not part of figure!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87F182-AE08-47D6-AB82-A2235B5F9553}"/>
              </a:ext>
            </a:extLst>
          </p:cNvPr>
          <p:cNvSpPr txBox="1"/>
          <p:nvPr/>
        </p:nvSpPr>
        <p:spPr>
          <a:xfrm>
            <a:off x="480061" y="1268198"/>
            <a:ext cx="827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Baseline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490FCC-84DA-46DF-917D-96275039E789}"/>
              </a:ext>
            </a:extLst>
          </p:cNvPr>
          <p:cNvSpPr txBox="1"/>
          <p:nvPr/>
        </p:nvSpPr>
        <p:spPr>
          <a:xfrm>
            <a:off x="10543650" y="1403513"/>
            <a:ext cx="827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Baseline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BCD51E-0F6A-4E2F-9EE5-9B2166792E07}"/>
              </a:ext>
            </a:extLst>
          </p:cNvPr>
          <p:cNvSpPr txBox="1"/>
          <p:nvPr/>
        </p:nvSpPr>
        <p:spPr>
          <a:xfrm>
            <a:off x="10463669" y="3200742"/>
            <a:ext cx="1728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 err="1"/>
              <a:t>Rampdown</a:t>
            </a:r>
            <a:endParaRPr lang="en-GB" sz="1400" b="1" u="sng" dirty="0"/>
          </a:p>
          <a:p>
            <a:r>
              <a:rPr lang="en-GB" sz="1400" dirty="0"/>
              <a:t>Beta1/4 – 6 weeks</a:t>
            </a:r>
          </a:p>
          <a:p>
            <a:r>
              <a:rPr lang="en-GB" sz="1400" b="1" u="sng" dirty="0" err="1"/>
              <a:t>Rampup</a:t>
            </a:r>
            <a:endParaRPr lang="en-GB" sz="1400" b="1" u="sng" dirty="0"/>
          </a:p>
          <a:p>
            <a:r>
              <a:rPr lang="en-GB" sz="1400" dirty="0"/>
              <a:t>Beta3/4 – 12 weeks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E39A9F-92EB-45E9-944C-C2606292F43F}"/>
              </a:ext>
            </a:extLst>
          </p:cNvPr>
          <p:cNvSpPr txBox="1"/>
          <p:nvPr/>
        </p:nvSpPr>
        <p:spPr>
          <a:xfrm>
            <a:off x="10463669" y="1711290"/>
            <a:ext cx="1728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 err="1"/>
              <a:t>Rampdown</a:t>
            </a:r>
            <a:endParaRPr lang="en-GB" sz="1400" b="1" u="sng" dirty="0"/>
          </a:p>
          <a:p>
            <a:r>
              <a:rPr lang="en-GB" sz="1400" dirty="0"/>
              <a:t>Beta1/4 – 12 weeks</a:t>
            </a:r>
          </a:p>
          <a:p>
            <a:r>
              <a:rPr lang="en-GB" sz="1400" b="1" u="sng" dirty="0" err="1"/>
              <a:t>Rampup</a:t>
            </a:r>
            <a:endParaRPr lang="en-GB" sz="1400" b="1" u="sng" dirty="0"/>
          </a:p>
          <a:p>
            <a:r>
              <a:rPr lang="en-GB" sz="1400" dirty="0"/>
              <a:t>Beta3/4 – 12 weeks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E78B43-A22F-4FCB-B4D0-6AD70654F555}"/>
              </a:ext>
            </a:extLst>
          </p:cNvPr>
          <p:cNvSpPr txBox="1"/>
          <p:nvPr/>
        </p:nvSpPr>
        <p:spPr>
          <a:xfrm>
            <a:off x="10463669" y="4977433"/>
            <a:ext cx="1728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 err="1"/>
              <a:t>Rampdown</a:t>
            </a:r>
            <a:endParaRPr lang="en-GB" sz="1400" b="1" u="sng" dirty="0"/>
          </a:p>
          <a:p>
            <a:r>
              <a:rPr lang="en-GB" sz="1400" dirty="0"/>
              <a:t>Beta1/4 – 18 weeks</a:t>
            </a:r>
          </a:p>
          <a:p>
            <a:r>
              <a:rPr lang="en-GB" sz="1400" b="1" u="sng" dirty="0" err="1"/>
              <a:t>Rampup</a:t>
            </a:r>
            <a:endParaRPr lang="en-GB" sz="1400" b="1" u="sng" dirty="0"/>
          </a:p>
          <a:p>
            <a:r>
              <a:rPr lang="en-GB" sz="1400" dirty="0"/>
              <a:t>Beta3/4 – 12 weeks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E967E4-34F3-49A9-A68D-D1519B198D60}"/>
              </a:ext>
            </a:extLst>
          </p:cNvPr>
          <p:cNvSpPr txBox="1"/>
          <p:nvPr/>
        </p:nvSpPr>
        <p:spPr>
          <a:xfrm>
            <a:off x="50329" y="3034419"/>
            <a:ext cx="1728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 err="1"/>
              <a:t>Rampdown</a:t>
            </a:r>
            <a:endParaRPr lang="en-GB" sz="1400" b="1" u="sng" dirty="0"/>
          </a:p>
          <a:p>
            <a:r>
              <a:rPr lang="en-GB" sz="1400" dirty="0"/>
              <a:t>Beta1/4 – 12 weeks</a:t>
            </a:r>
          </a:p>
          <a:p>
            <a:r>
              <a:rPr lang="en-GB" sz="1400" b="1" u="sng" dirty="0" err="1"/>
              <a:t>Rampup</a:t>
            </a:r>
            <a:endParaRPr lang="en-GB" sz="1400" b="1" u="sng" dirty="0"/>
          </a:p>
          <a:p>
            <a:r>
              <a:rPr lang="en-GB" sz="1400" dirty="0"/>
              <a:t>Beta3/4 – 6 weeks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4B9775-45EA-4877-B222-0703BA47430F}"/>
              </a:ext>
            </a:extLst>
          </p:cNvPr>
          <p:cNvSpPr txBox="1"/>
          <p:nvPr/>
        </p:nvSpPr>
        <p:spPr>
          <a:xfrm>
            <a:off x="50329" y="4938620"/>
            <a:ext cx="1728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 err="1"/>
              <a:t>Rampdown</a:t>
            </a:r>
            <a:endParaRPr lang="en-GB" sz="1400" b="1" u="sng" dirty="0"/>
          </a:p>
          <a:p>
            <a:r>
              <a:rPr lang="en-GB" sz="1400" dirty="0"/>
              <a:t>Beta1/4 – 12 weeks</a:t>
            </a:r>
          </a:p>
          <a:p>
            <a:r>
              <a:rPr lang="en-GB" sz="1400" b="1" u="sng" dirty="0" err="1"/>
              <a:t>Rampup</a:t>
            </a:r>
            <a:endParaRPr lang="en-GB" sz="1400" b="1" u="sng" dirty="0"/>
          </a:p>
          <a:p>
            <a:r>
              <a:rPr lang="en-GB" sz="1400" dirty="0"/>
              <a:t>Beta3/4 – 18 weeks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2C6973-9EE5-4F86-9533-0A7FD6208652}"/>
              </a:ext>
            </a:extLst>
          </p:cNvPr>
          <p:cNvSpPr txBox="1"/>
          <p:nvPr/>
        </p:nvSpPr>
        <p:spPr>
          <a:xfrm>
            <a:off x="50329" y="1573969"/>
            <a:ext cx="1728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 err="1"/>
              <a:t>Rampdown</a:t>
            </a:r>
            <a:endParaRPr lang="en-GB" sz="1400" b="1" u="sng" dirty="0"/>
          </a:p>
          <a:p>
            <a:r>
              <a:rPr lang="en-GB" sz="1400" dirty="0"/>
              <a:t>Beta1/4 – 12 weeks</a:t>
            </a:r>
          </a:p>
          <a:p>
            <a:r>
              <a:rPr lang="en-GB" sz="1400" b="1" u="sng" dirty="0" err="1"/>
              <a:t>Rampup</a:t>
            </a:r>
            <a:endParaRPr lang="en-GB" sz="1400" b="1" u="sng" dirty="0"/>
          </a:p>
          <a:p>
            <a:r>
              <a:rPr lang="en-GB" sz="1400" dirty="0"/>
              <a:t>Beta3/4 – 12 weeks</a:t>
            </a:r>
          </a:p>
        </p:txBody>
      </p:sp>
    </p:spTree>
    <p:extLst>
      <p:ext uri="{BB962C8B-B14F-4D97-AF65-F5344CB8AC3E}">
        <p14:creationId xmlns:p14="http://schemas.microsoft.com/office/powerpoint/2010/main" val="1984794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E7E151-5517-4C2C-AB0D-415A7EF3E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227" y="980612"/>
            <a:ext cx="4283983" cy="55033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9FDBEF-1D3F-4D7F-8532-EA3D5A49A001}"/>
              </a:ext>
            </a:extLst>
          </p:cNvPr>
          <p:cNvSpPr txBox="1"/>
          <p:nvPr/>
        </p:nvSpPr>
        <p:spPr>
          <a:xfrm>
            <a:off x="84295" y="0"/>
            <a:ext cx="132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Figure 3C+D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916AAE-D791-4F51-9E9D-8361D9CAB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210" y="980613"/>
            <a:ext cx="4295459" cy="55033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043DEC-38AF-4925-8165-7B4896DD3C96}"/>
              </a:ext>
            </a:extLst>
          </p:cNvPr>
          <p:cNvSpPr txBox="1"/>
          <p:nvPr/>
        </p:nvSpPr>
        <p:spPr>
          <a:xfrm>
            <a:off x="480061" y="1268198"/>
            <a:ext cx="827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Baseline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7E4A26-F2F6-4579-BC80-D26AD2C1DADC}"/>
              </a:ext>
            </a:extLst>
          </p:cNvPr>
          <p:cNvSpPr txBox="1"/>
          <p:nvPr/>
        </p:nvSpPr>
        <p:spPr>
          <a:xfrm>
            <a:off x="10543650" y="1403513"/>
            <a:ext cx="827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Baseline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B0FE3E-2837-4179-B440-C9181A03566D}"/>
              </a:ext>
            </a:extLst>
          </p:cNvPr>
          <p:cNvSpPr txBox="1"/>
          <p:nvPr/>
        </p:nvSpPr>
        <p:spPr>
          <a:xfrm>
            <a:off x="10463669" y="3200742"/>
            <a:ext cx="17283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Phase 2</a:t>
            </a:r>
          </a:p>
          <a:p>
            <a:r>
              <a:rPr lang="en-GB" sz="1400" dirty="0"/>
              <a:t>Beta_1/4 = 0.6</a:t>
            </a:r>
          </a:p>
          <a:p>
            <a:r>
              <a:rPr lang="en-GB" sz="1400" dirty="0"/>
              <a:t>Beta_3/4 = 0.7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40FF2D-7195-47DA-9E6A-C5574853774B}"/>
              </a:ext>
            </a:extLst>
          </p:cNvPr>
          <p:cNvSpPr txBox="1"/>
          <p:nvPr/>
        </p:nvSpPr>
        <p:spPr>
          <a:xfrm>
            <a:off x="10463669" y="1711290"/>
            <a:ext cx="1728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Phase 2</a:t>
            </a:r>
          </a:p>
          <a:p>
            <a:r>
              <a:rPr lang="en-GB" sz="1400" dirty="0"/>
              <a:t>Beta_1/4 = 0.8</a:t>
            </a:r>
          </a:p>
          <a:p>
            <a:r>
              <a:rPr lang="en-GB" sz="1400" dirty="0"/>
              <a:t>Beta_3/4 = 0.9</a:t>
            </a:r>
          </a:p>
          <a:p>
            <a:endParaRPr lang="en-GB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91D335-9138-49F3-88FF-7F3E7D207B1C}"/>
              </a:ext>
            </a:extLst>
          </p:cNvPr>
          <p:cNvSpPr txBox="1"/>
          <p:nvPr/>
        </p:nvSpPr>
        <p:spPr>
          <a:xfrm>
            <a:off x="10463669" y="4977433"/>
            <a:ext cx="17283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Phase 2</a:t>
            </a:r>
          </a:p>
          <a:p>
            <a:r>
              <a:rPr lang="en-GB" sz="1400" dirty="0"/>
              <a:t>Beta_1/4 = 1.0</a:t>
            </a:r>
          </a:p>
          <a:p>
            <a:r>
              <a:rPr lang="en-GB" sz="1400" dirty="0"/>
              <a:t>Beta_3/4 = 1.1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5818A7-0C4D-47EA-BA7E-CD2D14DDB0E3}"/>
              </a:ext>
            </a:extLst>
          </p:cNvPr>
          <p:cNvSpPr txBox="1"/>
          <p:nvPr/>
        </p:nvSpPr>
        <p:spPr>
          <a:xfrm>
            <a:off x="50329" y="3034419"/>
            <a:ext cx="172833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Trigger Point </a:t>
            </a:r>
          </a:p>
          <a:p>
            <a:r>
              <a:rPr lang="en-GB" sz="1400" dirty="0"/>
              <a:t>I(t) = </a:t>
            </a:r>
            <a:r>
              <a:rPr lang="en-GB" dirty="0"/>
              <a:t>0.0042</a:t>
            </a:r>
            <a:endParaRPr lang="en-GB" sz="1400" dirty="0"/>
          </a:p>
          <a:p>
            <a:r>
              <a:rPr lang="en-GB" sz="1400" dirty="0"/>
              <a:t>Day 46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53DEAF-17BA-43B3-B787-99917858C0AF}"/>
              </a:ext>
            </a:extLst>
          </p:cNvPr>
          <p:cNvSpPr txBox="1"/>
          <p:nvPr/>
        </p:nvSpPr>
        <p:spPr>
          <a:xfrm>
            <a:off x="50329" y="4938620"/>
            <a:ext cx="172833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Trigger Point </a:t>
            </a:r>
          </a:p>
          <a:p>
            <a:r>
              <a:rPr lang="en-GB" sz="1400" dirty="0"/>
              <a:t>I(t) = </a:t>
            </a:r>
            <a:r>
              <a:rPr lang="en-GB" dirty="0"/>
              <a:t>0.093</a:t>
            </a:r>
            <a:endParaRPr lang="en-GB" sz="1400" dirty="0"/>
          </a:p>
          <a:p>
            <a:r>
              <a:rPr lang="en-GB" sz="1400" dirty="0"/>
              <a:t>Day 96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B409F3-9D75-4E24-A4A3-C904416D91DD}"/>
              </a:ext>
            </a:extLst>
          </p:cNvPr>
          <p:cNvSpPr txBox="1"/>
          <p:nvPr/>
        </p:nvSpPr>
        <p:spPr>
          <a:xfrm>
            <a:off x="50329" y="1573969"/>
            <a:ext cx="17283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Trigger Point </a:t>
            </a:r>
          </a:p>
          <a:p>
            <a:r>
              <a:rPr lang="en-GB" sz="1400" dirty="0"/>
              <a:t>I(t) = 0.0277</a:t>
            </a:r>
          </a:p>
          <a:p>
            <a:r>
              <a:rPr lang="en-GB" sz="1400" dirty="0"/>
              <a:t>Day 71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96C550-F2FC-4995-8702-87C6C2A3C177}"/>
              </a:ext>
            </a:extLst>
          </p:cNvPr>
          <p:cNvSpPr txBox="1"/>
          <p:nvPr/>
        </p:nvSpPr>
        <p:spPr>
          <a:xfrm>
            <a:off x="1462555" y="0"/>
            <a:ext cx="2943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Include the text in the  figure description – not part of figure!</a:t>
            </a:r>
          </a:p>
        </p:txBody>
      </p:sp>
    </p:spTree>
    <p:extLst>
      <p:ext uri="{BB962C8B-B14F-4D97-AF65-F5344CB8AC3E}">
        <p14:creationId xmlns:p14="http://schemas.microsoft.com/office/powerpoint/2010/main" val="381713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E06BA8-0A1A-45B1-AB99-1E2F9D5B0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4" y="2053015"/>
            <a:ext cx="5428016" cy="46525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BCCFBE-6F57-4331-8EE4-A82487C59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53015"/>
            <a:ext cx="5374402" cy="46525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E35F56-D9A8-4C62-A257-14F8A6F38E71}"/>
              </a:ext>
            </a:extLst>
          </p:cNvPr>
          <p:cNvSpPr txBox="1"/>
          <p:nvPr/>
        </p:nvSpPr>
        <p:spPr>
          <a:xfrm>
            <a:off x="1462555" y="0"/>
            <a:ext cx="2943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Include the text in the  figure description – not part of figure!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02AD2A-0550-4C38-8156-39206B2A73EF}"/>
              </a:ext>
            </a:extLst>
          </p:cNvPr>
          <p:cNvSpPr txBox="1"/>
          <p:nvPr/>
        </p:nvSpPr>
        <p:spPr>
          <a:xfrm>
            <a:off x="84295" y="0"/>
            <a:ext cx="1344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Figure 4A+D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1888CF-2A57-4D57-89F6-A341D4B6D3D1}"/>
              </a:ext>
            </a:extLst>
          </p:cNvPr>
          <p:cNvSpPr txBox="1"/>
          <p:nvPr/>
        </p:nvSpPr>
        <p:spPr>
          <a:xfrm>
            <a:off x="820619" y="1252796"/>
            <a:ext cx="4633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Dotted line represents current baseline phase1 R0 for </a:t>
            </a:r>
            <a:r>
              <a:rPr lang="en-GB"/>
              <a:t>ALL betas (r0 = 1.7)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59CCB6-959D-4DA8-B673-CE00AC0572C8}"/>
              </a:ext>
            </a:extLst>
          </p:cNvPr>
          <p:cNvSpPr txBox="1"/>
          <p:nvPr/>
        </p:nvSpPr>
        <p:spPr>
          <a:xfrm>
            <a:off x="6932866" y="852684"/>
            <a:ext cx="4633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Dotted line represents height of first peak I(t) = 0.0277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AED1D7-981E-4C53-AE1A-DF782D174722}"/>
              </a:ext>
            </a:extLst>
          </p:cNvPr>
          <p:cNvSpPr txBox="1"/>
          <p:nvPr/>
        </p:nvSpPr>
        <p:spPr>
          <a:xfrm>
            <a:off x="6932866" y="1252796"/>
            <a:ext cx="2603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Minimum Duration of Immunity before Vulnerable I(t) 2</a:t>
            </a:r>
            <a:r>
              <a:rPr lang="en-GB" sz="1400" baseline="30000" dirty="0"/>
              <a:t>nd</a:t>
            </a:r>
            <a:r>
              <a:rPr lang="en-GB" sz="1400" dirty="0"/>
              <a:t> Peak is greater than 1</a:t>
            </a:r>
            <a:r>
              <a:rPr lang="en-GB" sz="1400" baseline="30000" dirty="0"/>
              <a:t>st</a:t>
            </a:r>
            <a:r>
              <a:rPr lang="en-GB" sz="1400" dirty="0"/>
              <a:t> Peak: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0BB04B-965B-4F3B-BC0C-069026A30564}"/>
              </a:ext>
            </a:extLst>
          </p:cNvPr>
          <p:cNvSpPr txBox="1"/>
          <p:nvPr/>
        </p:nvSpPr>
        <p:spPr>
          <a:xfrm>
            <a:off x="9535887" y="1422072"/>
            <a:ext cx="1589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/>
              <a:t>54 Days or </a:t>
            </a:r>
            <a:r>
              <a:rPr lang="el-GR" sz="1400" u="sng" dirty="0"/>
              <a:t>ζ</a:t>
            </a:r>
            <a:r>
              <a:rPr lang="en-GB" sz="1400" u="sng" dirty="0"/>
              <a:t> = 1/54</a:t>
            </a:r>
          </a:p>
        </p:txBody>
      </p:sp>
    </p:spTree>
    <p:extLst>
      <p:ext uri="{BB962C8B-B14F-4D97-AF65-F5344CB8AC3E}">
        <p14:creationId xmlns:p14="http://schemas.microsoft.com/office/powerpoint/2010/main" val="2436699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272</Words>
  <Application>Microsoft Office PowerPoint</Application>
  <PresentationFormat>Widescreen</PresentationFormat>
  <Paragraphs>85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10</cp:revision>
  <dcterms:created xsi:type="dcterms:W3CDTF">2020-04-25T16:57:52Z</dcterms:created>
  <dcterms:modified xsi:type="dcterms:W3CDTF">2020-04-25T18:57:44Z</dcterms:modified>
</cp:coreProperties>
</file>