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43C4-F133-4EC7-A122-D75359EC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DC8DD-B496-4234-A0B4-98369AEB5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4126-E353-4BB4-9978-E57C4DD3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ECCA-ED40-4B93-9D3D-5B9889A2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09E0-77AB-439D-B3A7-8EF161C8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6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6C3-98B3-4B83-A4BD-61A06930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7B55F-3481-42AC-8E7A-13C3C58F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8DB4-1618-4849-875B-BC9DCCE9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B26F-7329-41CA-B548-6DB0410C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BB34-2480-493F-B684-1AC904F9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DDB6D-0101-4419-86D1-E13691FD9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682CB-5E30-4112-8FA5-2BFE7EFD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ECD1-CE0D-423E-9747-6D1DAD3C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F56-DC1A-4CA5-B4FC-A201B594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85A7-BCEC-4EBD-BBEF-84C095D8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58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F291-363D-4205-BB02-702EA794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81A9-8B2B-4FD0-B96C-66BF24D6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3B7C-1D99-41E6-868A-72E418A7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9AF1-3CB5-48E5-886C-8F3ADD8C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5952-A0E7-4643-8CF7-1C185A20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99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47AD-0418-42BA-A9F6-2AA415B15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95A71-A6AB-4958-B4A6-5FB68275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304E-6432-4CBA-B4BD-F193BCFF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259D-0E88-4C00-B093-23190DA4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0ECD-D119-42EF-BFFD-C29779AA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4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0028-1BB5-4695-9117-DC45600B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3BE0-DBA1-4DE5-8836-5D6E03660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57BEE-D1F8-4C30-83A5-C16F7BBD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E1517-6D83-443D-9FE1-5DFA2107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E464-47CC-4508-983B-E6164A2F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BB08-31E9-40CB-8130-77EDE39C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5546-01AA-47A6-858E-D70F9AC0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90C-6FC2-4B92-93A8-32B638AD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CC1B-F591-4587-A12F-B838648BC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676F5-A872-46BB-A6F9-2FA3B6C8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8CC95-C7C3-4DB7-88F9-92AADC306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6803D-407E-4580-99DC-2A047282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7AF29-DAB4-4699-8BE3-A9AD03EE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C7B16-BD5A-4B4E-B3B1-3A991E84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ADCE-573C-42E0-A8A9-726E9F8B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84DC8-55A5-4BBF-B9F7-3E144557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A9FA7-44DF-47D1-B9A8-5D416420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C2607-2308-4054-BAD2-D670C0BA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AF38C-6955-45CC-901F-129815D5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8E29A-E2E2-4C3B-9F54-DBB9C10E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22C-0920-4580-ACBC-46954D18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2895-FDFB-47AD-A743-7E57D241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C6E8-D084-4A64-B592-94C868F8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D9731-9587-4A94-AF97-8D04718D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3F3A-0086-4628-BA9C-F50A4EE3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AED3B-99DB-4099-9D5A-B649E9A0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76E36-EF70-429E-97E8-CB2BA144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0CA8-2341-43E3-BCB2-65B2FA0C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C2B14-42FC-4CD4-8A37-980B0AF3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54DA4-034D-4AF5-A71A-5E7EAF534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F0C3E-073B-4F22-B7C2-13CBCE30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ED8FD-2A0A-4213-B9F9-C1FBE22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5AF7B-09F4-4171-8145-EF4A7C47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6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E2150-8D6D-4F7F-AE82-A8BE09AD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10721-19D8-4C0A-BC8E-8ED84D57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8817-FF27-49B1-8DF4-75C1AECC0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9E21-244C-47C7-A1D1-56125F90CD82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2F29-0C13-4DDC-A9E0-97337CBF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F1633-FFF8-463C-821B-37DCCAB89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E7EB-5BD0-432D-94E8-B2D6D3B26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7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B8367BEC-0746-4AA4-B191-4AD259AD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430" y="4535143"/>
            <a:ext cx="2759958" cy="197139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284FFC7-3B0C-49FB-9209-F2ED8F33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30" y="2325341"/>
            <a:ext cx="2761768" cy="197269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B05BE486-9E92-4D39-8DCB-50DA4EABF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430" y="108505"/>
            <a:ext cx="2761768" cy="197269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E469C752-F0D5-4828-B548-1C17D4F6D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627" y="4535145"/>
            <a:ext cx="2759959" cy="1971399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7FDE86E-4BD8-4B7D-AAD5-9D4C391BA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627" y="2325341"/>
            <a:ext cx="2761768" cy="197269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5051C28-74F8-4A9C-9541-B532AF32A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627" y="96674"/>
            <a:ext cx="2761768" cy="197269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7FCB1B9A-3AB8-4769-A065-A88F7C6B8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6574" y="4535144"/>
            <a:ext cx="2759960" cy="19714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23E2354-BCF1-432A-830B-811C4E2D03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4288" y="2325341"/>
            <a:ext cx="2773732" cy="198123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E0A3BAB5-780F-4B15-94C4-022F93C5F3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6574" y="108506"/>
            <a:ext cx="2766018" cy="197572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88098D5-D408-4E6E-A245-F3A791A57B66}"/>
              </a:ext>
            </a:extLst>
          </p:cNvPr>
          <p:cNvSpPr txBox="1"/>
          <p:nvPr/>
        </p:nvSpPr>
        <p:spPr>
          <a:xfrm>
            <a:off x="9169057" y="6414762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841744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729981</a:t>
            </a:r>
            <a:endParaRPr lang="en-GB" sz="800" b="1" dirty="0"/>
          </a:p>
          <a:p>
            <a:pPr algn="ctr"/>
            <a:r>
              <a:rPr lang="en-GB" sz="800" b="1" dirty="0"/>
              <a:t>B/A = 0.87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BA914-20CD-452B-AF7B-058E2B346940}"/>
              </a:ext>
            </a:extLst>
          </p:cNvPr>
          <p:cNvSpPr txBox="1"/>
          <p:nvPr/>
        </p:nvSpPr>
        <p:spPr>
          <a:xfrm>
            <a:off x="9152990" y="0"/>
            <a:ext cx="2217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003B4-0F88-4254-865E-B07573B0C85D}"/>
              </a:ext>
            </a:extLst>
          </p:cNvPr>
          <p:cNvSpPr txBox="1"/>
          <p:nvPr/>
        </p:nvSpPr>
        <p:spPr>
          <a:xfrm>
            <a:off x="6037901" y="8389"/>
            <a:ext cx="231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FD1D9-347A-418A-B819-9CD74413695C}"/>
              </a:ext>
            </a:extLst>
          </p:cNvPr>
          <p:cNvSpPr txBox="1"/>
          <p:nvPr/>
        </p:nvSpPr>
        <p:spPr>
          <a:xfrm>
            <a:off x="2922812" y="8389"/>
            <a:ext cx="231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0.7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5A407-8BBF-4FF1-A9E2-2E392CECCC7D}"/>
              </a:ext>
            </a:extLst>
          </p:cNvPr>
          <p:cNvSpPr txBox="1"/>
          <p:nvPr/>
        </p:nvSpPr>
        <p:spPr>
          <a:xfrm>
            <a:off x="771175" y="862039"/>
            <a:ext cx="13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0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0D14F-3414-4B6B-ACBB-FBA9BF75F89A}"/>
              </a:ext>
            </a:extLst>
          </p:cNvPr>
          <p:cNvSpPr txBox="1"/>
          <p:nvPr/>
        </p:nvSpPr>
        <p:spPr>
          <a:xfrm>
            <a:off x="771175" y="3097982"/>
            <a:ext cx="152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7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DBFF3-714C-4814-AB6A-F81BD925FEA1}"/>
              </a:ext>
            </a:extLst>
          </p:cNvPr>
          <p:cNvSpPr txBox="1"/>
          <p:nvPr/>
        </p:nvSpPr>
        <p:spPr>
          <a:xfrm>
            <a:off x="771175" y="4997624"/>
            <a:ext cx="134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14 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E74DF5-0364-44F8-92B0-14BCF646E211}"/>
              </a:ext>
            </a:extLst>
          </p:cNvPr>
          <p:cNvSpPr txBox="1"/>
          <p:nvPr/>
        </p:nvSpPr>
        <p:spPr>
          <a:xfrm>
            <a:off x="9253351" y="4230777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559498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447736</a:t>
            </a:r>
            <a:endParaRPr lang="en-GB" sz="800" b="1" dirty="0"/>
          </a:p>
          <a:p>
            <a:pPr algn="ctr"/>
            <a:r>
              <a:rPr lang="en-GB" sz="800" b="1" dirty="0"/>
              <a:t>B/A = 0.80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22F010-8418-4AA4-92BE-B95F1FCE02C2}"/>
              </a:ext>
            </a:extLst>
          </p:cNvPr>
          <p:cNvSpPr txBox="1"/>
          <p:nvPr/>
        </p:nvSpPr>
        <p:spPr>
          <a:xfrm>
            <a:off x="9149579" y="2054225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355272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243509</a:t>
            </a:r>
            <a:endParaRPr lang="en-GB" sz="800" b="1" dirty="0"/>
          </a:p>
          <a:p>
            <a:pPr algn="ctr"/>
            <a:r>
              <a:rPr lang="en-GB" sz="800" b="1" dirty="0"/>
              <a:t>B/A = 0.69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D98D8B-7228-4698-8BD7-E99A3E9E1971}"/>
              </a:ext>
            </a:extLst>
          </p:cNvPr>
          <p:cNvSpPr txBox="1"/>
          <p:nvPr/>
        </p:nvSpPr>
        <p:spPr>
          <a:xfrm>
            <a:off x="5963130" y="6414762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527679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415916</a:t>
            </a:r>
            <a:endParaRPr lang="en-GB" sz="800" b="1" dirty="0"/>
          </a:p>
          <a:p>
            <a:pPr algn="ctr"/>
            <a:r>
              <a:rPr lang="en-GB" sz="800" b="1" dirty="0"/>
              <a:t>B/A = 0.79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85DA92-533B-4FCC-8642-C2F3D4BF15A5}"/>
              </a:ext>
            </a:extLst>
          </p:cNvPr>
          <p:cNvSpPr txBox="1"/>
          <p:nvPr/>
        </p:nvSpPr>
        <p:spPr>
          <a:xfrm>
            <a:off x="6037901" y="4205520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346125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234363</a:t>
            </a:r>
            <a:endParaRPr lang="en-GB" sz="800" b="1" dirty="0"/>
          </a:p>
          <a:p>
            <a:pPr algn="ctr"/>
            <a:r>
              <a:rPr lang="en-GB" sz="800" b="1" dirty="0"/>
              <a:t>B/A = 0.68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ABEC36-F693-416D-A5EE-100C562D39E0}"/>
              </a:ext>
            </a:extLst>
          </p:cNvPr>
          <p:cNvSpPr txBox="1"/>
          <p:nvPr/>
        </p:nvSpPr>
        <p:spPr>
          <a:xfrm>
            <a:off x="6009397" y="2030632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218045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106282</a:t>
            </a:r>
            <a:endParaRPr lang="en-GB" sz="800" b="1" dirty="0"/>
          </a:p>
          <a:p>
            <a:pPr algn="ctr"/>
            <a:r>
              <a:rPr lang="en-GB" sz="800" b="1" dirty="0"/>
              <a:t>B/A = 0.49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E330A8-7EB8-468C-9B46-55175598F3A4}"/>
              </a:ext>
            </a:extLst>
          </p:cNvPr>
          <p:cNvSpPr txBox="1"/>
          <p:nvPr/>
        </p:nvSpPr>
        <p:spPr>
          <a:xfrm>
            <a:off x="2909032" y="4206763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270408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158646</a:t>
            </a:r>
            <a:endParaRPr lang="en-GB" sz="800" b="1" dirty="0"/>
          </a:p>
          <a:p>
            <a:pPr algn="ctr"/>
            <a:r>
              <a:rPr lang="en-GB" sz="800" b="1" dirty="0"/>
              <a:t>B/A = 0.59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81C4F7-8E36-4B02-8EFA-F88F34181AA4}"/>
              </a:ext>
            </a:extLst>
          </p:cNvPr>
          <p:cNvSpPr txBox="1"/>
          <p:nvPr/>
        </p:nvSpPr>
        <p:spPr>
          <a:xfrm>
            <a:off x="2922810" y="2030632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169628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57865</a:t>
            </a:r>
            <a:endParaRPr lang="en-GB" sz="800" b="1" dirty="0"/>
          </a:p>
          <a:p>
            <a:pPr algn="ctr"/>
            <a:r>
              <a:rPr lang="en-GB" sz="800" b="1" dirty="0"/>
              <a:t>B/A = 0.34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597A1-EFBC-42E2-8BC7-35A2ED9F75C2}"/>
              </a:ext>
            </a:extLst>
          </p:cNvPr>
          <p:cNvSpPr txBox="1"/>
          <p:nvPr/>
        </p:nvSpPr>
        <p:spPr>
          <a:xfrm>
            <a:off x="2922812" y="6406915"/>
            <a:ext cx="222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A) Total Infections from 01/09/20 = </a:t>
            </a:r>
            <a:r>
              <a:rPr lang="en-GB" sz="800" b="1" i="0" dirty="0">
                <a:effectLst/>
              </a:rPr>
              <a:t>413666</a:t>
            </a:r>
            <a:endParaRPr lang="en-GB" sz="800" b="1" dirty="0"/>
          </a:p>
          <a:p>
            <a:pPr algn="ctr"/>
            <a:r>
              <a:rPr lang="en-GB" sz="800" b="1" dirty="0"/>
              <a:t>B) Total Infections from 01/10/20 = </a:t>
            </a:r>
            <a:r>
              <a:rPr lang="en-GB" sz="800" b="1" i="0" dirty="0">
                <a:effectLst/>
              </a:rPr>
              <a:t>301903</a:t>
            </a:r>
            <a:endParaRPr lang="en-GB" sz="800" b="1" dirty="0"/>
          </a:p>
          <a:p>
            <a:pPr algn="ctr"/>
            <a:r>
              <a:rPr lang="en-GB" sz="800" b="1" dirty="0"/>
              <a:t>B/A = 0.73</a:t>
            </a:r>
          </a:p>
        </p:txBody>
      </p:sp>
    </p:spTree>
    <p:extLst>
      <p:ext uri="{BB962C8B-B14F-4D97-AF65-F5344CB8AC3E}">
        <p14:creationId xmlns:p14="http://schemas.microsoft.com/office/powerpoint/2010/main" val="31045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CDC03-6D07-41AF-8B31-11786899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430" y="2657882"/>
            <a:ext cx="2761768" cy="1972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FDAE4-92E0-4F9E-8E00-6992AEB22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30" y="108505"/>
            <a:ext cx="2761768" cy="1972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D46E1-777C-4391-9540-3A664B24D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531" y="5158170"/>
            <a:ext cx="2759959" cy="1971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ED835-152E-4D9C-BB13-704728A67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722" y="2657882"/>
            <a:ext cx="2761768" cy="1972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5D672-94D0-4E3B-988E-C3B0D4FDAC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627" y="96674"/>
            <a:ext cx="2761768" cy="19726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4A23BD-DC0E-4582-BAD4-65173D29D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574" y="5158170"/>
            <a:ext cx="2759960" cy="1971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F7E908-5B15-4921-8A5E-50DA8795B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6574" y="2630583"/>
            <a:ext cx="2773732" cy="19812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69B08E-AF8D-4FDE-9721-0E6DAF862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6574" y="108506"/>
            <a:ext cx="2766018" cy="19757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2E6F94B-F993-477A-A885-DD2E6D48EDC5}"/>
              </a:ext>
            </a:extLst>
          </p:cNvPr>
          <p:cNvSpPr txBox="1"/>
          <p:nvPr/>
        </p:nvSpPr>
        <p:spPr>
          <a:xfrm>
            <a:off x="8794778" y="7129569"/>
            <a:ext cx="26032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841744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729981</a:t>
            </a:r>
            <a:endParaRPr lang="en-GB" sz="1050" b="1" dirty="0"/>
          </a:p>
          <a:p>
            <a:pPr algn="ctr"/>
            <a:r>
              <a:rPr lang="en-GB" sz="1050" b="1" dirty="0"/>
              <a:t>B/A = 0.87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F0F58-2982-41AD-A0C0-78EACF7CAB24}"/>
              </a:ext>
            </a:extLst>
          </p:cNvPr>
          <p:cNvSpPr txBox="1"/>
          <p:nvPr/>
        </p:nvSpPr>
        <p:spPr>
          <a:xfrm>
            <a:off x="9152990" y="-195850"/>
            <a:ext cx="2217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0.9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85885F-EBE3-4F26-8B81-C64F00C038AA}"/>
              </a:ext>
            </a:extLst>
          </p:cNvPr>
          <p:cNvSpPr txBox="1"/>
          <p:nvPr/>
        </p:nvSpPr>
        <p:spPr>
          <a:xfrm>
            <a:off x="6037901" y="-187461"/>
            <a:ext cx="231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0.8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B2BFE3-D0CA-4FF0-B737-FF5C3AA66728}"/>
              </a:ext>
            </a:extLst>
          </p:cNvPr>
          <p:cNvSpPr txBox="1"/>
          <p:nvPr/>
        </p:nvSpPr>
        <p:spPr>
          <a:xfrm>
            <a:off x="2922812" y="-187461"/>
            <a:ext cx="231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Post Intervention R = 0.7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7ABD8-B6F0-4C47-A1F9-AFD4C7073F60}"/>
              </a:ext>
            </a:extLst>
          </p:cNvPr>
          <p:cNvSpPr txBox="1"/>
          <p:nvPr/>
        </p:nvSpPr>
        <p:spPr>
          <a:xfrm>
            <a:off x="945003" y="833240"/>
            <a:ext cx="134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0 Days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AF894-1E42-4C89-B118-B69877A87A0A}"/>
              </a:ext>
            </a:extLst>
          </p:cNvPr>
          <p:cNvSpPr txBox="1"/>
          <p:nvPr/>
        </p:nvSpPr>
        <p:spPr>
          <a:xfrm>
            <a:off x="945003" y="3357750"/>
            <a:ext cx="152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7 Days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501EF2-F226-4E99-A703-53752D4F77A1}"/>
              </a:ext>
            </a:extLst>
          </p:cNvPr>
          <p:cNvSpPr txBox="1"/>
          <p:nvPr/>
        </p:nvSpPr>
        <p:spPr>
          <a:xfrm>
            <a:off x="860840" y="5882260"/>
            <a:ext cx="134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Intervention Delay = 14 Days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DDC3C-CD75-4D36-A209-A892B48820EE}"/>
              </a:ext>
            </a:extLst>
          </p:cNvPr>
          <p:cNvSpPr txBox="1"/>
          <p:nvPr/>
        </p:nvSpPr>
        <p:spPr>
          <a:xfrm>
            <a:off x="8959977" y="4632674"/>
            <a:ext cx="26032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559498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447736</a:t>
            </a:r>
            <a:endParaRPr lang="en-GB" sz="1050" b="1" dirty="0"/>
          </a:p>
          <a:p>
            <a:pPr algn="ctr"/>
            <a:r>
              <a:rPr lang="en-GB" sz="1050" b="1" dirty="0"/>
              <a:t>B/A = 0.80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237653-88BD-4E93-A6AE-4AE50ED99C5B}"/>
              </a:ext>
            </a:extLst>
          </p:cNvPr>
          <p:cNvSpPr txBox="1"/>
          <p:nvPr/>
        </p:nvSpPr>
        <p:spPr>
          <a:xfrm>
            <a:off x="8959978" y="2084665"/>
            <a:ext cx="26032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355272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243509</a:t>
            </a:r>
            <a:endParaRPr lang="en-GB" sz="1050" b="1" dirty="0"/>
          </a:p>
          <a:p>
            <a:pPr algn="ctr"/>
            <a:r>
              <a:rPr lang="en-GB" sz="1050" b="1" dirty="0"/>
              <a:t>B/A = 0.69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37E0B6-4EB4-4933-AFE4-8FDFFAE45A6B}"/>
              </a:ext>
            </a:extLst>
          </p:cNvPr>
          <p:cNvSpPr txBox="1"/>
          <p:nvPr/>
        </p:nvSpPr>
        <p:spPr>
          <a:xfrm>
            <a:off x="5773922" y="7129570"/>
            <a:ext cx="26032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527679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415916</a:t>
            </a:r>
            <a:endParaRPr lang="en-GB" sz="1050" b="1" dirty="0"/>
          </a:p>
          <a:p>
            <a:pPr algn="ctr"/>
            <a:r>
              <a:rPr lang="en-GB" sz="1050" b="1" dirty="0"/>
              <a:t>B/A = 0.79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1C0E2C-603C-4574-8FBA-40B5098F92AA}"/>
              </a:ext>
            </a:extLst>
          </p:cNvPr>
          <p:cNvSpPr txBox="1"/>
          <p:nvPr/>
        </p:nvSpPr>
        <p:spPr>
          <a:xfrm>
            <a:off x="5773922" y="4605832"/>
            <a:ext cx="26032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346125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234363</a:t>
            </a:r>
            <a:endParaRPr lang="en-GB" sz="1050" b="1" dirty="0"/>
          </a:p>
          <a:p>
            <a:pPr algn="ctr"/>
            <a:r>
              <a:rPr lang="en-GB" sz="1050" b="1" dirty="0"/>
              <a:t>B/A = 0.68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1AF2AD-B2CF-4BE5-9A0F-E9C2288C4788}"/>
              </a:ext>
            </a:extLst>
          </p:cNvPr>
          <p:cNvSpPr txBox="1"/>
          <p:nvPr/>
        </p:nvSpPr>
        <p:spPr>
          <a:xfrm>
            <a:off x="5758367" y="2081196"/>
            <a:ext cx="26032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218045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106282</a:t>
            </a:r>
            <a:endParaRPr lang="en-GB" sz="1050" b="1" dirty="0"/>
          </a:p>
          <a:p>
            <a:pPr algn="ctr"/>
            <a:r>
              <a:rPr lang="en-GB" sz="1050" b="1" dirty="0"/>
              <a:t>B/A = 0.49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217E0A-636B-4103-BC30-15CEA21C6079}"/>
              </a:ext>
            </a:extLst>
          </p:cNvPr>
          <p:cNvSpPr txBox="1"/>
          <p:nvPr/>
        </p:nvSpPr>
        <p:spPr>
          <a:xfrm>
            <a:off x="2680913" y="4625624"/>
            <a:ext cx="25919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270408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158646</a:t>
            </a:r>
            <a:endParaRPr lang="en-GB" sz="1050" b="1" dirty="0"/>
          </a:p>
          <a:p>
            <a:pPr algn="ctr"/>
            <a:r>
              <a:rPr lang="en-GB" sz="1050" b="1" dirty="0"/>
              <a:t>B/A = 0.59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7C6B3A-316F-4FBD-9504-BEEEBD4B61E9}"/>
              </a:ext>
            </a:extLst>
          </p:cNvPr>
          <p:cNvSpPr txBox="1"/>
          <p:nvPr/>
        </p:nvSpPr>
        <p:spPr>
          <a:xfrm>
            <a:off x="2680913" y="2081196"/>
            <a:ext cx="26810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169628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57865</a:t>
            </a:r>
            <a:endParaRPr lang="en-GB" sz="1050" b="1" dirty="0"/>
          </a:p>
          <a:p>
            <a:pPr algn="ctr"/>
            <a:r>
              <a:rPr lang="en-GB" sz="1050" b="1" dirty="0"/>
              <a:t>B/A = 0.34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1303E2-9FC2-4767-8BC3-AF09E6EFA13B}"/>
              </a:ext>
            </a:extLst>
          </p:cNvPr>
          <p:cNvSpPr txBox="1"/>
          <p:nvPr/>
        </p:nvSpPr>
        <p:spPr>
          <a:xfrm>
            <a:off x="2541196" y="7129570"/>
            <a:ext cx="262448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/>
              <a:t>A) Total Infections from 01/09/20 = </a:t>
            </a:r>
            <a:r>
              <a:rPr lang="en-GB" sz="1050" b="1" i="0" dirty="0">
                <a:effectLst/>
              </a:rPr>
              <a:t>413666</a:t>
            </a:r>
            <a:endParaRPr lang="en-GB" sz="1050" b="1" dirty="0"/>
          </a:p>
          <a:p>
            <a:pPr algn="ctr"/>
            <a:r>
              <a:rPr lang="en-GB" sz="1050" b="1" dirty="0"/>
              <a:t>B) Total Infections from 01/10/20 = </a:t>
            </a:r>
            <a:r>
              <a:rPr lang="en-GB" sz="1050" b="1" i="0" dirty="0">
                <a:effectLst/>
              </a:rPr>
              <a:t>301903</a:t>
            </a:r>
            <a:endParaRPr lang="en-GB" sz="1050" b="1" dirty="0"/>
          </a:p>
          <a:p>
            <a:pPr algn="ctr"/>
            <a:r>
              <a:rPr lang="en-GB" sz="1050" b="1" dirty="0"/>
              <a:t>B/A = 0.73</a:t>
            </a:r>
          </a:p>
        </p:txBody>
      </p:sp>
    </p:spTree>
    <p:extLst>
      <p:ext uri="{BB962C8B-B14F-4D97-AF65-F5344CB8AC3E}">
        <p14:creationId xmlns:p14="http://schemas.microsoft.com/office/powerpoint/2010/main" val="6981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0C29-9400-4C69-B82F-E1D3E66F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95448" cy="681037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20D4-5700-4DC4-B02F-1CC9956F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4286"/>
            <a:ext cx="5234153" cy="5639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u="sng" dirty="0"/>
              <a:t>Model structure</a:t>
            </a:r>
            <a:r>
              <a:rPr lang="en-GB" sz="1600" dirty="0"/>
              <a:t> – Standard SIR model</a:t>
            </a:r>
          </a:p>
          <a:p>
            <a:pPr marL="0" indent="0">
              <a:buNone/>
            </a:pPr>
            <a:endParaRPr lang="en-GB" sz="1600" b="1" u="sng" dirty="0"/>
          </a:p>
          <a:p>
            <a:pPr marL="0" indent="0">
              <a:buNone/>
            </a:pPr>
            <a:r>
              <a:rPr lang="en-GB" sz="1600" b="1" u="sng" dirty="0"/>
              <a:t>Initial Conditions</a:t>
            </a:r>
          </a:p>
          <a:p>
            <a:pPr marL="0" indent="0">
              <a:buNone/>
            </a:pPr>
            <a:r>
              <a:rPr lang="en-GB" sz="1600" dirty="0"/>
              <a:t>S = 66,641,600</a:t>
            </a:r>
          </a:p>
          <a:p>
            <a:pPr marL="0" indent="0">
              <a:buNone/>
            </a:pPr>
            <a:r>
              <a:rPr lang="en-GB" sz="1600" dirty="0"/>
              <a:t>I = 8,400</a:t>
            </a:r>
          </a:p>
          <a:p>
            <a:pPr marL="0" indent="0">
              <a:buNone/>
            </a:pPr>
            <a:r>
              <a:rPr lang="en-GB" sz="1600" dirty="0"/>
              <a:t>R = 0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u="sng" dirty="0"/>
              <a:t>Parameter Values</a:t>
            </a:r>
          </a:p>
          <a:p>
            <a:pPr marL="0" indent="0">
              <a:buNone/>
            </a:pPr>
            <a:r>
              <a:rPr lang="el-GR" sz="1600" dirty="0"/>
              <a:t>β</a:t>
            </a:r>
            <a:r>
              <a:rPr lang="en-GB" sz="1600" dirty="0"/>
              <a:t> = 0.1797 (Using R = 1.4)</a:t>
            </a:r>
          </a:p>
          <a:p>
            <a:pPr marL="0" indent="0">
              <a:buNone/>
            </a:pPr>
            <a:r>
              <a:rPr lang="el-GR" sz="1600" dirty="0"/>
              <a:t>γ</a:t>
            </a:r>
            <a:r>
              <a:rPr lang="en-GB" sz="1600" dirty="0"/>
              <a:t> = 0.1284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Parameter values and initial conditions chosen so that:</a:t>
            </a:r>
          </a:p>
          <a:p>
            <a:r>
              <a:rPr lang="en-GB" sz="1600" dirty="0"/>
              <a:t>At the start of the model simulation (</a:t>
            </a:r>
            <a:r>
              <a:rPr lang="en-GB" sz="1600" i="1" dirty="0"/>
              <a:t>t</a:t>
            </a:r>
            <a:r>
              <a:rPr lang="en-GB" sz="1600" dirty="0"/>
              <a:t> = 0) set at 01/09/20 the incidence is 1500 cases. </a:t>
            </a:r>
          </a:p>
          <a:p>
            <a:r>
              <a:rPr lang="en-GB" sz="1600" dirty="0"/>
              <a:t>At 01/10/20 (</a:t>
            </a:r>
            <a:r>
              <a:rPr lang="en-GB" sz="1600" i="1" dirty="0"/>
              <a:t>t</a:t>
            </a:r>
            <a:r>
              <a:rPr lang="en-GB" sz="1600" dirty="0"/>
              <a:t> = 30) the incidence is 7000 cases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At baseline, the model Intervention is triggered the day after 1</a:t>
            </a:r>
            <a:r>
              <a:rPr lang="en-GB" sz="1600" baseline="30000" dirty="0"/>
              <a:t>st</a:t>
            </a:r>
            <a:r>
              <a:rPr lang="en-GB" sz="1600" dirty="0"/>
              <a:t> October (</a:t>
            </a:r>
            <a:r>
              <a:rPr lang="en-GB" sz="1600" i="1" dirty="0"/>
              <a:t>t</a:t>
            </a:r>
            <a:r>
              <a:rPr lang="en-GB" sz="1600" dirty="0"/>
              <a:t> = 31).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425260-22EC-4EA0-98C7-B6656BB24EBC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956737" cy="412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u="sng" dirty="0"/>
              <a:t>Outcome Measures 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1600" dirty="0"/>
              <a:t>Cumulative incidence from the beginning of simulation (01/09/20) until incidence goes back to 1500 cases.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1600" dirty="0"/>
              <a:t>Cumulative incidence from 01/10/20 until incidence goes back to 1500.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1600" dirty="0"/>
              <a:t>Ratio of B/A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u="sng" dirty="0"/>
              <a:t>Sensitivity Analysis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We explore a delay to the intervention of 0/7/14 days.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Post-intervention </a:t>
            </a:r>
            <a:r>
              <a:rPr lang="el-GR" sz="1600" dirty="0"/>
              <a:t>β</a:t>
            </a:r>
            <a:r>
              <a:rPr lang="en-GB" sz="1600" dirty="0"/>
              <a:t> is defined using R =  0.9/0.8/0.7.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7149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92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30</cp:revision>
  <dcterms:created xsi:type="dcterms:W3CDTF">2020-10-01T13:48:47Z</dcterms:created>
  <dcterms:modified xsi:type="dcterms:W3CDTF">2020-10-05T13:15:53Z</dcterms:modified>
</cp:coreProperties>
</file>