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82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843C4-F133-4EC7-A122-D75359ECB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DC8DD-B496-4234-A0B4-98369AEB5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54126-E353-4BB4-9978-E57C4DD3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9E21-244C-47C7-A1D1-56125F90CD82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9ECCA-ED40-4B93-9D3D-5B9889A2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509E0-77AB-439D-B3A7-8EF161C8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DE7EB-5BD0-432D-94E8-B2D6D3B26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66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36C3-98B3-4B83-A4BD-61A06930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7B55F-3481-42AC-8E7A-13C3C58F8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68DB4-1618-4849-875B-BC9DCCE9A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9E21-244C-47C7-A1D1-56125F90CD82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CB26F-7329-41CA-B548-6DB0410C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6BB34-2480-493F-B684-1AC904F9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DE7EB-5BD0-432D-94E8-B2D6D3B26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69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DDB6D-0101-4419-86D1-E13691FD9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682CB-5E30-4112-8FA5-2BFE7EFDC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6ECD1-CE0D-423E-9747-6D1DAD3C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9E21-244C-47C7-A1D1-56125F90CD82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A1F56-DC1A-4CA5-B4FC-A201B594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985A7-BCEC-4EBD-BBEF-84C095D8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DE7EB-5BD0-432D-94E8-B2D6D3B26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58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F291-363D-4205-BB02-702EA794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081A9-8B2B-4FD0-B96C-66BF24D69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73B7C-1D99-41E6-868A-72E418A72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9E21-244C-47C7-A1D1-56125F90CD82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99AF1-3CB5-48E5-886C-8F3ADD8C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45952-A0E7-4643-8CF7-1C185A20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DE7EB-5BD0-432D-94E8-B2D6D3B26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99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147AD-0418-42BA-A9F6-2AA415B15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95A71-A6AB-4958-B4A6-5FB682753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5304E-6432-4CBA-B4BD-F193BCFF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9E21-244C-47C7-A1D1-56125F90CD82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E259D-0E88-4C00-B093-23190DA4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70ECD-D119-42EF-BFFD-C29779AA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DE7EB-5BD0-432D-94E8-B2D6D3B26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54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0028-1BB5-4695-9117-DC45600B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43BE0-DBA1-4DE5-8836-5D6E03660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57BEE-D1F8-4C30-83A5-C16F7BBD2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E1517-6D83-443D-9FE1-5DFA2107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9E21-244C-47C7-A1D1-56125F90CD82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0E464-47CC-4508-983B-E6164A2F3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5BB08-31E9-40CB-8130-77EDE39C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DE7EB-5BD0-432D-94E8-B2D6D3B26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20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5546-01AA-47A6-858E-D70F9AC0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EA90C-6FC2-4B92-93A8-32B638AD9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4CC1B-F591-4587-A12F-B838648BC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F676F5-A872-46BB-A6F9-2FA3B6C84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8CC95-C7C3-4DB7-88F9-92AADC306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96803D-407E-4580-99DC-2A047282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9E21-244C-47C7-A1D1-56125F90CD82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97AF29-DAB4-4699-8BE3-A9AD03EEA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C7B16-BD5A-4B4E-B3B1-3A991E84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DE7EB-5BD0-432D-94E8-B2D6D3B26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6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ADCE-573C-42E0-A8A9-726E9F8B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784DC8-55A5-4BBF-B9F7-3E144557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9E21-244C-47C7-A1D1-56125F90CD82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A9FA7-44DF-47D1-B9A8-5D416420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C2607-2308-4054-BAD2-D670C0BA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DE7EB-5BD0-432D-94E8-B2D6D3B26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91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AAF38C-6955-45CC-901F-129815D5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9E21-244C-47C7-A1D1-56125F90CD82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38E29A-E2E2-4C3B-9F54-DBB9C10E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DE22C-0920-4580-ACBC-46954D18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DE7EB-5BD0-432D-94E8-B2D6D3B26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28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2895-FDFB-47AD-A743-7E57D241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2C6E8-D084-4A64-B592-94C868F84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D9731-9587-4A94-AF97-8D04718D3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D3F3A-0086-4628-BA9C-F50A4EE33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9E21-244C-47C7-A1D1-56125F90CD82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AED3B-99DB-4099-9D5A-B649E9A0E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76E36-EF70-429E-97E8-CB2BA1448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DE7EB-5BD0-432D-94E8-B2D6D3B26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77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0CA8-2341-43E3-BCB2-65B2FA0C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C2B14-42FC-4CD4-8A37-980B0AF34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54DA4-034D-4AF5-A71A-5E7EAF534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F0C3E-073B-4F22-B7C2-13CBCE30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9E21-244C-47C7-A1D1-56125F90CD82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ED8FD-2A0A-4213-B9F9-C1FBE22B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5AF7B-09F4-4171-8145-EF4A7C47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DE7EB-5BD0-432D-94E8-B2D6D3B26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76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E2150-8D6D-4F7F-AE82-A8BE09AD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10721-19D8-4C0A-BC8E-8ED84D574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38817-FF27-49B1-8DF4-75C1AECC0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89E21-244C-47C7-A1D1-56125F90CD82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52F29-0C13-4DDC-A9E0-97337CBF6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F1633-FFF8-463C-821B-37DCCAB89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DE7EB-5BD0-432D-94E8-B2D6D3B26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57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D0AF755-9F2B-4E5F-9BA3-9A83D7C8F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508" y="4535143"/>
            <a:ext cx="2756082" cy="19686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45B1E5-99DC-431D-9906-33A656139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105" y="2330417"/>
            <a:ext cx="2756486" cy="19689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647B0C-6B9F-4355-97D2-147CE6AB9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104" y="153888"/>
            <a:ext cx="2756486" cy="19689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D67CB5-F00A-4B6E-BFDD-B3832E62EF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3893" y="162277"/>
            <a:ext cx="2756485" cy="19689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843E78-220A-4CA9-94E2-34740004FF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1340" y="2325338"/>
            <a:ext cx="2756485" cy="19689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C6D6C8-C8A7-479B-BF2B-9473D39F3E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8255" y="4535143"/>
            <a:ext cx="2757139" cy="19693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295F0B-AB66-464E-AED8-AC285B50E1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4125" y="4537690"/>
            <a:ext cx="2759957" cy="19713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DCC38D-11DE-4A1F-889F-638465FFA4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6431" y="2322857"/>
            <a:ext cx="2759958" cy="197139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B65E15E-D11A-4B4C-A5E8-6B98EED504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16430" y="112387"/>
            <a:ext cx="2760584" cy="1971846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788098D5-D408-4E6E-A245-F3A791A57B66}"/>
              </a:ext>
            </a:extLst>
          </p:cNvPr>
          <p:cNvSpPr txBox="1"/>
          <p:nvPr/>
        </p:nvSpPr>
        <p:spPr>
          <a:xfrm>
            <a:off x="9169057" y="6414762"/>
            <a:ext cx="2224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A) Total Infections from 01/09/20 = </a:t>
            </a:r>
            <a:r>
              <a:rPr lang="en-GB" sz="800" b="1" i="0" dirty="0">
                <a:effectLst/>
              </a:rPr>
              <a:t>84213</a:t>
            </a:r>
            <a:endParaRPr lang="en-GB" sz="800" b="1" dirty="0"/>
          </a:p>
          <a:p>
            <a:pPr algn="ctr"/>
            <a:r>
              <a:rPr lang="en-GB" sz="800" b="1" dirty="0"/>
              <a:t>B) Total Infections from 01/10/20 =  73463</a:t>
            </a:r>
          </a:p>
          <a:p>
            <a:pPr algn="ctr"/>
            <a:r>
              <a:rPr lang="en-GB" sz="800" b="1" dirty="0"/>
              <a:t>B/A = 0.87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EBA914-20CD-452B-AF7B-058E2B346940}"/>
              </a:ext>
            </a:extLst>
          </p:cNvPr>
          <p:cNvSpPr txBox="1"/>
          <p:nvPr/>
        </p:nvSpPr>
        <p:spPr>
          <a:xfrm>
            <a:off x="9152990" y="0"/>
            <a:ext cx="2217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Post Intervention R = 0.9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3003B4-0F88-4254-865E-B07573B0C85D}"/>
              </a:ext>
            </a:extLst>
          </p:cNvPr>
          <p:cNvSpPr txBox="1"/>
          <p:nvPr/>
        </p:nvSpPr>
        <p:spPr>
          <a:xfrm>
            <a:off x="6037901" y="8389"/>
            <a:ext cx="231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Post Intervention R = 0.8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6FD1D9-347A-418A-B819-9CD74413695C}"/>
              </a:ext>
            </a:extLst>
          </p:cNvPr>
          <p:cNvSpPr txBox="1"/>
          <p:nvPr/>
        </p:nvSpPr>
        <p:spPr>
          <a:xfrm>
            <a:off x="2922812" y="8389"/>
            <a:ext cx="231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Post Intervention R = 0.7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E5A407-8BBF-4FF1-A9E2-2E392CECCC7D}"/>
              </a:ext>
            </a:extLst>
          </p:cNvPr>
          <p:cNvSpPr txBox="1"/>
          <p:nvPr/>
        </p:nvSpPr>
        <p:spPr>
          <a:xfrm>
            <a:off x="771175" y="862039"/>
            <a:ext cx="1342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Intervention Delay = 0 Days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E0D14F-3414-4B6B-ACBB-FBA9BF75F89A}"/>
              </a:ext>
            </a:extLst>
          </p:cNvPr>
          <p:cNvSpPr txBox="1"/>
          <p:nvPr/>
        </p:nvSpPr>
        <p:spPr>
          <a:xfrm>
            <a:off x="771175" y="3097982"/>
            <a:ext cx="1521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Intervention Delay = 7 Days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8DBFF3-714C-4814-AB6A-F81BD925FEA1}"/>
              </a:ext>
            </a:extLst>
          </p:cNvPr>
          <p:cNvSpPr txBox="1"/>
          <p:nvPr/>
        </p:nvSpPr>
        <p:spPr>
          <a:xfrm>
            <a:off x="771175" y="4997624"/>
            <a:ext cx="134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Intervention Delay = 14 Days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E74DF5-0364-44F8-92B0-14BCF646E211}"/>
              </a:ext>
            </a:extLst>
          </p:cNvPr>
          <p:cNvSpPr txBox="1"/>
          <p:nvPr/>
        </p:nvSpPr>
        <p:spPr>
          <a:xfrm>
            <a:off x="9253351" y="4230777"/>
            <a:ext cx="2224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A) Total Infections from 01/09/20 = </a:t>
            </a:r>
            <a:r>
              <a:rPr lang="en-GB" sz="800" b="1" i="0" dirty="0">
                <a:effectLst/>
              </a:rPr>
              <a:t>55930</a:t>
            </a:r>
            <a:endParaRPr lang="en-GB" sz="800" b="1" dirty="0"/>
          </a:p>
          <a:p>
            <a:pPr algn="ctr"/>
            <a:r>
              <a:rPr lang="en-GB" sz="800" b="1" dirty="0"/>
              <a:t>B) Total Infections from 01/10/20 =  45180</a:t>
            </a:r>
          </a:p>
          <a:p>
            <a:pPr algn="ctr"/>
            <a:r>
              <a:rPr lang="en-GB" sz="800" b="1" dirty="0"/>
              <a:t>B/A = 0.81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22F010-8418-4AA4-92BE-B95F1FCE02C2}"/>
              </a:ext>
            </a:extLst>
          </p:cNvPr>
          <p:cNvSpPr txBox="1"/>
          <p:nvPr/>
        </p:nvSpPr>
        <p:spPr>
          <a:xfrm>
            <a:off x="9149579" y="2054225"/>
            <a:ext cx="2224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A) Total Infections from 01/09/20 = </a:t>
            </a:r>
            <a:r>
              <a:rPr lang="en-GB" sz="800" b="1" i="0" dirty="0">
                <a:effectLst/>
              </a:rPr>
              <a:t>35467</a:t>
            </a:r>
            <a:endParaRPr lang="en-GB" sz="800" b="1" dirty="0"/>
          </a:p>
          <a:p>
            <a:pPr algn="ctr"/>
            <a:r>
              <a:rPr lang="en-GB" sz="800" b="1" dirty="0"/>
              <a:t>B) Total Infections from 01/10/20 = </a:t>
            </a:r>
            <a:r>
              <a:rPr lang="en-GB" sz="800" b="1" i="0" dirty="0">
                <a:effectLst/>
              </a:rPr>
              <a:t>24717</a:t>
            </a:r>
          </a:p>
          <a:p>
            <a:pPr algn="ctr"/>
            <a:r>
              <a:rPr lang="en-GB" sz="800" b="1" dirty="0"/>
              <a:t>B/A = 0.70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7D98D8B-7228-4698-8BD7-E99A3E9E1971}"/>
              </a:ext>
            </a:extLst>
          </p:cNvPr>
          <p:cNvSpPr txBox="1"/>
          <p:nvPr/>
        </p:nvSpPr>
        <p:spPr>
          <a:xfrm>
            <a:off x="5963130" y="6414762"/>
            <a:ext cx="2224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A) Total Infections from 01/09/20 = </a:t>
            </a:r>
            <a:r>
              <a:rPr lang="en-GB" sz="800" b="1" i="0" dirty="0">
                <a:effectLst/>
              </a:rPr>
              <a:t>52830</a:t>
            </a:r>
            <a:endParaRPr lang="en-GB" sz="800" b="1" dirty="0"/>
          </a:p>
          <a:p>
            <a:pPr algn="ctr"/>
            <a:r>
              <a:rPr lang="en-GB" sz="800" b="1" dirty="0"/>
              <a:t>B) Total Infections from 01/10/20 =  42081</a:t>
            </a:r>
          </a:p>
          <a:p>
            <a:pPr algn="ctr"/>
            <a:r>
              <a:rPr lang="en-GB" sz="800" b="1" dirty="0"/>
              <a:t>B/A = 0.80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385DA92-533B-4FCC-8642-C2F3D4BF15A5}"/>
              </a:ext>
            </a:extLst>
          </p:cNvPr>
          <p:cNvSpPr txBox="1"/>
          <p:nvPr/>
        </p:nvSpPr>
        <p:spPr>
          <a:xfrm>
            <a:off x="6037901" y="4205520"/>
            <a:ext cx="2224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A) Total Infections from 01/09/20 = </a:t>
            </a:r>
            <a:r>
              <a:rPr lang="en-GB" sz="800" b="1" i="0" dirty="0">
                <a:effectLst/>
              </a:rPr>
              <a:t>34610</a:t>
            </a:r>
            <a:endParaRPr lang="en-GB" sz="800" b="1" dirty="0"/>
          </a:p>
          <a:p>
            <a:pPr algn="ctr"/>
            <a:r>
              <a:rPr lang="en-GB" sz="800" b="1" dirty="0"/>
              <a:t>B) Total Infections from 01/10/20 =  23861</a:t>
            </a:r>
          </a:p>
          <a:p>
            <a:pPr algn="ctr"/>
            <a:r>
              <a:rPr lang="en-GB" sz="800" b="1" dirty="0"/>
              <a:t>B/A = 0.69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CABEC36-F693-416D-A5EE-100C562D39E0}"/>
              </a:ext>
            </a:extLst>
          </p:cNvPr>
          <p:cNvSpPr txBox="1"/>
          <p:nvPr/>
        </p:nvSpPr>
        <p:spPr>
          <a:xfrm>
            <a:off x="6009397" y="2030632"/>
            <a:ext cx="2224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A) Total Infections from 01/09/20 = </a:t>
            </a:r>
            <a:r>
              <a:rPr lang="en-GB" sz="800" b="1" i="0" dirty="0">
                <a:effectLst/>
              </a:rPr>
              <a:t>21758</a:t>
            </a:r>
            <a:endParaRPr lang="en-GB" sz="800" b="1" dirty="0"/>
          </a:p>
          <a:p>
            <a:pPr algn="ctr"/>
            <a:r>
              <a:rPr lang="en-GB" sz="800" b="1" dirty="0"/>
              <a:t>B) Total Infections from 01/10/20 = </a:t>
            </a:r>
            <a:r>
              <a:rPr lang="en-GB" sz="800" b="1" i="0" dirty="0">
                <a:effectLst/>
              </a:rPr>
              <a:t>11009</a:t>
            </a:r>
            <a:endParaRPr lang="en-GB" sz="800" b="1" dirty="0"/>
          </a:p>
          <a:p>
            <a:pPr algn="ctr"/>
            <a:r>
              <a:rPr lang="en-GB" sz="800" b="1" dirty="0"/>
              <a:t>B/A = 0.51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6E330A8-7EB8-468C-9B46-55175598F3A4}"/>
              </a:ext>
            </a:extLst>
          </p:cNvPr>
          <p:cNvSpPr txBox="1"/>
          <p:nvPr/>
        </p:nvSpPr>
        <p:spPr>
          <a:xfrm>
            <a:off x="2909032" y="4206763"/>
            <a:ext cx="2224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A) Total Infections from 01/09/20 = </a:t>
            </a:r>
            <a:r>
              <a:rPr lang="en-GB" sz="800" b="1" i="0" dirty="0">
                <a:effectLst/>
              </a:rPr>
              <a:t>27045</a:t>
            </a:r>
            <a:endParaRPr lang="en-GB" sz="800" b="1" dirty="0"/>
          </a:p>
          <a:p>
            <a:pPr algn="ctr"/>
            <a:r>
              <a:rPr lang="en-GB" sz="800" b="1" dirty="0"/>
              <a:t>B) Total Infections from 01/10/20 = </a:t>
            </a:r>
            <a:r>
              <a:rPr lang="en-GB" sz="800" b="1" i="0" dirty="0">
                <a:effectLst/>
              </a:rPr>
              <a:t>16312</a:t>
            </a:r>
            <a:endParaRPr lang="en-GB" sz="800" b="1" dirty="0"/>
          </a:p>
          <a:p>
            <a:pPr algn="ctr"/>
            <a:r>
              <a:rPr lang="en-GB" sz="800" b="1" dirty="0"/>
              <a:t>B/A = 0.60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281C4F7-8E36-4B02-8EFA-F88F34181AA4}"/>
              </a:ext>
            </a:extLst>
          </p:cNvPr>
          <p:cNvSpPr txBox="1"/>
          <p:nvPr/>
        </p:nvSpPr>
        <p:spPr>
          <a:xfrm>
            <a:off x="2922810" y="2030632"/>
            <a:ext cx="2224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A) Total Infections from 01/09/20 = </a:t>
            </a:r>
            <a:r>
              <a:rPr lang="en-GB" sz="800" b="1" i="0" dirty="0">
                <a:effectLst/>
              </a:rPr>
              <a:t>16932</a:t>
            </a:r>
            <a:endParaRPr lang="en-GB" sz="800" b="1" dirty="0"/>
          </a:p>
          <a:p>
            <a:pPr algn="ctr"/>
            <a:r>
              <a:rPr lang="en-GB" sz="800" b="1" dirty="0"/>
              <a:t>B) Total Infections from 01/10/20 = </a:t>
            </a:r>
            <a:r>
              <a:rPr lang="en-GB" sz="800" b="1" i="0" dirty="0">
                <a:effectLst/>
              </a:rPr>
              <a:t>6183</a:t>
            </a:r>
            <a:endParaRPr lang="en-GB" sz="800" b="1" dirty="0"/>
          </a:p>
          <a:p>
            <a:pPr algn="ctr"/>
            <a:r>
              <a:rPr lang="en-GB" sz="800" b="1" dirty="0"/>
              <a:t>B/A = 0.37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9597A1-EFBC-42E2-8BC7-35A2ED9F75C2}"/>
              </a:ext>
            </a:extLst>
          </p:cNvPr>
          <p:cNvSpPr txBox="1"/>
          <p:nvPr/>
        </p:nvSpPr>
        <p:spPr>
          <a:xfrm>
            <a:off x="2922812" y="6406915"/>
            <a:ext cx="2224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A) Total Infections from 01/09/20 = </a:t>
            </a:r>
            <a:r>
              <a:rPr lang="en-GB" sz="800" b="1" i="0" dirty="0">
                <a:effectLst/>
              </a:rPr>
              <a:t>41460</a:t>
            </a:r>
            <a:endParaRPr lang="en-GB" sz="800" b="1" dirty="0"/>
          </a:p>
          <a:p>
            <a:pPr algn="ctr"/>
            <a:r>
              <a:rPr lang="en-GB" sz="800" b="1" dirty="0"/>
              <a:t>B) Total Infections from 01/10/20 =  30711</a:t>
            </a:r>
          </a:p>
          <a:p>
            <a:pPr algn="ctr"/>
            <a:r>
              <a:rPr lang="en-GB" sz="800" b="1" dirty="0"/>
              <a:t>B/A = 0.74</a:t>
            </a:r>
          </a:p>
        </p:txBody>
      </p:sp>
    </p:spTree>
    <p:extLst>
      <p:ext uri="{BB962C8B-B14F-4D97-AF65-F5344CB8AC3E}">
        <p14:creationId xmlns:p14="http://schemas.microsoft.com/office/powerpoint/2010/main" val="310456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EB6365B-68A1-4BD6-A490-208615194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306" y="5895791"/>
            <a:ext cx="3040235" cy="217159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7967D24-333A-41AA-90E4-7E574056E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153" y="5895791"/>
            <a:ext cx="3040236" cy="217159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43E1E63-D237-49E0-91E6-95AF108BB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153" y="422475"/>
            <a:ext cx="3046584" cy="217613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EBA41DD-8FD9-4573-A836-9142E1365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1505" y="3107981"/>
            <a:ext cx="3043232" cy="217373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C134567-EA01-43F3-B550-FD480B5F1F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7307" y="3105844"/>
            <a:ext cx="3043231" cy="21737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2C7D419-0797-4161-9E68-573B977DCD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3302" y="420338"/>
            <a:ext cx="3046584" cy="217613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19C88C9-911D-41D7-9A51-73C676D33B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6409" y="5893653"/>
            <a:ext cx="3043231" cy="2173736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788098D5-D408-4E6E-A245-F3A791A57B66}"/>
              </a:ext>
            </a:extLst>
          </p:cNvPr>
          <p:cNvSpPr txBox="1"/>
          <p:nvPr/>
        </p:nvSpPr>
        <p:spPr>
          <a:xfrm>
            <a:off x="8631326" y="8041940"/>
            <a:ext cx="257389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/>
              <a:t>A) Total Infections from 01/09/20 = </a:t>
            </a:r>
            <a:r>
              <a:rPr lang="en-GB" sz="1050" b="1" i="0" dirty="0">
                <a:effectLst/>
              </a:rPr>
              <a:t>84174</a:t>
            </a:r>
            <a:endParaRPr lang="en-GB" sz="1050" b="1" dirty="0"/>
          </a:p>
          <a:p>
            <a:pPr algn="ctr"/>
            <a:r>
              <a:rPr lang="en-GB" sz="1050" b="1" dirty="0"/>
              <a:t>B) Total Infections from 01/10/20 =  72998</a:t>
            </a:r>
          </a:p>
          <a:p>
            <a:pPr algn="ctr"/>
            <a:r>
              <a:rPr lang="en-GB" sz="1050" b="1" dirty="0"/>
              <a:t>B/A = 0.87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EBA914-20CD-452B-AF7B-058E2B346940}"/>
              </a:ext>
            </a:extLst>
          </p:cNvPr>
          <p:cNvSpPr txBox="1"/>
          <p:nvPr/>
        </p:nvSpPr>
        <p:spPr>
          <a:xfrm>
            <a:off x="9005805" y="198344"/>
            <a:ext cx="2217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Post Intervention R = 0.9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3003B4-0F88-4254-865E-B07573B0C85D}"/>
              </a:ext>
            </a:extLst>
          </p:cNvPr>
          <p:cNvSpPr txBox="1"/>
          <p:nvPr/>
        </p:nvSpPr>
        <p:spPr>
          <a:xfrm>
            <a:off x="6017854" y="204611"/>
            <a:ext cx="231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Post Intervention R = 0.8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E5A407-8BBF-4FF1-A9E2-2E392CECCC7D}"/>
              </a:ext>
            </a:extLst>
          </p:cNvPr>
          <p:cNvSpPr txBox="1"/>
          <p:nvPr/>
        </p:nvSpPr>
        <p:spPr>
          <a:xfrm>
            <a:off x="717073" y="1238405"/>
            <a:ext cx="1342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Intervention Delay = 0 Days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E0D14F-3414-4B6B-ACBB-FBA9BF75F89A}"/>
              </a:ext>
            </a:extLst>
          </p:cNvPr>
          <p:cNvSpPr txBox="1"/>
          <p:nvPr/>
        </p:nvSpPr>
        <p:spPr>
          <a:xfrm>
            <a:off x="717073" y="4073339"/>
            <a:ext cx="1521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Intervention Delay = 7 Days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8DBFF3-714C-4814-AB6A-F81BD925FEA1}"/>
              </a:ext>
            </a:extLst>
          </p:cNvPr>
          <p:cNvSpPr txBox="1"/>
          <p:nvPr/>
        </p:nvSpPr>
        <p:spPr>
          <a:xfrm>
            <a:off x="717073" y="6717841"/>
            <a:ext cx="134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Intervention Delay = 14 Days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E74DF5-0364-44F8-92B0-14BCF646E211}"/>
              </a:ext>
            </a:extLst>
          </p:cNvPr>
          <p:cNvSpPr txBox="1"/>
          <p:nvPr/>
        </p:nvSpPr>
        <p:spPr>
          <a:xfrm>
            <a:off x="8838226" y="5256855"/>
            <a:ext cx="255239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/>
              <a:t>A) Total Infections from 01/09/20 = 55950</a:t>
            </a:r>
          </a:p>
          <a:p>
            <a:pPr algn="ctr"/>
            <a:r>
              <a:rPr lang="en-GB" sz="1050" b="1" dirty="0"/>
              <a:t>B) Total Infections from 01/10/20 =  44774</a:t>
            </a:r>
          </a:p>
          <a:p>
            <a:pPr algn="ctr"/>
            <a:r>
              <a:rPr lang="en-GB" sz="1050" b="1" dirty="0"/>
              <a:t>B/A = 0.80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22F010-8418-4AA4-92BE-B95F1FCE02C2}"/>
              </a:ext>
            </a:extLst>
          </p:cNvPr>
          <p:cNvSpPr txBox="1"/>
          <p:nvPr/>
        </p:nvSpPr>
        <p:spPr>
          <a:xfrm>
            <a:off x="8591705" y="2564753"/>
            <a:ext cx="27028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/>
              <a:t>A) Total Infections from 01/09/20 = </a:t>
            </a:r>
            <a:r>
              <a:rPr lang="en-GB" sz="1050" b="1" i="0" dirty="0">
                <a:effectLst/>
              </a:rPr>
              <a:t>35527</a:t>
            </a:r>
            <a:endParaRPr lang="en-GB" sz="1050" b="1" dirty="0"/>
          </a:p>
          <a:p>
            <a:pPr algn="ctr"/>
            <a:r>
              <a:rPr lang="en-GB" sz="1050" b="1" dirty="0"/>
              <a:t>B) Total Infections from 01/10/20 = </a:t>
            </a:r>
            <a:r>
              <a:rPr lang="en-GB" sz="1050" b="1" i="0" dirty="0">
                <a:effectLst/>
              </a:rPr>
              <a:t>24351</a:t>
            </a:r>
          </a:p>
          <a:p>
            <a:pPr algn="ctr"/>
            <a:r>
              <a:rPr lang="en-GB" sz="1050" b="1" dirty="0"/>
              <a:t>B/A = 0.69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7D98D8B-7228-4698-8BD7-E99A3E9E1971}"/>
              </a:ext>
            </a:extLst>
          </p:cNvPr>
          <p:cNvSpPr txBox="1"/>
          <p:nvPr/>
        </p:nvSpPr>
        <p:spPr>
          <a:xfrm>
            <a:off x="5613715" y="8039802"/>
            <a:ext cx="259866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/>
              <a:t>A) Total Infections from 01/09/20 = </a:t>
            </a:r>
            <a:r>
              <a:rPr lang="en-GB" sz="1050" b="1" i="0" dirty="0">
                <a:effectLst/>
              </a:rPr>
              <a:t>52768</a:t>
            </a:r>
            <a:endParaRPr lang="en-GB" sz="1050" b="1" dirty="0"/>
          </a:p>
          <a:p>
            <a:pPr algn="ctr"/>
            <a:r>
              <a:rPr lang="en-GB" sz="1050" b="1" dirty="0"/>
              <a:t>B) Total Infections from 01/10/20 =  41592</a:t>
            </a:r>
          </a:p>
          <a:p>
            <a:pPr algn="ctr"/>
            <a:r>
              <a:rPr lang="en-GB" sz="1050" b="1" dirty="0"/>
              <a:t>B/A = 0.79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385DA92-533B-4FCC-8642-C2F3D4BF15A5}"/>
              </a:ext>
            </a:extLst>
          </p:cNvPr>
          <p:cNvSpPr txBox="1"/>
          <p:nvPr/>
        </p:nvSpPr>
        <p:spPr>
          <a:xfrm>
            <a:off x="5636848" y="5256872"/>
            <a:ext cx="255239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/>
              <a:t>A) Total Infections from 01/09/20 = </a:t>
            </a:r>
            <a:r>
              <a:rPr lang="en-GB" sz="1050" b="1" i="0" dirty="0">
                <a:effectLst/>
              </a:rPr>
              <a:t>34613</a:t>
            </a:r>
            <a:endParaRPr lang="en-GB" sz="1050" b="1" dirty="0"/>
          </a:p>
          <a:p>
            <a:pPr algn="ctr"/>
            <a:r>
              <a:rPr lang="en-GB" sz="1050" b="1" dirty="0"/>
              <a:t>B) Total Infections from 01/10/20 =  23436</a:t>
            </a:r>
          </a:p>
          <a:p>
            <a:pPr algn="ctr"/>
            <a:r>
              <a:rPr lang="en-GB" sz="1050" b="1" dirty="0"/>
              <a:t>B/A = 0.68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CABEC36-F693-416D-A5EE-100C562D39E0}"/>
              </a:ext>
            </a:extLst>
          </p:cNvPr>
          <p:cNvSpPr txBox="1"/>
          <p:nvPr/>
        </p:nvSpPr>
        <p:spPr>
          <a:xfrm>
            <a:off x="5613715" y="2544792"/>
            <a:ext cx="255239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/>
              <a:t>A) Total Infections from 01/09/20 = </a:t>
            </a:r>
            <a:r>
              <a:rPr lang="en-GB" sz="1050" b="1" i="0" dirty="0">
                <a:effectLst/>
              </a:rPr>
              <a:t>21806</a:t>
            </a:r>
            <a:endParaRPr lang="en-GB" sz="1050" b="1" dirty="0"/>
          </a:p>
          <a:p>
            <a:pPr algn="ctr"/>
            <a:r>
              <a:rPr lang="en-GB" sz="1050" b="1" dirty="0"/>
              <a:t>B) Total Infections from 01/10/20 = </a:t>
            </a:r>
            <a:r>
              <a:rPr lang="en-GB" sz="1050" b="1" i="0" dirty="0">
                <a:effectLst/>
              </a:rPr>
              <a:t>10628</a:t>
            </a:r>
            <a:endParaRPr lang="en-GB" sz="1050" b="1" dirty="0"/>
          </a:p>
          <a:p>
            <a:pPr algn="ctr"/>
            <a:r>
              <a:rPr lang="en-GB" sz="1050" b="1" dirty="0"/>
              <a:t>B/A = 0.49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6E330A8-7EB8-468C-9B46-55175598F3A4}"/>
              </a:ext>
            </a:extLst>
          </p:cNvPr>
          <p:cNvSpPr txBox="1"/>
          <p:nvPr/>
        </p:nvSpPr>
        <p:spPr>
          <a:xfrm>
            <a:off x="2570786" y="5254717"/>
            <a:ext cx="254478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/>
              <a:t>A) Total Infections from 01/09/20 = </a:t>
            </a:r>
            <a:r>
              <a:rPr lang="en-GB" sz="1050" b="1" i="0" dirty="0">
                <a:effectLst/>
              </a:rPr>
              <a:t>27041</a:t>
            </a:r>
            <a:endParaRPr lang="en-GB" sz="1050" b="1" dirty="0"/>
          </a:p>
          <a:p>
            <a:pPr algn="ctr"/>
            <a:r>
              <a:rPr lang="en-GB" sz="1050" b="1" dirty="0"/>
              <a:t>B) Total Infections from 01/10/20 = </a:t>
            </a:r>
            <a:r>
              <a:rPr lang="en-GB" sz="1050" b="1" i="0" dirty="0">
                <a:effectLst/>
              </a:rPr>
              <a:t>15865</a:t>
            </a:r>
            <a:endParaRPr lang="en-GB" sz="1050" b="1" dirty="0"/>
          </a:p>
          <a:p>
            <a:pPr algn="ctr"/>
            <a:r>
              <a:rPr lang="en-GB" sz="1050" b="1" dirty="0"/>
              <a:t>B/A = 0.59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281C4F7-8E36-4B02-8EFA-F88F34181AA4}"/>
              </a:ext>
            </a:extLst>
          </p:cNvPr>
          <p:cNvSpPr txBox="1"/>
          <p:nvPr/>
        </p:nvSpPr>
        <p:spPr>
          <a:xfrm>
            <a:off x="2636694" y="2544793"/>
            <a:ext cx="255239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/>
              <a:t>A) Total Infections from 01/09/20 = </a:t>
            </a:r>
            <a:r>
              <a:rPr lang="en-GB" sz="1050" b="1" i="0" dirty="0">
                <a:effectLst/>
              </a:rPr>
              <a:t>16963</a:t>
            </a:r>
            <a:endParaRPr lang="en-GB" sz="1050" b="1" dirty="0"/>
          </a:p>
          <a:p>
            <a:pPr algn="ctr"/>
            <a:r>
              <a:rPr lang="en-GB" sz="1050" b="1" dirty="0"/>
              <a:t>B) Total Infections from 01/10/20 = </a:t>
            </a:r>
            <a:r>
              <a:rPr lang="en-GB" sz="1050" b="1" i="0" dirty="0">
                <a:effectLst/>
              </a:rPr>
              <a:t>5787</a:t>
            </a:r>
            <a:endParaRPr lang="en-GB" sz="1050" b="1" dirty="0"/>
          </a:p>
          <a:p>
            <a:pPr algn="ctr"/>
            <a:r>
              <a:rPr lang="en-GB" sz="1050" b="1" dirty="0"/>
              <a:t>B/A = 0.34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9597A1-EFBC-42E2-8BC7-35A2ED9F75C2}"/>
              </a:ext>
            </a:extLst>
          </p:cNvPr>
          <p:cNvSpPr txBox="1"/>
          <p:nvPr/>
        </p:nvSpPr>
        <p:spPr>
          <a:xfrm>
            <a:off x="2406928" y="8039803"/>
            <a:ext cx="26421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/>
              <a:t>A) Total Infections from 01/09/20 = </a:t>
            </a:r>
            <a:r>
              <a:rPr lang="en-GB" sz="1050" b="1" i="0" dirty="0">
                <a:effectLst/>
              </a:rPr>
              <a:t>41367</a:t>
            </a:r>
            <a:endParaRPr lang="en-GB" sz="1050" b="1" dirty="0"/>
          </a:p>
          <a:p>
            <a:pPr algn="ctr"/>
            <a:r>
              <a:rPr lang="en-GB" sz="1050" b="1" dirty="0"/>
              <a:t>B) Total Infections from 01/10/20 =  30190</a:t>
            </a:r>
          </a:p>
          <a:p>
            <a:pPr algn="ctr"/>
            <a:r>
              <a:rPr lang="en-GB" sz="1050" b="1" dirty="0"/>
              <a:t>B/A = 0.73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2095DBF-4FB3-434F-A630-21AFC94F3C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6409" y="411950"/>
            <a:ext cx="3046584" cy="21761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C252370-0AA2-4743-90FB-9AEB2565E9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9762" y="3105844"/>
            <a:ext cx="3043231" cy="21737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6FD1D9-347A-418A-B819-9CD74413695C}"/>
              </a:ext>
            </a:extLst>
          </p:cNvPr>
          <p:cNvSpPr txBox="1"/>
          <p:nvPr/>
        </p:nvSpPr>
        <p:spPr>
          <a:xfrm>
            <a:off x="2963337" y="204611"/>
            <a:ext cx="231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Post Intervention R = 0.7 </a:t>
            </a:r>
          </a:p>
        </p:txBody>
      </p:sp>
    </p:spTree>
    <p:extLst>
      <p:ext uri="{BB962C8B-B14F-4D97-AF65-F5344CB8AC3E}">
        <p14:creationId xmlns:p14="http://schemas.microsoft.com/office/powerpoint/2010/main" val="338840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0C29-9400-4C69-B82F-E1D3E66FE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995448" cy="681037"/>
          </a:xfrm>
        </p:spPr>
        <p:txBody>
          <a:bodyPr>
            <a:normAutofit fontScale="90000"/>
          </a:bodyPr>
          <a:lstStyle/>
          <a:p>
            <a:r>
              <a:rPr lang="en-GB" b="1" u="sng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20D4-5700-4DC4-B02F-1CC9956FF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74286"/>
            <a:ext cx="5234153" cy="56393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b="1" u="sng" dirty="0"/>
              <a:t>Model structure</a:t>
            </a:r>
            <a:r>
              <a:rPr lang="en-GB" sz="1600" dirty="0"/>
              <a:t> – Standard SIR model</a:t>
            </a:r>
          </a:p>
          <a:p>
            <a:pPr marL="0" indent="0">
              <a:buNone/>
            </a:pPr>
            <a:endParaRPr lang="en-GB" sz="1600" b="1" u="sng" dirty="0"/>
          </a:p>
          <a:p>
            <a:pPr marL="0" indent="0">
              <a:buNone/>
            </a:pPr>
            <a:r>
              <a:rPr lang="en-GB" sz="1600" b="1" u="sng" dirty="0"/>
              <a:t>Initial Conditions</a:t>
            </a:r>
          </a:p>
          <a:p>
            <a:pPr marL="0" indent="0">
              <a:buNone/>
            </a:pPr>
            <a:r>
              <a:rPr lang="en-GB" sz="1600" dirty="0"/>
              <a:t>S = 6,664,160</a:t>
            </a:r>
          </a:p>
          <a:p>
            <a:pPr marL="0" indent="0">
              <a:buNone/>
            </a:pPr>
            <a:r>
              <a:rPr lang="en-GB" sz="1600" dirty="0"/>
              <a:t>I = 840</a:t>
            </a:r>
          </a:p>
          <a:p>
            <a:pPr marL="0" indent="0">
              <a:buNone/>
            </a:pPr>
            <a:r>
              <a:rPr lang="en-GB" sz="1600" dirty="0"/>
              <a:t>R = 0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b="1" u="sng" dirty="0"/>
              <a:t>Parameter Values</a:t>
            </a:r>
          </a:p>
          <a:p>
            <a:pPr marL="0" indent="0">
              <a:buNone/>
            </a:pPr>
            <a:r>
              <a:rPr lang="el-GR" sz="1600" dirty="0"/>
              <a:t>β</a:t>
            </a:r>
            <a:r>
              <a:rPr lang="en-GB" sz="1600" dirty="0"/>
              <a:t> = 0.1797 (Using R = 1.4)</a:t>
            </a:r>
          </a:p>
          <a:p>
            <a:pPr marL="0" indent="0">
              <a:buNone/>
            </a:pPr>
            <a:r>
              <a:rPr lang="el-GR" sz="1600" dirty="0"/>
              <a:t>γ</a:t>
            </a:r>
            <a:r>
              <a:rPr lang="en-GB" sz="1600" dirty="0"/>
              <a:t> = 0.1284 (calculated using R</a:t>
            </a:r>
            <a:r>
              <a:rPr lang="en-GB" sz="1600" baseline="-25000" dirty="0"/>
              <a:t>0</a:t>
            </a:r>
            <a:r>
              <a:rPr lang="en-GB" sz="1600" dirty="0"/>
              <a:t> = 2.8 and a doubling time of 3 days)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/>
              <a:t>Parameter values and initial conditions chosen so that:</a:t>
            </a:r>
          </a:p>
          <a:p>
            <a:r>
              <a:rPr lang="en-GB" sz="1600" dirty="0"/>
              <a:t>At the start of the model simulation (</a:t>
            </a:r>
            <a:r>
              <a:rPr lang="en-GB" sz="1600" i="1" dirty="0"/>
              <a:t>t</a:t>
            </a:r>
            <a:r>
              <a:rPr lang="en-GB" sz="1600" dirty="0"/>
              <a:t> = 0) set at 01/09/20 the incidence is 150 cases. </a:t>
            </a:r>
          </a:p>
          <a:p>
            <a:r>
              <a:rPr lang="en-GB" sz="1600" dirty="0"/>
              <a:t>At 01/10/20 (</a:t>
            </a:r>
            <a:r>
              <a:rPr lang="en-GB" sz="1600" i="1" dirty="0"/>
              <a:t>t</a:t>
            </a:r>
            <a:r>
              <a:rPr lang="en-GB" sz="1600" dirty="0"/>
              <a:t> = 30) the incidence is 700 cases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/>
              <a:t>At baseline, the model Intervention is triggered the day after 1</a:t>
            </a:r>
            <a:r>
              <a:rPr lang="en-GB" sz="1600" baseline="30000" dirty="0"/>
              <a:t>st</a:t>
            </a:r>
            <a:r>
              <a:rPr lang="en-GB" sz="1600" dirty="0"/>
              <a:t> October (</a:t>
            </a:r>
            <a:r>
              <a:rPr lang="en-GB" sz="1600" i="1" dirty="0"/>
              <a:t>t</a:t>
            </a:r>
            <a:r>
              <a:rPr lang="en-GB" sz="1600" dirty="0"/>
              <a:t> = 31).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425260-22EC-4EA0-98C7-B6656BB24EBC}"/>
              </a:ext>
            </a:extLst>
          </p:cNvPr>
          <p:cNvSpPr txBox="1">
            <a:spLocks/>
          </p:cNvSpPr>
          <p:nvPr/>
        </p:nvSpPr>
        <p:spPr>
          <a:xfrm>
            <a:off x="6096000" y="681037"/>
            <a:ext cx="5956737" cy="4126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b="1" u="sng" dirty="0"/>
              <a:t>Outcome Measures </a:t>
            </a:r>
          </a:p>
          <a:p>
            <a:pPr marL="514350" indent="-514350">
              <a:buFont typeface="+mj-lt"/>
              <a:buAutoNum type="alphaUcPeriod"/>
            </a:pPr>
            <a:r>
              <a:rPr lang="en-GB" sz="1600" dirty="0"/>
              <a:t>Cumulative incidence from the beginning of simulation (01/09/20) until incidence goes back to 150 cases/day.</a:t>
            </a:r>
          </a:p>
          <a:p>
            <a:pPr marL="514350" indent="-514350">
              <a:buFont typeface="+mj-lt"/>
              <a:buAutoNum type="alphaUcPeriod"/>
            </a:pPr>
            <a:r>
              <a:rPr lang="en-GB" sz="1600" dirty="0"/>
              <a:t>Cumulative incidence from 01/10/20 until incidence goes back to 150 cases/day.</a:t>
            </a:r>
          </a:p>
          <a:p>
            <a:pPr marL="514350" indent="-514350">
              <a:buFont typeface="+mj-lt"/>
              <a:buAutoNum type="alphaUcPeriod"/>
            </a:pPr>
            <a:r>
              <a:rPr lang="en-GB" sz="1600" dirty="0"/>
              <a:t>Ratio of B/A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b="1" u="sng" dirty="0"/>
              <a:t>Sensitivity Analysis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/>
              <a:t>We explore a delay to the intervention of 0/7/14 days.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/>
              <a:t>Post-intervention </a:t>
            </a:r>
            <a:r>
              <a:rPr lang="el-GR" sz="1600" dirty="0"/>
              <a:t>β</a:t>
            </a:r>
            <a:r>
              <a:rPr lang="en-GB" sz="1600" dirty="0"/>
              <a:t> is defined using R =  0.9/0.8/0.7.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371499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</Words>
  <Application>Microsoft Office PowerPoint</Application>
  <PresentationFormat>Widescreen</PresentationFormat>
  <Paragraphs>92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Methodology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25</cp:revision>
  <dcterms:created xsi:type="dcterms:W3CDTF">2020-10-01T13:48:47Z</dcterms:created>
  <dcterms:modified xsi:type="dcterms:W3CDTF">2020-10-05T13:50:42Z</dcterms:modified>
</cp:coreProperties>
</file>