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1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4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51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02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06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2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83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9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AFFD3-ECF3-4A2E-B9BD-64169B1CE45D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8A4F7-55B7-4E36-BE2C-8EE0C0BE5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13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table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00195"/>
              </p:ext>
            </p:extLst>
          </p:nvPr>
        </p:nvGraphicFramePr>
        <p:xfrm>
          <a:off x="463569" y="1540666"/>
          <a:ext cx="11024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484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492150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  <a:gridCol w="14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Output Measures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Baseline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Scenario 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Scenario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Scenario</a:t>
                      </a:r>
                      <a:r>
                        <a:rPr lang="en-GB" sz="1600" baseline="0" dirty="0" smtClean="0"/>
                        <a:t> 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Scenario</a:t>
                      </a:r>
                      <a:r>
                        <a:rPr lang="en-GB" sz="1600" baseline="0" dirty="0" smtClean="0"/>
                        <a:t> 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Scenario</a:t>
                      </a:r>
                      <a:r>
                        <a:rPr lang="en-GB" sz="1600" baseline="0" dirty="0" smtClean="0"/>
                        <a:t> 5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Total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Peak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of Epidemic Peak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79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159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147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76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162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158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17" y="3024026"/>
            <a:ext cx="1535015" cy="109442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7248" y="3024026"/>
            <a:ext cx="1526919" cy="10944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434" y="3024026"/>
            <a:ext cx="1554067" cy="1098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959" y="3024026"/>
            <a:ext cx="1540758" cy="10944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5815" y="3024026"/>
            <a:ext cx="1554605" cy="11095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4509" y="3024026"/>
            <a:ext cx="1553363" cy="11095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/>
          <a:srcRect r="2180"/>
          <a:stretch/>
        </p:blipFill>
        <p:spPr>
          <a:xfrm>
            <a:off x="2550017" y="4118453"/>
            <a:ext cx="1451133" cy="563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5032" y="4118453"/>
            <a:ext cx="1456475" cy="5688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1508" y="4118453"/>
            <a:ext cx="1546856" cy="6012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1"/>
          <a:srcRect r="1222"/>
          <a:stretch/>
        </p:blipFill>
        <p:spPr>
          <a:xfrm>
            <a:off x="7070501" y="4118453"/>
            <a:ext cx="1438694" cy="566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09195" y="4118453"/>
            <a:ext cx="1539515" cy="6050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97040" y="4133571"/>
            <a:ext cx="1429577" cy="58611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7607" y="3386573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Proportion Infected: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864214" y="4118452"/>
            <a:ext cx="66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Beta: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00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856" y="3828676"/>
            <a:ext cx="4059130" cy="1542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471" y="140043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BASELINE</a:t>
            </a:r>
            <a:r>
              <a:rPr lang="en-GB" dirty="0" smtClean="0"/>
              <a:t> – No Alteration to the </a:t>
            </a:r>
            <a:r>
              <a:rPr lang="el-GR" dirty="0" smtClean="0"/>
              <a:t>β</a:t>
            </a:r>
            <a:r>
              <a:rPr lang="en-GB" dirty="0" smtClean="0"/>
              <a:t> Parameter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9204"/>
            <a:ext cx="3911856" cy="2789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856" y="1099204"/>
            <a:ext cx="3984366" cy="278905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57942"/>
              </p:ext>
            </p:extLst>
          </p:nvPr>
        </p:nvGraphicFramePr>
        <p:xfrm>
          <a:off x="8345440" y="999753"/>
          <a:ext cx="346263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77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44986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Output Measures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Value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Total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0.797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Peak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of Epidemic Peak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79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106525" y="3229232"/>
            <a:ext cx="19404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Initial Conditions </a:t>
            </a:r>
          </a:p>
          <a:p>
            <a:r>
              <a:rPr lang="en-GB" dirty="0" smtClean="0"/>
              <a:t>S = 0.9999</a:t>
            </a:r>
          </a:p>
          <a:p>
            <a:r>
              <a:rPr lang="en-GB" dirty="0" smtClean="0"/>
              <a:t>I = 0.0001</a:t>
            </a:r>
          </a:p>
          <a:p>
            <a:r>
              <a:rPr lang="en-GB" dirty="0" smtClean="0"/>
              <a:t>R = 0 </a:t>
            </a:r>
          </a:p>
          <a:p>
            <a:endParaRPr lang="en-GB" dirty="0"/>
          </a:p>
          <a:p>
            <a:r>
              <a:rPr lang="en-GB" dirty="0" smtClean="0"/>
              <a:t>Doubling Time = 6</a:t>
            </a:r>
          </a:p>
          <a:p>
            <a:r>
              <a:rPr lang="en-GB" dirty="0" smtClean="0"/>
              <a:t>R</a:t>
            </a:r>
            <a:r>
              <a:rPr lang="en-GB" baseline="-25000" dirty="0" smtClean="0"/>
              <a:t>0</a:t>
            </a:r>
            <a:r>
              <a:rPr lang="en-GB" dirty="0" smtClean="0"/>
              <a:t> = 2</a:t>
            </a:r>
          </a:p>
          <a:p>
            <a:r>
              <a:rPr lang="el-GR" dirty="0" smtClean="0"/>
              <a:t>β</a:t>
            </a:r>
            <a:r>
              <a:rPr lang="en-GB" dirty="0" smtClean="0"/>
              <a:t> = 0.231</a:t>
            </a:r>
          </a:p>
          <a:p>
            <a:endParaRPr lang="en-GB" dirty="0"/>
          </a:p>
          <a:p>
            <a:r>
              <a:rPr lang="en-GB" b="1" u="sng" dirty="0" smtClean="0"/>
              <a:t>Time of I = 0.01</a:t>
            </a:r>
          </a:p>
          <a:p>
            <a:r>
              <a:rPr lang="en-GB" dirty="0" smtClean="0"/>
              <a:t>Day 41 (I = 0.0109)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2180"/>
          <a:stretch/>
        </p:blipFill>
        <p:spPr>
          <a:xfrm>
            <a:off x="0" y="3828676"/>
            <a:ext cx="3970638" cy="15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3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245" y="3828676"/>
            <a:ext cx="4067982" cy="15887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471" y="140043"/>
            <a:ext cx="785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Scenario 1</a:t>
            </a:r>
            <a:r>
              <a:rPr lang="en-GB" b="1" dirty="0" smtClean="0"/>
              <a:t> </a:t>
            </a:r>
            <a:r>
              <a:rPr lang="en-GB" dirty="0" smtClean="0"/>
              <a:t>– Immediate reduction to </a:t>
            </a:r>
            <a:r>
              <a:rPr lang="el-GR" dirty="0" smtClean="0"/>
              <a:t>β</a:t>
            </a:r>
            <a:r>
              <a:rPr lang="en-GB" dirty="0" smtClean="0"/>
              <a:t> (0.625*</a:t>
            </a:r>
            <a:r>
              <a:rPr lang="el-GR" dirty="0" smtClean="0"/>
              <a:t> β</a:t>
            </a:r>
            <a:r>
              <a:rPr lang="en-GB" dirty="0" smtClean="0"/>
              <a:t>) at day 41 for 12 weeks (84 days) 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9205"/>
            <a:ext cx="3911856" cy="2803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856" y="1099204"/>
            <a:ext cx="3997978" cy="280384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30903"/>
              </p:ext>
            </p:extLst>
          </p:nvPr>
        </p:nvGraphicFramePr>
        <p:xfrm>
          <a:off x="8345440" y="999753"/>
          <a:ext cx="346263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77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44986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Output Measures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Value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Total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Peak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of Epidemic Peak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159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828676"/>
            <a:ext cx="4003589" cy="156355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06525" y="3229232"/>
            <a:ext cx="19404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Initial Conditions </a:t>
            </a:r>
          </a:p>
          <a:p>
            <a:r>
              <a:rPr lang="en-GB" dirty="0" smtClean="0"/>
              <a:t>S = 0.9999</a:t>
            </a:r>
          </a:p>
          <a:p>
            <a:r>
              <a:rPr lang="en-GB" dirty="0" smtClean="0"/>
              <a:t>I = 0.0001</a:t>
            </a:r>
          </a:p>
          <a:p>
            <a:r>
              <a:rPr lang="en-GB" dirty="0" smtClean="0"/>
              <a:t>R = 0 </a:t>
            </a:r>
          </a:p>
          <a:p>
            <a:endParaRPr lang="en-GB" dirty="0"/>
          </a:p>
          <a:p>
            <a:r>
              <a:rPr lang="en-GB" dirty="0" smtClean="0"/>
              <a:t>Doubling Time = 6</a:t>
            </a:r>
          </a:p>
          <a:p>
            <a:r>
              <a:rPr lang="en-GB" dirty="0" smtClean="0"/>
              <a:t>R</a:t>
            </a:r>
            <a:r>
              <a:rPr lang="en-GB" baseline="-25000" dirty="0" smtClean="0"/>
              <a:t>0</a:t>
            </a:r>
            <a:r>
              <a:rPr lang="en-GB" dirty="0" smtClean="0"/>
              <a:t> = 2</a:t>
            </a:r>
          </a:p>
          <a:p>
            <a:r>
              <a:rPr lang="el-GR" dirty="0" smtClean="0"/>
              <a:t>β</a:t>
            </a:r>
            <a:r>
              <a:rPr lang="en-GB" dirty="0" smtClean="0"/>
              <a:t> = 0.231</a:t>
            </a:r>
          </a:p>
          <a:p>
            <a:r>
              <a:rPr lang="el-GR" dirty="0" smtClean="0"/>
              <a:t>β</a:t>
            </a:r>
            <a:r>
              <a:rPr lang="en-GB" dirty="0" smtClean="0"/>
              <a:t>*0.625 = 0.144</a:t>
            </a:r>
          </a:p>
          <a:p>
            <a:endParaRPr lang="en-GB" dirty="0"/>
          </a:p>
          <a:p>
            <a:r>
              <a:rPr lang="en-GB" b="1" u="sng" dirty="0" smtClean="0"/>
              <a:t>Time of I = 0.01</a:t>
            </a:r>
          </a:p>
          <a:p>
            <a:r>
              <a:rPr lang="en-GB" dirty="0" smtClean="0"/>
              <a:t>Day 41 (I = 0.0109)</a:t>
            </a:r>
          </a:p>
        </p:txBody>
      </p:sp>
    </p:spTree>
    <p:extLst>
      <p:ext uri="{BB962C8B-B14F-4D97-AF65-F5344CB8AC3E}">
        <p14:creationId xmlns:p14="http://schemas.microsoft.com/office/powerpoint/2010/main" val="182877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204"/>
            <a:ext cx="3965515" cy="28038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15" y="1099204"/>
            <a:ext cx="3956829" cy="28038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9471" y="140043"/>
            <a:ext cx="1027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Scenario 2 </a:t>
            </a:r>
            <a:r>
              <a:rPr lang="en-GB" dirty="0" smtClean="0"/>
              <a:t>– Immediate reduction to </a:t>
            </a:r>
            <a:r>
              <a:rPr lang="el-GR" dirty="0" smtClean="0"/>
              <a:t>β</a:t>
            </a:r>
            <a:r>
              <a:rPr lang="en-GB" dirty="0" smtClean="0"/>
              <a:t> at day 41 (0.25*</a:t>
            </a:r>
            <a:r>
              <a:rPr lang="el-GR" dirty="0" smtClean="0"/>
              <a:t> β</a:t>
            </a:r>
            <a:r>
              <a:rPr lang="en-GB" dirty="0" smtClean="0"/>
              <a:t>) – with a linear increase back to baseline after 12 weeks (84 days)</a:t>
            </a:r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60103"/>
              </p:ext>
            </p:extLst>
          </p:nvPr>
        </p:nvGraphicFramePr>
        <p:xfrm>
          <a:off x="8345440" y="999753"/>
          <a:ext cx="346263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77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44986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Output Measures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Value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Total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0.777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Peak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of Epidemic Peak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147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903050"/>
            <a:ext cx="3988889" cy="15503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514" y="3903049"/>
            <a:ext cx="3988889" cy="15503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06525" y="3229232"/>
            <a:ext cx="19404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Initial Conditions </a:t>
            </a:r>
          </a:p>
          <a:p>
            <a:r>
              <a:rPr lang="en-GB" dirty="0" smtClean="0"/>
              <a:t>S = 0.9999</a:t>
            </a:r>
          </a:p>
          <a:p>
            <a:r>
              <a:rPr lang="en-GB" dirty="0" smtClean="0"/>
              <a:t>I = 0.0001</a:t>
            </a:r>
          </a:p>
          <a:p>
            <a:r>
              <a:rPr lang="en-GB" dirty="0" smtClean="0"/>
              <a:t>R = 0 </a:t>
            </a:r>
          </a:p>
          <a:p>
            <a:endParaRPr lang="en-GB" dirty="0"/>
          </a:p>
          <a:p>
            <a:r>
              <a:rPr lang="en-GB" dirty="0" smtClean="0"/>
              <a:t>Doubling Time = 6</a:t>
            </a:r>
          </a:p>
          <a:p>
            <a:r>
              <a:rPr lang="en-GB" dirty="0" smtClean="0"/>
              <a:t>R</a:t>
            </a:r>
            <a:r>
              <a:rPr lang="en-GB" baseline="-25000" dirty="0" smtClean="0"/>
              <a:t>0</a:t>
            </a:r>
            <a:r>
              <a:rPr lang="en-GB" dirty="0" smtClean="0"/>
              <a:t> = 2</a:t>
            </a:r>
          </a:p>
          <a:p>
            <a:r>
              <a:rPr lang="el-GR" dirty="0" smtClean="0"/>
              <a:t>β</a:t>
            </a:r>
            <a:r>
              <a:rPr lang="en-GB" dirty="0" smtClean="0"/>
              <a:t> = 0.231</a:t>
            </a:r>
          </a:p>
          <a:p>
            <a:r>
              <a:rPr lang="el-GR" dirty="0" smtClean="0"/>
              <a:t>β</a:t>
            </a:r>
            <a:r>
              <a:rPr lang="en-GB" dirty="0" smtClean="0"/>
              <a:t>*0.25 = 0.057</a:t>
            </a:r>
          </a:p>
          <a:p>
            <a:endParaRPr lang="en-GB" dirty="0"/>
          </a:p>
          <a:p>
            <a:r>
              <a:rPr lang="en-GB" b="1" u="sng" dirty="0" smtClean="0"/>
              <a:t>Time of I = 0.01</a:t>
            </a:r>
          </a:p>
          <a:p>
            <a:r>
              <a:rPr lang="en-GB" dirty="0" smtClean="0"/>
              <a:t>Day 41 (I = 0.0109)</a:t>
            </a:r>
          </a:p>
        </p:txBody>
      </p:sp>
    </p:spTree>
    <p:extLst>
      <p:ext uri="{BB962C8B-B14F-4D97-AF65-F5344CB8AC3E}">
        <p14:creationId xmlns:p14="http://schemas.microsoft.com/office/powerpoint/2010/main" val="384287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204"/>
            <a:ext cx="3965515" cy="2816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16" y="1099205"/>
            <a:ext cx="3940114" cy="28038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9471" y="140043"/>
            <a:ext cx="10857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Scenario 3</a:t>
            </a:r>
            <a:r>
              <a:rPr lang="en-GB" b="1" dirty="0" smtClean="0"/>
              <a:t> </a:t>
            </a:r>
            <a:r>
              <a:rPr lang="en-GB" dirty="0" smtClean="0"/>
              <a:t>– Linear decrease to </a:t>
            </a:r>
            <a:r>
              <a:rPr lang="el-GR" dirty="0" smtClean="0"/>
              <a:t>β</a:t>
            </a:r>
            <a:r>
              <a:rPr lang="en-GB" dirty="0" smtClean="0"/>
              <a:t> starting at day 41 – with </a:t>
            </a:r>
            <a:r>
              <a:rPr lang="el-GR" dirty="0" smtClean="0"/>
              <a:t>β</a:t>
            </a:r>
            <a:r>
              <a:rPr lang="en-GB" dirty="0" smtClean="0"/>
              <a:t> reaching 0.25*</a:t>
            </a:r>
            <a:r>
              <a:rPr lang="el-GR" dirty="0" smtClean="0"/>
              <a:t>β</a:t>
            </a:r>
            <a:r>
              <a:rPr lang="en-GB" dirty="0" smtClean="0"/>
              <a:t> at week 12 (84 days) – Immediate return to baseline </a:t>
            </a:r>
            <a:r>
              <a:rPr lang="el-GR" dirty="0" smtClean="0"/>
              <a:t>β</a:t>
            </a:r>
            <a:r>
              <a:rPr lang="en-GB" dirty="0" smtClean="0"/>
              <a:t> after week 12</a:t>
            </a:r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04547"/>
              </p:ext>
            </p:extLst>
          </p:nvPr>
        </p:nvGraphicFramePr>
        <p:xfrm>
          <a:off x="8345440" y="999753"/>
          <a:ext cx="346263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77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44986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Output Measures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Value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Total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0.585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Peak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of Epidemic Peak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76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515" y="3928498"/>
            <a:ext cx="4044778" cy="1571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1222"/>
          <a:stretch/>
        </p:blipFill>
        <p:spPr>
          <a:xfrm>
            <a:off x="1" y="3903051"/>
            <a:ext cx="3995350" cy="15719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06525" y="3229232"/>
            <a:ext cx="19404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Initial Conditions </a:t>
            </a:r>
          </a:p>
          <a:p>
            <a:r>
              <a:rPr lang="en-GB" dirty="0" smtClean="0"/>
              <a:t>S = 0.9999</a:t>
            </a:r>
          </a:p>
          <a:p>
            <a:r>
              <a:rPr lang="en-GB" dirty="0" smtClean="0"/>
              <a:t>I = 0.0001</a:t>
            </a:r>
          </a:p>
          <a:p>
            <a:r>
              <a:rPr lang="en-GB" dirty="0" smtClean="0"/>
              <a:t>R = 0 </a:t>
            </a:r>
          </a:p>
          <a:p>
            <a:endParaRPr lang="en-GB" dirty="0"/>
          </a:p>
          <a:p>
            <a:r>
              <a:rPr lang="en-GB" dirty="0" smtClean="0"/>
              <a:t>Doubling Time = 6</a:t>
            </a:r>
          </a:p>
          <a:p>
            <a:r>
              <a:rPr lang="en-GB" dirty="0" smtClean="0"/>
              <a:t>R</a:t>
            </a:r>
            <a:r>
              <a:rPr lang="en-GB" baseline="-25000" dirty="0" smtClean="0"/>
              <a:t>0</a:t>
            </a:r>
            <a:r>
              <a:rPr lang="en-GB" dirty="0" smtClean="0"/>
              <a:t> = 2</a:t>
            </a:r>
          </a:p>
          <a:p>
            <a:r>
              <a:rPr lang="el-GR" dirty="0" smtClean="0"/>
              <a:t>β</a:t>
            </a:r>
            <a:r>
              <a:rPr lang="en-GB" dirty="0" smtClean="0"/>
              <a:t> = 0.231</a:t>
            </a:r>
          </a:p>
          <a:p>
            <a:r>
              <a:rPr lang="el-GR" dirty="0" smtClean="0"/>
              <a:t>β</a:t>
            </a:r>
            <a:r>
              <a:rPr lang="en-GB" dirty="0" smtClean="0"/>
              <a:t>*0.25 = 0.057</a:t>
            </a:r>
          </a:p>
          <a:p>
            <a:endParaRPr lang="en-GB" dirty="0"/>
          </a:p>
          <a:p>
            <a:r>
              <a:rPr lang="en-GB" b="1" u="sng" dirty="0" smtClean="0"/>
              <a:t>Time of I = 0.01</a:t>
            </a:r>
          </a:p>
          <a:p>
            <a:r>
              <a:rPr lang="en-GB" dirty="0" smtClean="0"/>
              <a:t>Day 41 (I = 0.0109)</a:t>
            </a:r>
          </a:p>
        </p:txBody>
      </p:sp>
    </p:spTree>
    <p:extLst>
      <p:ext uri="{BB962C8B-B14F-4D97-AF65-F5344CB8AC3E}">
        <p14:creationId xmlns:p14="http://schemas.microsoft.com/office/powerpoint/2010/main" val="333274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3052"/>
            <a:ext cx="4036541" cy="1586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9204"/>
            <a:ext cx="3965515" cy="2830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515" y="1099204"/>
            <a:ext cx="4013040" cy="2803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9471" y="140043"/>
            <a:ext cx="950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Scenario 4</a:t>
            </a:r>
            <a:r>
              <a:rPr lang="en-GB" dirty="0" smtClean="0"/>
              <a:t> – Linear decrease to </a:t>
            </a:r>
            <a:r>
              <a:rPr lang="el-GR" dirty="0" smtClean="0"/>
              <a:t>β</a:t>
            </a:r>
            <a:r>
              <a:rPr lang="en-GB" dirty="0" smtClean="0"/>
              <a:t> starting at day 41 – with </a:t>
            </a:r>
            <a:r>
              <a:rPr lang="el-GR" dirty="0" smtClean="0"/>
              <a:t>β</a:t>
            </a:r>
            <a:r>
              <a:rPr lang="en-GB" dirty="0" smtClean="0"/>
              <a:t> reaching 0.25*</a:t>
            </a:r>
            <a:r>
              <a:rPr lang="el-GR" dirty="0" smtClean="0"/>
              <a:t>β</a:t>
            </a:r>
            <a:r>
              <a:rPr lang="en-GB" dirty="0" smtClean="0"/>
              <a:t> at week 6 (42 days). </a:t>
            </a:r>
          </a:p>
          <a:p>
            <a:r>
              <a:rPr lang="en-GB" dirty="0" smtClean="0"/>
              <a:t>This is followed by a linear increase to baseline </a:t>
            </a:r>
            <a:r>
              <a:rPr lang="el-GR" dirty="0" smtClean="0"/>
              <a:t>β</a:t>
            </a:r>
            <a:r>
              <a:rPr lang="en-GB" dirty="0" smtClean="0"/>
              <a:t> by week 12 (84 days).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62688"/>
              </p:ext>
            </p:extLst>
          </p:nvPr>
        </p:nvGraphicFramePr>
        <p:xfrm>
          <a:off x="8345440" y="999753"/>
          <a:ext cx="346263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77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44986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Output Measures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Value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Total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Peak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of Epidemic Peak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162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516" y="3898621"/>
            <a:ext cx="4059090" cy="15953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06525" y="3229232"/>
            <a:ext cx="19404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Initial Conditions </a:t>
            </a:r>
          </a:p>
          <a:p>
            <a:r>
              <a:rPr lang="en-GB" dirty="0" smtClean="0"/>
              <a:t>S = 0.9999</a:t>
            </a:r>
          </a:p>
          <a:p>
            <a:r>
              <a:rPr lang="en-GB" dirty="0" smtClean="0"/>
              <a:t>I = 0.0001</a:t>
            </a:r>
          </a:p>
          <a:p>
            <a:r>
              <a:rPr lang="en-GB" dirty="0" smtClean="0"/>
              <a:t>R = 0 </a:t>
            </a:r>
          </a:p>
          <a:p>
            <a:endParaRPr lang="en-GB" dirty="0"/>
          </a:p>
          <a:p>
            <a:r>
              <a:rPr lang="en-GB" dirty="0" smtClean="0"/>
              <a:t>Doubling Time = 6</a:t>
            </a:r>
          </a:p>
          <a:p>
            <a:r>
              <a:rPr lang="en-GB" dirty="0" smtClean="0"/>
              <a:t>R</a:t>
            </a:r>
            <a:r>
              <a:rPr lang="en-GB" baseline="-25000" dirty="0" smtClean="0"/>
              <a:t>0</a:t>
            </a:r>
            <a:r>
              <a:rPr lang="en-GB" dirty="0" smtClean="0"/>
              <a:t> = 2</a:t>
            </a:r>
          </a:p>
          <a:p>
            <a:r>
              <a:rPr lang="el-GR" dirty="0" smtClean="0"/>
              <a:t>β</a:t>
            </a:r>
            <a:r>
              <a:rPr lang="en-GB" dirty="0" smtClean="0"/>
              <a:t> = 0.231</a:t>
            </a:r>
          </a:p>
          <a:p>
            <a:r>
              <a:rPr lang="el-GR" dirty="0" smtClean="0"/>
              <a:t>β</a:t>
            </a:r>
            <a:r>
              <a:rPr lang="en-GB" dirty="0" smtClean="0"/>
              <a:t>*0.25 = 0.057</a:t>
            </a:r>
          </a:p>
          <a:p>
            <a:endParaRPr lang="en-GB" dirty="0"/>
          </a:p>
          <a:p>
            <a:r>
              <a:rPr lang="en-GB" b="1" u="sng" dirty="0" smtClean="0"/>
              <a:t>Time of I = 0.01</a:t>
            </a:r>
          </a:p>
          <a:p>
            <a:r>
              <a:rPr lang="en-GB" dirty="0" smtClean="0"/>
              <a:t>Day 41 (I = 0.0109)</a:t>
            </a:r>
          </a:p>
        </p:txBody>
      </p:sp>
    </p:spTree>
    <p:extLst>
      <p:ext uri="{BB962C8B-B14F-4D97-AF65-F5344CB8AC3E}">
        <p14:creationId xmlns:p14="http://schemas.microsoft.com/office/powerpoint/2010/main" val="409881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204"/>
            <a:ext cx="3965515" cy="2832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15" y="1099205"/>
            <a:ext cx="3977215" cy="28302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9471" y="140043"/>
            <a:ext cx="1136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Scenario 5</a:t>
            </a:r>
            <a:r>
              <a:rPr lang="en-GB" dirty="0" smtClean="0"/>
              <a:t> – 1 week after I = 0.01 (day 41) </a:t>
            </a:r>
            <a:r>
              <a:rPr lang="el-GR" dirty="0" smtClean="0"/>
              <a:t>β</a:t>
            </a:r>
            <a:r>
              <a:rPr lang="en-GB" dirty="0" smtClean="0"/>
              <a:t> “pulses” to 0.25*</a:t>
            </a:r>
            <a:r>
              <a:rPr lang="el-GR" dirty="0" smtClean="0"/>
              <a:t>β</a:t>
            </a:r>
            <a:r>
              <a:rPr lang="en-GB" dirty="0" smtClean="0"/>
              <a:t> for 2 weeks, followed by a return back to baseline </a:t>
            </a:r>
            <a:r>
              <a:rPr lang="el-GR" dirty="0" smtClean="0"/>
              <a:t>β</a:t>
            </a:r>
            <a:r>
              <a:rPr lang="en-GB" dirty="0" smtClean="0"/>
              <a:t> for 2 weeks. This is followed by subsequent 2 week pulses (0.25*</a:t>
            </a:r>
            <a:r>
              <a:rPr lang="el-GR" dirty="0" smtClean="0"/>
              <a:t>β</a:t>
            </a:r>
            <a:r>
              <a:rPr lang="en-GB" dirty="0" smtClean="0"/>
              <a:t>) at 2 week intervals until week 11. 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29313"/>
              </p:ext>
            </p:extLst>
          </p:nvPr>
        </p:nvGraphicFramePr>
        <p:xfrm>
          <a:off x="8345440" y="999753"/>
          <a:ext cx="346263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77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44986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Output Measures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Value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Total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Peak Fraction Infected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of Epidemic Peak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Day 158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7483"/>
            <a:ext cx="4024742" cy="16501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094"/>
          <a:stretch/>
        </p:blipFill>
        <p:spPr>
          <a:xfrm>
            <a:off x="3962400" y="3888262"/>
            <a:ext cx="4014314" cy="16640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06525" y="3229232"/>
            <a:ext cx="19404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Initial Conditions </a:t>
            </a:r>
          </a:p>
          <a:p>
            <a:r>
              <a:rPr lang="en-GB" dirty="0" smtClean="0"/>
              <a:t>S = 0.9999</a:t>
            </a:r>
          </a:p>
          <a:p>
            <a:r>
              <a:rPr lang="en-GB" dirty="0" smtClean="0"/>
              <a:t>I = 0.0001</a:t>
            </a:r>
          </a:p>
          <a:p>
            <a:r>
              <a:rPr lang="en-GB" dirty="0" smtClean="0"/>
              <a:t>R = 0 </a:t>
            </a:r>
          </a:p>
          <a:p>
            <a:endParaRPr lang="en-GB" dirty="0"/>
          </a:p>
          <a:p>
            <a:r>
              <a:rPr lang="en-GB" dirty="0" smtClean="0"/>
              <a:t>Doubling Time = 6</a:t>
            </a:r>
          </a:p>
          <a:p>
            <a:r>
              <a:rPr lang="en-GB" dirty="0" smtClean="0"/>
              <a:t>R</a:t>
            </a:r>
            <a:r>
              <a:rPr lang="en-GB" baseline="-25000" dirty="0" smtClean="0"/>
              <a:t>0</a:t>
            </a:r>
            <a:r>
              <a:rPr lang="en-GB" dirty="0" smtClean="0"/>
              <a:t> = 2</a:t>
            </a:r>
          </a:p>
          <a:p>
            <a:r>
              <a:rPr lang="el-GR" dirty="0" smtClean="0"/>
              <a:t>β</a:t>
            </a:r>
            <a:r>
              <a:rPr lang="en-GB" dirty="0" smtClean="0"/>
              <a:t> = 0.231</a:t>
            </a:r>
          </a:p>
          <a:p>
            <a:r>
              <a:rPr lang="el-GR" dirty="0" smtClean="0"/>
              <a:t>β</a:t>
            </a:r>
            <a:r>
              <a:rPr lang="en-GB" dirty="0" smtClean="0"/>
              <a:t>*0.25 = 0.057</a:t>
            </a:r>
          </a:p>
          <a:p>
            <a:endParaRPr lang="en-GB" dirty="0"/>
          </a:p>
          <a:p>
            <a:r>
              <a:rPr lang="en-GB" b="1" u="sng" dirty="0" smtClean="0"/>
              <a:t>Time of I = 0.01</a:t>
            </a:r>
          </a:p>
          <a:p>
            <a:r>
              <a:rPr lang="en-GB" dirty="0" smtClean="0"/>
              <a:t>Day 41 (I = 0.0109)</a:t>
            </a:r>
          </a:p>
        </p:txBody>
      </p:sp>
    </p:spTree>
    <p:extLst>
      <p:ext uri="{BB962C8B-B14F-4D97-AF65-F5344CB8AC3E}">
        <p14:creationId xmlns:p14="http://schemas.microsoft.com/office/powerpoint/2010/main" val="227041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564</Words>
  <Application>Microsoft Office PowerPoint</Application>
  <PresentationFormat>Widescreen</PresentationFormat>
  <Paragraphs>157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Summary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Alex</cp:lastModifiedBy>
  <cp:revision>17</cp:revision>
  <dcterms:created xsi:type="dcterms:W3CDTF">2020-02-27T11:28:58Z</dcterms:created>
  <dcterms:modified xsi:type="dcterms:W3CDTF">2020-02-27T16:50:07Z</dcterms:modified>
</cp:coreProperties>
</file>