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65" r:id="rId4"/>
    <p:sldId id="266" r:id="rId5"/>
    <p:sldId id="258" r:id="rId6"/>
    <p:sldId id="259" r:id="rId7"/>
    <p:sldId id="260" r:id="rId8"/>
    <p:sldId id="269" r:id="rId9"/>
    <p:sldId id="270" r:id="rId10"/>
    <p:sldId id="272" r:id="rId11"/>
    <p:sldId id="273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2453" autoAdjust="0"/>
  </p:normalViewPr>
  <p:slideViewPr>
    <p:cSldViewPr snapToGrid="0">
      <p:cViewPr varScale="1">
        <p:scale>
          <a:sx n="102" d="100"/>
          <a:sy n="102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53F50-C57B-4E86-8DC4-E094A71D785C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BCA33-C6AA-4718-94FC-67B5DAFB2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LSHTM – Modelling is </a:t>
            </a:r>
            <a:r>
              <a:rPr lang="en-GB" dirty="0" err="1"/>
              <a:t>dirven</a:t>
            </a:r>
            <a:r>
              <a:rPr lang="en-GB" dirty="0"/>
              <a:t> by </a:t>
            </a:r>
            <a:r>
              <a:rPr lang="en-GB" dirty="0" err="1"/>
              <a:t>thew</a:t>
            </a:r>
            <a:r>
              <a:rPr lang="en-GB" dirty="0"/>
              <a:t> question we need to answer and over the course of the outbreak those questions have changed to reflect our current situation.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CA33-C6AA-4718-94FC-67B5DAFB26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1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Bram recently described the effectiveness of social distancing measures (SDM) on COVID-19 epidemic curves</a:t>
            </a:r>
          </a:p>
          <a:p>
            <a:r>
              <a:rPr lang="en-GB" dirty="0"/>
              <a:t>Multiple SDM interventions can suppress multiple epidemic peaks – occurring after lifting previous SDM interventions.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CA33-C6AA-4718-94FC-67B5DAFB26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3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though each of these exit strategy suggestions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CA33-C6AA-4718-94FC-67B5DAFB26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1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Beta graph and talk through the 4 phases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CA33-C6AA-4718-94FC-67B5DAFB262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baseline scenario We modelled a scenario where we shield the </a:t>
            </a:r>
            <a:r>
              <a:rPr lang="en-GB" dirty="0" err="1"/>
              <a:t>vulnerables</a:t>
            </a:r>
            <a:r>
              <a:rPr lang="en-GB" dirty="0"/>
              <a:t> and allow the general public and to a lesser extent the </a:t>
            </a:r>
            <a:r>
              <a:rPr lang="en-GB" dirty="0" err="1"/>
              <a:t>shielders</a:t>
            </a:r>
            <a:r>
              <a:rPr lang="en-GB" dirty="0"/>
              <a:t> group to return back to normal </a:t>
            </a:r>
          </a:p>
          <a:p>
            <a:r>
              <a:rPr lang="en-GB" dirty="0"/>
              <a:t>By protecting the </a:t>
            </a:r>
            <a:r>
              <a:rPr lang="en-GB" dirty="0" err="1"/>
              <a:t>vulnerables</a:t>
            </a:r>
            <a:r>
              <a:rPr lang="en-GB" dirty="0"/>
              <a:t> we can prevent a massive second peak that does not go past the 1</a:t>
            </a:r>
            <a:r>
              <a:rPr lang="en-GB" baseline="30000" dirty="0"/>
              <a:t>st</a:t>
            </a:r>
            <a:r>
              <a:rPr lang="en-GB" dirty="0"/>
              <a:t> peak.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CA33-C6AA-4718-94FC-67B5DAFB26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CA33-C6AA-4718-94FC-67B5DAFB262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9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B33C-6183-4833-93AD-B0557C59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351A5-40CB-42FE-AA3B-0D19C7224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19EC-7B52-4EC3-990E-BFB6A34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C9F8-1DC0-4079-BDD6-C87C5304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257D9-258B-4212-BC40-946AE050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4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2DE4-F44C-4F8E-A0AF-95F78E45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2D90B-965A-4B2D-AF6B-B31A6166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CAC1-6AAB-4BF2-B8C3-6FC5B82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7D37E-F42B-418A-879A-0AAAF699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5009-2464-4C08-8A9B-276D434D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3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2AC22-C23D-45D4-A2BC-FFFC1E16B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3DFDB-927B-4F42-B12E-0C5E52D74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438A-524E-4D8B-83EA-EB2DE2E4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4392-3F68-4866-B17B-61C2D0FB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999E-C50B-4EDB-A1AF-7CAFD299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9EE9-9F94-4812-AF80-F81A9E96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0CA1-F53C-467A-AB95-159CA796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23B5-8AC8-4648-A28E-DA26D0F5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C1A2-4B34-4F73-8FBA-C167137D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5CE9-1F15-4C7D-985A-6F403E71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7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7740-8B54-419D-BCB9-6783F5BF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03F6D-1F90-4B51-85BA-35FE9CAD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5D8E-C74F-45CC-88A7-351A7BD9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06ED-D4D8-4B1A-873A-DCBD320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D264-F10B-4AD7-B0DC-F3A855CC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8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05EB-3590-4A0F-AECF-2F4B2236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A7E3-03DE-4B8D-842C-85648E514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4A68D-DEFD-44EB-85A4-E726FB54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3C48A-7C88-4E94-91F5-7377AC1E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5BB98-AC04-4D82-9042-B31D5939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2DDD-0202-4E62-A3B9-C512A1E0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9937-2EA8-48A1-99DA-9B41CE22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615B-7A73-4F75-8E5F-3882EA0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1B006-049A-4C49-9F7E-F645E67EC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107B-DF59-41DE-95D2-A8C5B55E4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7FF4B-B3DF-4E16-9E77-A2B52D64D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BF98B-A0F8-475F-9122-473A66A3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8384F-6829-4818-BD59-B466E9BB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98AA2-EF03-48AD-B356-0887F167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16CF-1ABF-4A0A-8639-913F367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D0A5C-6C6E-4DB1-A677-2A556616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1CE81-4806-42E6-A327-B52BED49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830BF-59C0-41D7-B138-9B8FB74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5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EEB5A-6424-48F8-964F-AD269B1D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24961-25C8-4D4F-A177-44A6D178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AFA4A-CA81-464F-87A4-3C10E526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83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DC46-CAC5-4194-B56E-27EDC761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4754-ECDB-47D4-AFBC-8845656D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DA68-1E0A-429D-87E8-3CB1E66E4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78926-23E9-41A1-ACB1-57733A9B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F27AB-6728-41AD-80BB-65940749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FF54-6580-4561-8235-E58B1722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65FF-A0C4-444D-B64D-1AD3D5BB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A6B8B-578D-4874-A90B-A622ACE3B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E5812-CB9C-4355-8A21-70B75233F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89FFB-6497-4011-976A-D7B2AAB7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7A62D-F7D7-4D59-A764-8C10FF89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053A-0327-4359-8B58-1FFA62E9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E27E9-E79D-4B58-90C1-84D1DED1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53FEB-4A4D-4BAA-BA72-6DB9BCC2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B50E-19A6-434C-89AD-6140B4E95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FEFC-26CC-4239-93DA-677E68369DD7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5BBFF-8C27-47F3-965C-48B2B021D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0261-8C45-4707-A48C-D3A6D1DED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C6FC-86FF-4957-BDB6-AC345138FD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9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zeri.shinyapps.io/Covid19_Scotland/#section-scotland-u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ran.r-project.org/web/packages/EpiEsti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mperial.ac.uk/mrc-global-infectious-disease-analysis/covid-19/covid-19-repor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144542-67BA-42C5-AFFD-E6573F3592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Timeline of COVID-19 Modelling in the UK 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B7001-9E56-4FBE-9D34-9C64B8BCA1C0}"/>
              </a:ext>
            </a:extLst>
          </p:cNvPr>
          <p:cNvSpPr/>
          <p:nvPr/>
        </p:nvSpPr>
        <p:spPr>
          <a:xfrm>
            <a:off x="104172" y="1194845"/>
            <a:ext cx="34561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Question 1: How fast can this spread?</a:t>
            </a:r>
          </a:p>
          <a:p>
            <a:endParaRPr lang="en-GB" dirty="0"/>
          </a:p>
          <a:p>
            <a:r>
              <a:rPr lang="en-GB" dirty="0"/>
              <a:t>Understanding the initial stages of the outbreak and characteristics of the disease.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468C6-F564-43CF-87F9-1D854E928039}"/>
              </a:ext>
            </a:extLst>
          </p:cNvPr>
          <p:cNvSpPr/>
          <p:nvPr/>
        </p:nvSpPr>
        <p:spPr>
          <a:xfrm>
            <a:off x="4143628" y="1148678"/>
            <a:ext cx="41428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Question 2: How can we reduce the transmission and “flatten the curve”? </a:t>
            </a:r>
          </a:p>
          <a:p>
            <a:endParaRPr lang="en-GB" dirty="0"/>
          </a:p>
          <a:p>
            <a:r>
              <a:rPr lang="en-GB" dirty="0"/>
              <a:t>Find ways to reduce peak deaths/cases and prevent overwhelming the NHS.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93D6D7-23CE-45C3-9CE6-EEA83E8938B1}"/>
              </a:ext>
            </a:extLst>
          </p:cNvPr>
          <p:cNvSpPr/>
          <p:nvPr/>
        </p:nvSpPr>
        <p:spPr>
          <a:xfrm>
            <a:off x="8497061" y="1194844"/>
            <a:ext cx="359076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Question 3: What is the exit strategy? </a:t>
            </a:r>
          </a:p>
          <a:p>
            <a:endParaRPr lang="en-GB" dirty="0"/>
          </a:p>
          <a:p>
            <a:r>
              <a:rPr lang="en-GB" dirty="0"/>
              <a:t>Find ways to prevent a second peak and protect vulnerable populations.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AB27D3-E09F-4FC4-8CF7-878CB05E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40" y="3509009"/>
            <a:ext cx="8287475" cy="3251376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F8D9094-B1AD-4DCA-8FCD-24A3F2AF7905}"/>
              </a:ext>
            </a:extLst>
          </p:cNvPr>
          <p:cNvSpPr/>
          <p:nvPr/>
        </p:nvSpPr>
        <p:spPr>
          <a:xfrm rot="5400000">
            <a:off x="2918592" y="4953310"/>
            <a:ext cx="369333" cy="238189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4420C-4180-4BE7-B938-E0080B0042DE}"/>
              </a:ext>
            </a:extLst>
          </p:cNvPr>
          <p:cNvSpPr/>
          <p:nvPr/>
        </p:nvSpPr>
        <p:spPr>
          <a:xfrm rot="5400000">
            <a:off x="4779626" y="4491093"/>
            <a:ext cx="369333" cy="134017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0F2DF-B7FF-48F1-8B6E-5D915477C760}"/>
              </a:ext>
            </a:extLst>
          </p:cNvPr>
          <p:cNvSpPr txBox="1"/>
          <p:nvPr/>
        </p:nvSpPr>
        <p:spPr>
          <a:xfrm>
            <a:off x="4480072" y="3407056"/>
            <a:ext cx="23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23</a:t>
            </a:r>
            <a:r>
              <a:rPr lang="en-GB" b="1" baseline="30000" dirty="0"/>
              <a:t>rd</a:t>
            </a:r>
            <a:r>
              <a:rPr lang="en-GB" b="1" dirty="0"/>
              <a:t> March - Lockdown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C59D22C-8DB4-4DC6-A69E-B8CE5542562E}"/>
              </a:ext>
            </a:extLst>
          </p:cNvPr>
          <p:cNvSpPr/>
          <p:nvPr/>
        </p:nvSpPr>
        <p:spPr>
          <a:xfrm rot="5400000">
            <a:off x="7883066" y="2540252"/>
            <a:ext cx="369334" cy="254607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DA072-985C-4E5B-B482-74C4FD732A14}"/>
              </a:ext>
            </a:extLst>
          </p:cNvPr>
          <p:cNvSpPr txBox="1"/>
          <p:nvPr/>
        </p:nvSpPr>
        <p:spPr>
          <a:xfrm>
            <a:off x="2842828" y="547848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Q1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48A5D4-177A-47C4-B60C-4F8B4E250BAA}"/>
              </a:ext>
            </a:extLst>
          </p:cNvPr>
          <p:cNvSpPr txBox="1"/>
          <p:nvPr/>
        </p:nvSpPr>
        <p:spPr>
          <a:xfrm>
            <a:off x="4734104" y="45225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Q2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DE69CB-60E6-49A6-BAC6-845BD1987AC9}"/>
              </a:ext>
            </a:extLst>
          </p:cNvPr>
          <p:cNvSpPr txBox="1"/>
          <p:nvPr/>
        </p:nvSpPr>
        <p:spPr>
          <a:xfrm>
            <a:off x="7826138" y="31276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Q3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59638D-D4E2-4A3B-8D09-5A408ED4551E}"/>
              </a:ext>
            </a:extLst>
          </p:cNvPr>
          <p:cNvCxnSpPr/>
          <p:nvPr/>
        </p:nvCxnSpPr>
        <p:spPr>
          <a:xfrm flipV="1">
            <a:off x="5634383" y="3745938"/>
            <a:ext cx="0" cy="276252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97D0021-6D42-4250-84D5-CEB623841B1F}"/>
              </a:ext>
            </a:extLst>
          </p:cNvPr>
          <p:cNvSpPr/>
          <p:nvPr/>
        </p:nvSpPr>
        <p:spPr>
          <a:xfrm>
            <a:off x="10190004" y="4759262"/>
            <a:ext cx="1861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https://smazeri.shinyapps.io/Covid19_Scotland/#section-scotland-uk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2" grpId="0" animBg="1"/>
      <p:bldP spid="16" grpId="0"/>
      <p:bldP spid="18" grpId="0" animBg="1"/>
      <p:bldP spid="21" grpId="0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5FF5-D6C8-4496-8C12-3CE9FD74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1238492"/>
            <a:ext cx="3125164" cy="4224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How easy is it to meet policy objectives?</a:t>
            </a:r>
          </a:p>
          <a:p>
            <a:endParaRPr lang="en-GB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6E88A4-469C-4A15-B901-6684C59BDF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3: What is the exit strategy?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E323D-29E9-4B4F-BB72-5AC0B246D83A}"/>
              </a:ext>
            </a:extLst>
          </p:cNvPr>
          <p:cNvSpPr/>
          <p:nvPr/>
        </p:nvSpPr>
        <p:spPr>
          <a:xfrm>
            <a:off x="5300837" y="10492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Policy Objective </a:t>
            </a:r>
          </a:p>
          <a:p>
            <a:r>
              <a:rPr lang="en-GB" dirty="0"/>
              <a:t>Future levels of infection in the </a:t>
            </a:r>
            <a:r>
              <a:rPr lang="en-GB" b="1" dirty="0"/>
              <a:t>entire</a:t>
            </a:r>
            <a:r>
              <a:rPr lang="en-GB" dirty="0"/>
              <a:t> population to be kept below levels at the start of lockdown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3B243-2C0B-4798-B695-25048622C162}"/>
              </a:ext>
            </a:extLst>
          </p:cNvPr>
          <p:cNvCxnSpPr/>
          <p:nvPr/>
        </p:nvCxnSpPr>
        <p:spPr>
          <a:xfrm>
            <a:off x="6034266" y="2436090"/>
            <a:ext cx="412444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FD09E1-F10B-4DAC-9AE3-355A6E632B1B}"/>
              </a:ext>
            </a:extLst>
          </p:cNvPr>
          <p:cNvCxnSpPr>
            <a:cxnSpLocks/>
          </p:cNvCxnSpPr>
          <p:nvPr/>
        </p:nvCxnSpPr>
        <p:spPr>
          <a:xfrm flipV="1">
            <a:off x="10613982" y="2814195"/>
            <a:ext cx="0" cy="3673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A1BCAB-B698-489A-83EC-F3B4EBF8FFB9}"/>
              </a:ext>
            </a:extLst>
          </p:cNvPr>
          <p:cNvSpPr txBox="1"/>
          <p:nvPr/>
        </p:nvSpPr>
        <p:spPr>
          <a:xfrm>
            <a:off x="6619994" y="1993392"/>
            <a:ext cx="310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Increased Relaxation (General)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D98E0-D1E8-4E5C-847D-F0069A7E1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67" r="50809"/>
          <a:stretch/>
        </p:blipFill>
        <p:spPr>
          <a:xfrm>
            <a:off x="5552861" y="2509457"/>
            <a:ext cx="4958833" cy="42814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1E94FF-263F-491F-A7D4-39D70CF4CDFD}"/>
              </a:ext>
            </a:extLst>
          </p:cNvPr>
          <p:cNvSpPr txBox="1"/>
          <p:nvPr/>
        </p:nvSpPr>
        <p:spPr>
          <a:xfrm>
            <a:off x="10778158" y="4050737"/>
            <a:ext cx="1413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Decreased</a:t>
            </a:r>
          </a:p>
          <a:p>
            <a:r>
              <a:rPr lang="en-GB" b="1" dirty="0"/>
              <a:t>Enhanced  Shielding  (Vulnerable)</a:t>
            </a:r>
          </a:p>
        </p:txBody>
      </p:sp>
    </p:spTree>
    <p:extLst>
      <p:ext uri="{BB962C8B-B14F-4D97-AF65-F5344CB8AC3E}">
        <p14:creationId xmlns:p14="http://schemas.microsoft.com/office/powerpoint/2010/main" val="239492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F13352-EF00-479C-9024-06AD33F56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70" t="52512"/>
          <a:stretch/>
        </p:blipFill>
        <p:spPr>
          <a:xfrm>
            <a:off x="5575224" y="2508540"/>
            <a:ext cx="4951363" cy="422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5FF5-D6C8-4496-8C12-3CE9FD74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1238492"/>
            <a:ext cx="4004840" cy="4224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How easy is it to meet policy objectives?</a:t>
            </a:r>
          </a:p>
          <a:p>
            <a:endParaRPr lang="en-GB" sz="2400" dirty="0"/>
          </a:p>
          <a:p>
            <a:r>
              <a:rPr lang="en-GB" sz="2400" dirty="0"/>
              <a:t>Most red - where relaxation is highest and shielding is lowest</a:t>
            </a:r>
          </a:p>
          <a:p>
            <a:endParaRPr lang="en-GB" sz="2400" dirty="0"/>
          </a:p>
          <a:p>
            <a:r>
              <a:rPr lang="en-GB" sz="2400" dirty="0"/>
              <a:t>Harder to meet policy objectives when objectives are more restrictive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6E88A4-469C-4A15-B901-6684C59BDF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3: What is the exit strategy?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0E323D-29E9-4B4F-BB72-5AC0B246D83A}"/>
              </a:ext>
            </a:extLst>
          </p:cNvPr>
          <p:cNvSpPr/>
          <p:nvPr/>
        </p:nvSpPr>
        <p:spPr>
          <a:xfrm>
            <a:off x="5300837" y="10492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Policy Objective </a:t>
            </a:r>
          </a:p>
          <a:p>
            <a:r>
              <a:rPr lang="en-GB" dirty="0"/>
              <a:t>No increase in new numbers of cases or deaths after the start of lockdown (constant decrease in cases from lockdown start)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3B243-2C0B-4798-B695-25048622C162}"/>
              </a:ext>
            </a:extLst>
          </p:cNvPr>
          <p:cNvCxnSpPr/>
          <p:nvPr/>
        </p:nvCxnSpPr>
        <p:spPr>
          <a:xfrm>
            <a:off x="6034266" y="2436090"/>
            <a:ext cx="412444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FD09E1-F10B-4DAC-9AE3-355A6E632B1B}"/>
              </a:ext>
            </a:extLst>
          </p:cNvPr>
          <p:cNvCxnSpPr>
            <a:cxnSpLocks/>
          </p:cNvCxnSpPr>
          <p:nvPr/>
        </p:nvCxnSpPr>
        <p:spPr>
          <a:xfrm flipV="1">
            <a:off x="10613982" y="2814195"/>
            <a:ext cx="0" cy="3673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A1BCAB-B698-489A-83EC-F3B4EBF8FFB9}"/>
              </a:ext>
            </a:extLst>
          </p:cNvPr>
          <p:cNvSpPr txBox="1"/>
          <p:nvPr/>
        </p:nvSpPr>
        <p:spPr>
          <a:xfrm>
            <a:off x="6619994" y="1993392"/>
            <a:ext cx="310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Increased Relaxation (General)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2DCAF-C4C6-4D84-856C-A63F51320462}"/>
              </a:ext>
            </a:extLst>
          </p:cNvPr>
          <p:cNvSpPr txBox="1"/>
          <p:nvPr/>
        </p:nvSpPr>
        <p:spPr>
          <a:xfrm>
            <a:off x="10778158" y="4050737"/>
            <a:ext cx="1413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Decreased</a:t>
            </a:r>
          </a:p>
          <a:p>
            <a:r>
              <a:rPr lang="en-GB" b="1" dirty="0"/>
              <a:t>Enhanced  Shielding  (Vulnerable)</a:t>
            </a:r>
          </a:p>
        </p:txBody>
      </p:sp>
    </p:spTree>
    <p:extLst>
      <p:ext uri="{BB962C8B-B14F-4D97-AF65-F5344CB8AC3E}">
        <p14:creationId xmlns:p14="http://schemas.microsoft.com/office/powerpoint/2010/main" val="433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B9C2-8685-4C42-86E7-F0373E99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Enhanced shielding is a policy option that could:</a:t>
            </a:r>
          </a:p>
          <a:p>
            <a:r>
              <a:rPr lang="en-GB" dirty="0"/>
              <a:t>Release general public from lockdown</a:t>
            </a:r>
          </a:p>
          <a:p>
            <a:r>
              <a:rPr lang="en-GB" dirty="0"/>
              <a:t>Provide safety for vulnerable populations and prevent large number of deaths/cases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Caveats</a:t>
            </a:r>
          </a:p>
          <a:p>
            <a:r>
              <a:rPr lang="en-GB" dirty="0"/>
              <a:t>Sensitive to a number of model inputs (contact structure between populations)</a:t>
            </a:r>
          </a:p>
          <a:p>
            <a:r>
              <a:rPr lang="en-GB" dirty="0"/>
              <a:t>Behavioural and mental health effects of shielding unknown </a:t>
            </a:r>
          </a:p>
          <a:p>
            <a:r>
              <a:rPr lang="en-GB" dirty="0"/>
              <a:t>Virus + Disease have not been fully characterised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This is not a silver bullet!</a:t>
            </a:r>
          </a:p>
          <a:p>
            <a:r>
              <a:rPr lang="en-GB" dirty="0"/>
              <a:t>Combine with other approaches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63FB02-C343-44F4-AD58-43DD7E921BA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3: What is the exit strategy?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B9C2-8685-4C42-86E7-F0373E99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825624"/>
            <a:ext cx="5823277" cy="48108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b="1" dirty="0"/>
              <a:t>What are the next questions for modelling? </a:t>
            </a:r>
          </a:p>
          <a:p>
            <a:r>
              <a:rPr lang="en-GB" sz="2400" dirty="0"/>
              <a:t>Based on the new government policy what is the projected course of the outbreak?</a:t>
            </a:r>
          </a:p>
          <a:p>
            <a:r>
              <a:rPr lang="en-GB" sz="2400" dirty="0"/>
              <a:t>What is the impact of vaccination?</a:t>
            </a:r>
          </a:p>
          <a:p>
            <a:r>
              <a:rPr lang="en-GB" sz="2400" dirty="0"/>
              <a:t>Economic impact of COVID-19?</a:t>
            </a:r>
          </a:p>
          <a:p>
            <a:r>
              <a:rPr lang="en-GB" sz="2400" dirty="0"/>
              <a:t>How will COVID-19 affect LMIC? </a:t>
            </a:r>
          </a:p>
          <a:p>
            <a:r>
              <a:rPr lang="en-GB" sz="2400" dirty="0"/>
              <a:t>What could we have done better? (retrospective analysis with better data)</a:t>
            </a:r>
          </a:p>
          <a:p>
            <a:r>
              <a:rPr lang="en-GB" sz="2400" dirty="0"/>
              <a:t>Effects of COVID-19 on other diseases (TB, routine vaccination etc). 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r>
              <a:rPr lang="en-GB" sz="2400" dirty="0"/>
              <a:t>Continued monitoring of the “R” number</a:t>
            </a:r>
          </a:p>
          <a:p>
            <a:pPr lvl="1"/>
            <a:r>
              <a:rPr lang="en-GB" dirty="0" err="1"/>
              <a:t>EpiEstim</a:t>
            </a:r>
            <a:r>
              <a:rPr lang="en-GB" dirty="0"/>
              <a:t> Package (</a:t>
            </a:r>
            <a:r>
              <a:rPr lang="en-GB" dirty="0">
                <a:hlinkClick r:id="rId2"/>
              </a:rPr>
              <a:t>https://cran.r-project.org/web/packages/EpiEstim/index.html</a:t>
            </a:r>
            <a:r>
              <a:rPr lang="en-GB" dirty="0"/>
              <a:t>)</a:t>
            </a:r>
          </a:p>
          <a:p>
            <a:endParaRPr lang="en-GB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63FB02-C343-44F4-AD58-43DD7E921BA6}"/>
              </a:ext>
            </a:extLst>
          </p:cNvPr>
          <p:cNvSpPr txBox="1">
            <a:spLocks/>
          </p:cNvSpPr>
          <p:nvPr/>
        </p:nvSpPr>
        <p:spPr>
          <a:xfrm>
            <a:off x="3273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Future of COVID Modelling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2C01B-B28B-4987-9EE5-BAAF6503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725" y="2601119"/>
            <a:ext cx="1428750" cy="2800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9452F-CD2C-4114-B8C5-A165BCD58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03" r="2635"/>
          <a:stretch/>
        </p:blipFill>
        <p:spPr>
          <a:xfrm>
            <a:off x="7239785" y="2507039"/>
            <a:ext cx="328995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4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7596-6D67-4382-A2E6-AE8F89E1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4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/>
              <a:t>Initial focus on the characteristics of the virus</a:t>
            </a:r>
          </a:p>
          <a:p>
            <a:r>
              <a:rPr lang="en-GB" sz="2000" dirty="0"/>
              <a:t>R</a:t>
            </a:r>
            <a:r>
              <a:rPr lang="en-GB" sz="2000" baseline="-25000" dirty="0"/>
              <a:t>0</a:t>
            </a:r>
          </a:p>
          <a:p>
            <a:r>
              <a:rPr lang="en-GB" sz="2000" dirty="0"/>
              <a:t>Doubling time</a:t>
            </a:r>
          </a:p>
          <a:p>
            <a:r>
              <a:rPr lang="en-GB" sz="2000" dirty="0"/>
              <a:t>Person-to-person transmission?</a:t>
            </a:r>
          </a:p>
          <a:p>
            <a:r>
              <a:rPr lang="en-GB" sz="2000" dirty="0"/>
              <a:t>Can this be contained?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Simple Modelling to explore unmitigated outbreak</a:t>
            </a:r>
          </a:p>
          <a:p>
            <a:r>
              <a:rPr lang="en-GB" sz="2000" dirty="0"/>
              <a:t>SIR models</a:t>
            </a:r>
          </a:p>
          <a:p>
            <a:r>
              <a:rPr lang="en-GB" sz="2000" dirty="0"/>
              <a:t>Exponential growth models (a bit flawed)</a:t>
            </a:r>
          </a:p>
          <a:p>
            <a:r>
              <a:rPr lang="en-GB" sz="2000" dirty="0"/>
              <a:t>Spatial models – to identify risk of further spread from China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06C1EC-DB1C-4068-B5CE-AA218A7CE5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1: How fast can this spread?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093529-7703-4382-AE27-FDAC90D1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485" y="1505957"/>
            <a:ext cx="5323565" cy="45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A9AA-85C6-4306-98F7-CCFAEC7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362"/>
            <a:ext cx="52578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How do we flatten the peak and reduce transmission?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How can we reduce the load on the NHS? 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Possible Intervention Strategies </a:t>
            </a:r>
          </a:p>
          <a:p>
            <a:r>
              <a:rPr lang="en-GB" sz="2000" dirty="0"/>
              <a:t>School closures</a:t>
            </a:r>
          </a:p>
          <a:p>
            <a:r>
              <a:rPr lang="en-GB" sz="2000" dirty="0"/>
              <a:t>Travel restrictions</a:t>
            </a:r>
          </a:p>
          <a:p>
            <a:r>
              <a:rPr lang="en-GB" sz="2000" dirty="0"/>
              <a:t>Physical distancing </a:t>
            </a:r>
          </a:p>
          <a:p>
            <a:r>
              <a:rPr lang="en-GB" sz="2000" dirty="0"/>
              <a:t>Self-isolation and household quarantine</a:t>
            </a:r>
          </a:p>
          <a:p>
            <a:r>
              <a:rPr lang="en-GB" sz="2000" dirty="0"/>
              <a:t>Contact tracing (manual and app based)</a:t>
            </a:r>
          </a:p>
          <a:p>
            <a:r>
              <a:rPr lang="en-GB" sz="2000" dirty="0"/>
              <a:t>Mass testing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Argument of Suppression vs Mitigation</a:t>
            </a: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https://www.imperial.ac.uk/mrc-global-infectious-disease-analysis/covid-19/covid-19-reports/</a:t>
            </a:r>
            <a:r>
              <a:rPr lang="en-GB" sz="1200" b="1" dirty="0"/>
              <a:t> </a:t>
            </a:r>
          </a:p>
          <a:p>
            <a:pPr marL="457200" lvl="1" indent="0"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874DF7-9B4E-4831-8365-41A12648FB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2: How can we reduce the spread and flatten the peak? 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58B99-ED2B-4A10-A111-9796385F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97" y="4288854"/>
            <a:ext cx="5595131" cy="247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FB5E2-FC63-4E3A-8636-4BE1BA4E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258" y="1181362"/>
            <a:ext cx="4510689" cy="2720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1CA0A-E622-4FE3-A85A-02A280D8985E}"/>
              </a:ext>
            </a:extLst>
          </p:cNvPr>
          <p:cNvSpPr txBox="1"/>
          <p:nvPr/>
        </p:nvSpPr>
        <p:spPr>
          <a:xfrm>
            <a:off x="8693963" y="996696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Mitigation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1951E-3503-4D56-9D1B-9F5EA56009A1}"/>
              </a:ext>
            </a:extLst>
          </p:cNvPr>
          <p:cNvSpPr txBox="1"/>
          <p:nvPr/>
        </p:nvSpPr>
        <p:spPr>
          <a:xfrm>
            <a:off x="8607304" y="3994919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Suppression</a:t>
            </a:r>
          </a:p>
        </p:txBody>
      </p:sp>
    </p:spTree>
    <p:extLst>
      <p:ext uri="{BB962C8B-B14F-4D97-AF65-F5344CB8AC3E}">
        <p14:creationId xmlns:p14="http://schemas.microsoft.com/office/powerpoint/2010/main" val="34417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1F6F3A-5F24-48EC-A8D8-CB1545BAD21E}"/>
              </a:ext>
            </a:extLst>
          </p:cNvPr>
          <p:cNvSpPr txBox="1"/>
          <p:nvPr/>
        </p:nvSpPr>
        <p:spPr>
          <a:xfrm>
            <a:off x="3958899" y="1097971"/>
            <a:ext cx="239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Before – 1 Intervention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D620C-2A74-4E1C-9E04-63C5E6C21902}"/>
              </a:ext>
            </a:extLst>
          </p:cNvPr>
          <p:cNvSpPr txBox="1"/>
          <p:nvPr/>
        </p:nvSpPr>
        <p:spPr>
          <a:xfrm>
            <a:off x="4085672" y="4037787"/>
            <a:ext cx="234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After – 2 Interventions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F7719-8743-4CBD-8086-A4A46B34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52" y="1433141"/>
            <a:ext cx="3592912" cy="2495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21DEC-8F0C-431A-944A-F56BDBEDD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53" y="1433141"/>
            <a:ext cx="3667680" cy="2547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995-D112-429A-B481-4F6A70E12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052" y="4316234"/>
            <a:ext cx="3667681" cy="25417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4E9E50-E781-44A4-9E77-5984169E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3" y="1331866"/>
            <a:ext cx="2510866" cy="4931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In Edinburgh….</a:t>
            </a:r>
          </a:p>
          <a:p>
            <a:r>
              <a:rPr lang="en-GB" sz="2000" dirty="0"/>
              <a:t>Looked at simple models to assess the effect of intervention timing and magnitude. </a:t>
            </a:r>
          </a:p>
          <a:p>
            <a:endParaRPr lang="en-GB" sz="2000" dirty="0"/>
          </a:p>
          <a:p>
            <a:r>
              <a:rPr lang="en-GB" sz="2000" dirty="0"/>
              <a:t>Optimal timing and the effect of multiple interventions </a:t>
            </a:r>
          </a:p>
          <a:p>
            <a:endParaRPr lang="en-GB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27C9DA-87FD-45E8-A4EE-94F7847FD5A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2: How can we reduce the spread and flatten the    peak? 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55998-2525-41D7-A140-811CC7A1C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046" y="2280212"/>
            <a:ext cx="4395372" cy="3821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C217DE-BC17-447C-835B-6F8EBF8D997E}"/>
              </a:ext>
            </a:extLst>
          </p:cNvPr>
          <p:cNvSpPr txBox="1"/>
          <p:nvPr/>
        </p:nvSpPr>
        <p:spPr>
          <a:xfrm>
            <a:off x="7979723" y="1910880"/>
            <a:ext cx="346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Effect on Model with no Immunity</a:t>
            </a:r>
          </a:p>
        </p:txBody>
      </p:sp>
    </p:spTree>
    <p:extLst>
      <p:ext uri="{BB962C8B-B14F-4D97-AF65-F5344CB8AC3E}">
        <p14:creationId xmlns:p14="http://schemas.microsoft.com/office/powerpoint/2010/main" val="6557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7A13-BDF3-4E8B-9102-2F2EDFB2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463"/>
            <a:ext cx="6511724" cy="49674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can we prevent a second peak?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we protect the vulnerable population? </a:t>
            </a:r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r>
              <a:rPr lang="en-GB" b="1" u="sng" dirty="0"/>
              <a:t>Possible Exit Strategies </a:t>
            </a:r>
          </a:p>
          <a:p>
            <a:r>
              <a:rPr lang="en-GB" dirty="0"/>
              <a:t>Continued Lockdown </a:t>
            </a:r>
          </a:p>
          <a:p>
            <a:r>
              <a:rPr lang="en-GB" dirty="0"/>
              <a:t>Removal of Lockdown</a:t>
            </a:r>
          </a:p>
          <a:p>
            <a:r>
              <a:rPr lang="en-GB" dirty="0"/>
              <a:t>Vaccine</a:t>
            </a:r>
          </a:p>
          <a:p>
            <a:r>
              <a:rPr lang="en-GB" dirty="0"/>
              <a:t>Reliance on Antivirals </a:t>
            </a:r>
          </a:p>
          <a:p>
            <a:r>
              <a:rPr lang="en-GB" dirty="0"/>
              <a:t>Test, Trace and Isolate </a:t>
            </a:r>
          </a:p>
          <a:p>
            <a:r>
              <a:rPr lang="en-GB" b="1" dirty="0"/>
              <a:t>Enhanced Shielding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Combinations of the above…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C6B086-3B54-4650-849B-3A9B74211B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3: What is the exit strategy?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1D56F7-7951-4DBA-9387-7604E8DF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556" y="1588181"/>
            <a:ext cx="3242842" cy="48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949D-84F9-4626-93D8-32FDDC78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23" y="1803109"/>
            <a:ext cx="4391013" cy="4351338"/>
          </a:xfrm>
        </p:spPr>
        <p:txBody>
          <a:bodyPr>
            <a:noAutofit/>
          </a:bodyPr>
          <a:lstStyle/>
          <a:p>
            <a:r>
              <a:rPr lang="en-GB" sz="2400" dirty="0"/>
              <a:t>Enhanced Shielding separates population into 3 groups: </a:t>
            </a:r>
          </a:p>
          <a:p>
            <a:pPr lvl="1"/>
            <a:r>
              <a:rPr lang="en-GB" dirty="0"/>
              <a:t>Vulnerable (20%)</a:t>
            </a:r>
          </a:p>
          <a:p>
            <a:pPr lvl="1"/>
            <a:r>
              <a:rPr lang="en-GB" dirty="0"/>
              <a:t>Shielders (20%)</a:t>
            </a:r>
          </a:p>
          <a:p>
            <a:pPr lvl="1"/>
            <a:r>
              <a:rPr lang="en-GB" dirty="0"/>
              <a:t>General (60%)</a:t>
            </a:r>
          </a:p>
          <a:p>
            <a:endParaRPr lang="en-GB" sz="2400" dirty="0"/>
          </a:p>
          <a:p>
            <a:r>
              <a:rPr lang="en-GB" sz="2400" dirty="0"/>
              <a:t>SIRS Model – Immunity lasts for ~365 days</a:t>
            </a:r>
          </a:p>
          <a:p>
            <a:r>
              <a:rPr lang="en-GB" sz="2400" dirty="0"/>
              <a:t>Specific contact structure between sub-groups…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7DB9F7-D5BA-4F28-8F85-872CD57C98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3: What is the exit strategy?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E6EE4-DBD3-47A9-99AE-DB5A513F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001" y="237848"/>
            <a:ext cx="3798270" cy="3597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5CDAE-DAAC-4008-875C-2CA468C94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871" y="3978778"/>
            <a:ext cx="6473492" cy="286543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86DBE6-4961-4AC0-A433-54091D2D5156}"/>
              </a:ext>
            </a:extLst>
          </p:cNvPr>
          <p:cNvCxnSpPr>
            <a:cxnSpLocks/>
          </p:cNvCxnSpPr>
          <p:nvPr/>
        </p:nvCxnSpPr>
        <p:spPr>
          <a:xfrm flipV="1">
            <a:off x="9109276" y="1354240"/>
            <a:ext cx="1035080" cy="72577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63654-0238-4CBB-80F7-DD1220F709B7}"/>
              </a:ext>
            </a:extLst>
          </p:cNvPr>
          <p:cNvCxnSpPr>
            <a:cxnSpLocks/>
          </p:cNvCxnSpPr>
          <p:nvPr/>
        </p:nvCxnSpPr>
        <p:spPr>
          <a:xfrm flipH="1">
            <a:off x="9491241" y="1049867"/>
            <a:ext cx="653115" cy="1602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D57DC0-0AD6-40F9-8580-2CA21BF54221}"/>
              </a:ext>
            </a:extLst>
          </p:cNvPr>
          <p:cNvCxnSpPr>
            <a:cxnSpLocks/>
          </p:cNvCxnSpPr>
          <p:nvPr/>
        </p:nvCxnSpPr>
        <p:spPr>
          <a:xfrm flipH="1" flipV="1">
            <a:off x="9340770" y="1423437"/>
            <a:ext cx="421622" cy="121409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6E81AB-F992-4551-A51B-F83191C602FE}"/>
              </a:ext>
            </a:extLst>
          </p:cNvPr>
          <p:cNvCxnSpPr>
            <a:cxnSpLocks/>
          </p:cNvCxnSpPr>
          <p:nvPr/>
        </p:nvCxnSpPr>
        <p:spPr>
          <a:xfrm flipH="1" flipV="1">
            <a:off x="9491241" y="1354240"/>
            <a:ext cx="1054908" cy="7289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856D6E-EA17-4644-A358-2AEF3A978002}"/>
              </a:ext>
            </a:extLst>
          </p:cNvPr>
          <p:cNvCxnSpPr>
            <a:cxnSpLocks/>
          </p:cNvCxnSpPr>
          <p:nvPr/>
        </p:nvCxnSpPr>
        <p:spPr>
          <a:xfrm flipH="1">
            <a:off x="8873617" y="1423437"/>
            <a:ext cx="235659" cy="56928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32D0C2-E19A-4AD3-8E07-A530C4BB280E}"/>
              </a:ext>
            </a:extLst>
          </p:cNvPr>
          <p:cNvCxnSpPr>
            <a:cxnSpLocks/>
          </p:cNvCxnSpPr>
          <p:nvPr/>
        </p:nvCxnSpPr>
        <p:spPr>
          <a:xfrm flipH="1">
            <a:off x="9109276" y="2230574"/>
            <a:ext cx="127074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C0CD4D-5FE2-46D3-BDE6-DCBA2D12C969}"/>
              </a:ext>
            </a:extLst>
          </p:cNvPr>
          <p:cNvCxnSpPr>
            <a:cxnSpLocks/>
          </p:cNvCxnSpPr>
          <p:nvPr/>
        </p:nvCxnSpPr>
        <p:spPr>
          <a:xfrm flipH="1" flipV="1">
            <a:off x="9080071" y="2468423"/>
            <a:ext cx="471511" cy="41080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364748-61DD-4972-978E-9AC296CDC32E}"/>
              </a:ext>
            </a:extLst>
          </p:cNvPr>
          <p:cNvCxnSpPr>
            <a:cxnSpLocks/>
          </p:cNvCxnSpPr>
          <p:nvPr/>
        </p:nvCxnSpPr>
        <p:spPr>
          <a:xfrm flipV="1">
            <a:off x="10144356" y="2404108"/>
            <a:ext cx="499296" cy="36016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B77609-51C6-4F1A-B4A6-85FB4476AEEC}"/>
              </a:ext>
            </a:extLst>
          </p:cNvPr>
          <p:cNvCxnSpPr>
            <a:cxnSpLocks/>
          </p:cNvCxnSpPr>
          <p:nvPr/>
        </p:nvCxnSpPr>
        <p:spPr>
          <a:xfrm flipV="1">
            <a:off x="9873243" y="1477247"/>
            <a:ext cx="424476" cy="117850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96153-74FC-43A7-AB84-FD5079E9B318}"/>
              </a:ext>
            </a:extLst>
          </p:cNvPr>
          <p:cNvCxnSpPr>
            <a:cxnSpLocks/>
          </p:cNvCxnSpPr>
          <p:nvPr/>
        </p:nvCxnSpPr>
        <p:spPr>
          <a:xfrm flipH="1" flipV="1">
            <a:off x="10546149" y="1423437"/>
            <a:ext cx="235593" cy="56928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ABAC9CDB-278E-4059-83E3-B2C9B5DEEABC}"/>
              </a:ext>
            </a:extLst>
          </p:cNvPr>
          <p:cNvSpPr/>
          <p:nvPr/>
        </p:nvSpPr>
        <p:spPr>
          <a:xfrm rot="12605792">
            <a:off x="10346127" y="433344"/>
            <a:ext cx="674158" cy="49002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935E16BA-3E17-4018-9D46-E06E05514CB6}"/>
              </a:ext>
            </a:extLst>
          </p:cNvPr>
          <p:cNvSpPr/>
          <p:nvPr/>
        </p:nvSpPr>
        <p:spPr>
          <a:xfrm rot="16354957">
            <a:off x="11002196" y="2031214"/>
            <a:ext cx="674158" cy="49002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8CE1A9A7-946E-4778-90A2-7B1DFC2D26F4}"/>
              </a:ext>
            </a:extLst>
          </p:cNvPr>
          <p:cNvSpPr/>
          <p:nvPr/>
        </p:nvSpPr>
        <p:spPr>
          <a:xfrm rot="21354575">
            <a:off x="9536164" y="3274557"/>
            <a:ext cx="674158" cy="49002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Arrow: Curved Up 46">
            <a:extLst>
              <a:ext uri="{FF2B5EF4-FFF2-40B4-BE49-F238E27FC236}">
                <a16:creationId xmlns:a16="http://schemas.microsoft.com/office/drawing/2014/main" id="{339AFED9-06B0-4607-9E5B-662992E0D3C3}"/>
              </a:ext>
            </a:extLst>
          </p:cNvPr>
          <p:cNvSpPr/>
          <p:nvPr/>
        </p:nvSpPr>
        <p:spPr>
          <a:xfrm rot="5117109">
            <a:off x="7967068" y="2103790"/>
            <a:ext cx="674158" cy="49002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Arrow: Curved Up 47">
            <a:extLst>
              <a:ext uri="{FF2B5EF4-FFF2-40B4-BE49-F238E27FC236}">
                <a16:creationId xmlns:a16="http://schemas.microsoft.com/office/drawing/2014/main" id="{697189F6-1D5A-4E90-9716-133B8B1DFC0C}"/>
              </a:ext>
            </a:extLst>
          </p:cNvPr>
          <p:cNvSpPr/>
          <p:nvPr/>
        </p:nvSpPr>
        <p:spPr>
          <a:xfrm rot="8627623">
            <a:off x="8536539" y="481817"/>
            <a:ext cx="674158" cy="490028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D5EA53-5DE9-4AF1-9705-592F002A14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3: What is the exit strategy?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CCDFE5-10C5-49AD-83D2-87B9F30D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03"/>
          <a:stretch/>
        </p:blipFill>
        <p:spPr>
          <a:xfrm>
            <a:off x="6922060" y="1408936"/>
            <a:ext cx="5164012" cy="3561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DAAE2-AE3B-4A7B-91E3-C76DC4B20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36"/>
          <a:stretch/>
        </p:blipFill>
        <p:spPr>
          <a:xfrm>
            <a:off x="105928" y="1230119"/>
            <a:ext cx="6712699" cy="4105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06F56-EF3E-4117-A9D1-8B143A623AFC}"/>
              </a:ext>
            </a:extLst>
          </p:cNvPr>
          <p:cNvSpPr txBox="1"/>
          <p:nvPr/>
        </p:nvSpPr>
        <p:spPr>
          <a:xfrm>
            <a:off x="435979" y="5627881"/>
            <a:ext cx="1132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prevent large second peak in the most vulnerable population while releasing general/</a:t>
            </a:r>
            <a:r>
              <a:rPr lang="en-GB" sz="2400" dirty="0" err="1"/>
              <a:t>shielders</a:t>
            </a:r>
            <a:r>
              <a:rPr lang="en-GB" sz="2400" dirty="0"/>
              <a:t> population from lockdown</a:t>
            </a:r>
          </a:p>
        </p:txBody>
      </p:sp>
    </p:spTree>
    <p:extLst>
      <p:ext uri="{BB962C8B-B14F-4D97-AF65-F5344CB8AC3E}">
        <p14:creationId xmlns:p14="http://schemas.microsoft.com/office/powerpoint/2010/main" val="399167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7FB-B024-4902-9843-4D1F48CB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" y="1825625"/>
            <a:ext cx="4363656" cy="4725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u="sng" dirty="0"/>
              <a:t>Sensitivity Analysis</a:t>
            </a:r>
          </a:p>
          <a:p>
            <a:r>
              <a:rPr lang="en-GB" sz="2000" b="1" dirty="0"/>
              <a:t>Dotted Line</a:t>
            </a:r>
            <a:r>
              <a:rPr lang="en-GB" sz="2000" dirty="0"/>
              <a:t> – where 1</a:t>
            </a:r>
            <a:r>
              <a:rPr lang="en-GB" sz="2000" baseline="30000" dirty="0"/>
              <a:t>st</a:t>
            </a:r>
            <a:r>
              <a:rPr lang="en-GB" sz="2000" dirty="0"/>
              <a:t> peak = 2</a:t>
            </a:r>
            <a:r>
              <a:rPr lang="en-GB" sz="2000" baseline="30000" dirty="0"/>
              <a:t>nd</a:t>
            </a:r>
            <a:r>
              <a:rPr lang="en-GB" sz="2000" dirty="0"/>
              <a:t> Peak for the vulnerable population. </a:t>
            </a:r>
          </a:p>
          <a:p>
            <a:pPr marL="0" indent="0">
              <a:buNone/>
            </a:pPr>
            <a:endParaRPr lang="en-GB" sz="2000" dirty="0"/>
          </a:p>
          <a:p>
            <a:pPr marL="514350" indent="-514350">
              <a:buAutoNum type="alphaUcParenR"/>
            </a:pPr>
            <a:r>
              <a:rPr lang="en-GB" sz="2000" dirty="0"/>
              <a:t>Phase 4 R</a:t>
            </a:r>
            <a:r>
              <a:rPr lang="en-GB" sz="2000" baseline="-25000" dirty="0"/>
              <a:t>e</a:t>
            </a:r>
            <a:r>
              <a:rPr lang="en-GB" sz="2000" dirty="0"/>
              <a:t> (translates into betas)</a:t>
            </a:r>
          </a:p>
          <a:p>
            <a:pPr marL="514350" indent="-514350">
              <a:buAutoNum type="alphaUcParenR"/>
            </a:pPr>
            <a:endParaRPr lang="en-GB" sz="2000" dirty="0"/>
          </a:p>
          <a:p>
            <a:pPr marL="514350" indent="-514350">
              <a:buAutoNum type="alphaUcParenR"/>
            </a:pPr>
            <a:r>
              <a:rPr lang="en-GB" sz="2000" dirty="0"/>
              <a:t>% compliance of vulnerable population under enhanced shielding</a:t>
            </a:r>
          </a:p>
          <a:p>
            <a:pPr marL="514350" indent="-514350">
              <a:buAutoNum type="alphaUcParenR"/>
            </a:pPr>
            <a:endParaRPr lang="en-GB" sz="2000" dirty="0"/>
          </a:p>
          <a:p>
            <a:pPr marL="514350" indent="-514350">
              <a:buAutoNum type="alphaUcParenR"/>
            </a:pPr>
            <a:r>
              <a:rPr lang="en-GB" sz="2000" dirty="0"/>
              <a:t>Phase 1 R</a:t>
            </a:r>
            <a:r>
              <a:rPr lang="en-GB" sz="2000" baseline="-25000" dirty="0"/>
              <a:t>e</a:t>
            </a:r>
            <a:r>
              <a:rPr lang="en-GB" sz="2000" dirty="0"/>
              <a:t> (translates into betas)</a:t>
            </a:r>
          </a:p>
          <a:p>
            <a:pPr marL="514350" indent="-514350">
              <a:buAutoNum type="alphaUcParenR"/>
            </a:pPr>
            <a:endParaRPr lang="en-GB" sz="2000" dirty="0"/>
          </a:p>
          <a:p>
            <a:pPr marL="514350" indent="-514350">
              <a:buAutoNum type="alphaUcParenR"/>
            </a:pPr>
            <a:r>
              <a:rPr lang="en-GB" sz="2000" dirty="0"/>
              <a:t>Duration of immunity (Days)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10198A-E9D4-479A-9065-F729C609B83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3: What is the exit strategy?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6B82D-E570-4BE6-860F-513EE69BB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426" y="996215"/>
            <a:ext cx="6577728" cy="58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7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5FF5-D6C8-4496-8C12-3CE9FD74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1238492"/>
            <a:ext cx="3125164" cy="4224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How easy is it to meet policy objectives?</a:t>
            </a:r>
          </a:p>
          <a:p>
            <a:endParaRPr lang="en-GB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6E88A4-469C-4A15-B901-6684C59BDF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b="1" dirty="0">
                <a:solidFill>
                  <a:schemeClr val="bg1"/>
                </a:solidFill>
              </a:rPr>
              <a:t>Question 3: What is the exit strategy?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56852-3C24-45BC-B0BD-EC8130E45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77" b="51873"/>
          <a:stretch/>
        </p:blipFill>
        <p:spPr>
          <a:xfrm>
            <a:off x="5578997" y="2485924"/>
            <a:ext cx="5034985" cy="43720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0E323D-29E9-4B4F-BB72-5AC0B246D83A}"/>
              </a:ext>
            </a:extLst>
          </p:cNvPr>
          <p:cNvSpPr/>
          <p:nvPr/>
        </p:nvSpPr>
        <p:spPr>
          <a:xfrm>
            <a:off x="5300837" y="10492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Policy Objective </a:t>
            </a:r>
          </a:p>
          <a:p>
            <a:r>
              <a:rPr lang="en-GB" dirty="0"/>
              <a:t>Future level of infection in the </a:t>
            </a:r>
            <a:r>
              <a:rPr lang="en-GB" b="1" dirty="0"/>
              <a:t>vulnerable</a:t>
            </a:r>
            <a:r>
              <a:rPr lang="en-GB" dirty="0"/>
              <a:t> population to be kept below the level at the start of lockdown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3B243-2C0B-4798-B695-25048622C162}"/>
              </a:ext>
            </a:extLst>
          </p:cNvPr>
          <p:cNvCxnSpPr/>
          <p:nvPr/>
        </p:nvCxnSpPr>
        <p:spPr>
          <a:xfrm>
            <a:off x="6034266" y="2436090"/>
            <a:ext cx="412444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FD09E1-F10B-4DAC-9AE3-355A6E632B1B}"/>
              </a:ext>
            </a:extLst>
          </p:cNvPr>
          <p:cNvCxnSpPr>
            <a:cxnSpLocks/>
          </p:cNvCxnSpPr>
          <p:nvPr/>
        </p:nvCxnSpPr>
        <p:spPr>
          <a:xfrm flipV="1">
            <a:off x="10613982" y="2814195"/>
            <a:ext cx="0" cy="36734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A1BCAB-B698-489A-83EC-F3B4EBF8FFB9}"/>
              </a:ext>
            </a:extLst>
          </p:cNvPr>
          <p:cNvSpPr txBox="1"/>
          <p:nvPr/>
        </p:nvSpPr>
        <p:spPr>
          <a:xfrm>
            <a:off x="6619994" y="1993392"/>
            <a:ext cx="310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Increased Relaxation (General)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18F28-7F7C-4040-BD29-9349BF5D459C}"/>
              </a:ext>
            </a:extLst>
          </p:cNvPr>
          <p:cNvSpPr txBox="1"/>
          <p:nvPr/>
        </p:nvSpPr>
        <p:spPr>
          <a:xfrm>
            <a:off x="10778158" y="4050737"/>
            <a:ext cx="1413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Decreased</a:t>
            </a:r>
          </a:p>
          <a:p>
            <a:r>
              <a:rPr lang="en-GB" b="1" dirty="0"/>
              <a:t>Enhanced  Shielding  (Vulnerable)</a:t>
            </a:r>
          </a:p>
        </p:txBody>
      </p:sp>
    </p:spTree>
    <p:extLst>
      <p:ext uri="{BB962C8B-B14F-4D97-AF65-F5344CB8AC3E}">
        <p14:creationId xmlns:p14="http://schemas.microsoft.com/office/powerpoint/2010/main" val="178855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961</Words>
  <Application>Microsoft Office PowerPoint</Application>
  <PresentationFormat>Widescreen</PresentationFormat>
  <Paragraphs>145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80</cp:revision>
  <dcterms:created xsi:type="dcterms:W3CDTF">2020-05-06T14:21:55Z</dcterms:created>
  <dcterms:modified xsi:type="dcterms:W3CDTF">2020-05-13T11:28:26Z</dcterms:modified>
</cp:coreProperties>
</file>