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57" r:id="rId3"/>
    <p:sldId id="258" r:id="rId4"/>
    <p:sldId id="269" r:id="rId5"/>
    <p:sldId id="268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5306" autoAdjust="0"/>
  </p:normalViewPr>
  <p:slideViewPr>
    <p:cSldViewPr snapToGrid="0">
      <p:cViewPr varScale="1">
        <p:scale>
          <a:sx n="108" d="100"/>
          <a:sy n="108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0EC8F-B5F4-4DE7-B6E2-14E3032154C5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C67A1-A9B3-46A9-B17D-92299CC6B2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43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C4A24-3AAE-43B7-B0CF-7024A301F75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581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 smtClean="0"/>
              <a:t>We can model and</a:t>
            </a:r>
            <a:r>
              <a:rPr lang="en-GB" sz="1200" baseline="0" dirty="0" smtClean="0"/>
              <a:t> compare two scenarios- worst case scenario – without immunity</a:t>
            </a:r>
          </a:p>
          <a:p>
            <a:r>
              <a:rPr lang="en-GB" sz="1200" baseline="0" dirty="0" smtClean="0"/>
              <a:t>We model the current situation – with life long immunity</a:t>
            </a:r>
          </a:p>
          <a:p>
            <a:endParaRPr lang="en-GB" sz="1200" baseline="0" dirty="0" smtClean="0"/>
          </a:p>
          <a:p>
            <a:r>
              <a:rPr lang="en-GB" sz="1200" baseline="0" dirty="0" smtClean="0"/>
              <a:t>Reality will likely lay in-between these two scenarios (waning immunity)</a:t>
            </a:r>
            <a:endParaRPr lang="en-GB" sz="120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C67A1-A9B3-46A9-B17D-92299CC6B27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206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We only model 2 </a:t>
            </a:r>
            <a:r>
              <a:rPr lang="en-GB" dirty="0" err="1" smtClean="0"/>
              <a:t>internvetions</a:t>
            </a:r>
            <a:r>
              <a:rPr lang="en-GB" dirty="0" smtClean="0"/>
              <a:t> –</a:t>
            </a:r>
            <a:r>
              <a:rPr lang="en-GB" baseline="0" dirty="0" smtClean="0"/>
              <a:t> if we had multiple interventions we would be able to supress the epidemic indefinitely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C67A1-A9B3-46A9-B17D-92299CC6B27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680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C67A1-A9B3-46A9-B17D-92299CC6B27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6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DCE0-95B5-4966-8E76-C714713A165C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153-647E-4719-9A5F-D775E57165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78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DCE0-95B5-4966-8E76-C714713A165C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153-647E-4719-9A5F-D775E57165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75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DCE0-95B5-4966-8E76-C714713A165C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153-647E-4719-9A5F-D775E57165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67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DCE0-95B5-4966-8E76-C714713A165C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153-647E-4719-9A5F-D775E57165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31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DCE0-95B5-4966-8E76-C714713A165C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153-647E-4719-9A5F-D775E57165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82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DCE0-95B5-4966-8E76-C714713A165C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153-647E-4719-9A5F-D775E57165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23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DCE0-95B5-4966-8E76-C714713A165C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153-647E-4719-9A5F-D775E57165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59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DCE0-95B5-4966-8E76-C714713A165C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153-647E-4719-9A5F-D775E57165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23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DCE0-95B5-4966-8E76-C714713A165C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153-647E-4719-9A5F-D775E57165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66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DCE0-95B5-4966-8E76-C714713A165C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153-647E-4719-9A5F-D775E57165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78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DCE0-95B5-4966-8E76-C714713A165C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DE153-647E-4719-9A5F-D775E57165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11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6DCE0-95B5-4966-8E76-C714713A165C}" type="datetimeFigureOut">
              <a:rPr lang="en-GB" smtClean="0"/>
              <a:t>18/03/2020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DE153-647E-4719-9A5F-D775E57165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51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5A59-EFB4-459D-AF29-53A523D8D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753" y="1169256"/>
            <a:ext cx="8971504" cy="238760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GB" sz="4400" b="1" dirty="0" smtClean="0"/>
              <a:t>COVID-19 Modelling Update (18/03/20)</a:t>
            </a:r>
            <a:r>
              <a:rPr lang="en-GB" sz="4400" dirty="0" smtClean="0"/>
              <a:t/>
            </a:r>
            <a:br>
              <a:rPr lang="en-GB" sz="4400" dirty="0" smtClean="0"/>
            </a:br>
            <a:r>
              <a:rPr lang="en-GB" sz="4400" dirty="0" smtClean="0"/>
              <a:t/>
            </a:r>
            <a:br>
              <a:rPr lang="en-GB" sz="4400" dirty="0" smtClean="0"/>
            </a:br>
            <a:r>
              <a:rPr lang="en-GB" sz="4400" dirty="0" smtClean="0"/>
              <a:t>Effect of Repeated “Social” Distancing Measures and Immunity </a:t>
            </a:r>
            <a:endParaRPr lang="en-GB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16183-D95C-497C-87C9-D1550BD6A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752" y="4287992"/>
            <a:ext cx="9319848" cy="1639031"/>
          </a:xfrm>
        </p:spPr>
        <p:txBody>
          <a:bodyPr>
            <a:normAutofit/>
          </a:bodyPr>
          <a:lstStyle/>
          <a:p>
            <a:pPr algn="l"/>
            <a:r>
              <a:rPr lang="en-GB" sz="2800" dirty="0" smtClean="0">
                <a:latin typeface="+mj-lt"/>
                <a:cs typeface="Arial" panose="020B0604020202020204" pitchFamily="34" charset="0"/>
              </a:rPr>
              <a:t>Alex Morgan, Bram van </a:t>
            </a:r>
            <a:r>
              <a:rPr lang="en-GB" sz="2800" dirty="0" err="1" smtClean="0">
                <a:latin typeface="+mj-lt"/>
                <a:cs typeface="Arial" panose="020B0604020202020204" pitchFamily="34" charset="0"/>
              </a:rPr>
              <a:t>Bunnik</a:t>
            </a:r>
            <a:r>
              <a:rPr lang="en-GB" sz="2800" dirty="0" smtClean="0">
                <a:latin typeface="+mj-lt"/>
                <a:cs typeface="Arial" panose="020B0604020202020204" pitchFamily="34" charset="0"/>
              </a:rPr>
              <a:t> and Mark </a:t>
            </a:r>
            <a:r>
              <a:rPr lang="en-GB" sz="2800" dirty="0" err="1" smtClean="0">
                <a:latin typeface="+mj-lt"/>
                <a:cs typeface="Arial" panose="020B0604020202020204" pitchFamily="34" charset="0"/>
              </a:rPr>
              <a:t>Woolhouse</a:t>
            </a:r>
            <a:r>
              <a:rPr lang="en-GB" sz="2800" dirty="0" smtClean="0">
                <a:latin typeface="+mj-lt"/>
                <a:cs typeface="Arial" panose="020B0604020202020204" pitchFamily="34" charset="0"/>
              </a:rPr>
              <a:t> </a:t>
            </a:r>
            <a:endParaRPr lang="en-GB" sz="2800" dirty="0">
              <a:latin typeface="+mj-lt"/>
              <a:cs typeface="Arial" panose="020B0604020202020204" pitchFamily="34" charset="0"/>
            </a:endParaRPr>
          </a:p>
          <a:p>
            <a:pPr algn="l"/>
            <a:endParaRPr lang="en-GB" sz="36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CC8778-7C0D-4B0B-8032-D08195DD9416}"/>
              </a:ext>
            </a:extLst>
          </p:cNvPr>
          <p:cNvCxnSpPr>
            <a:cxnSpLocks/>
          </p:cNvCxnSpPr>
          <p:nvPr/>
        </p:nvCxnSpPr>
        <p:spPr>
          <a:xfrm>
            <a:off x="269630" y="3732702"/>
            <a:ext cx="913562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88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46759" y="1489520"/>
            <a:ext cx="5486401" cy="4998870"/>
          </a:xfrm>
        </p:spPr>
        <p:txBody>
          <a:bodyPr>
            <a:normAutofit/>
          </a:bodyPr>
          <a:lstStyle/>
          <a:p>
            <a:r>
              <a:rPr lang="en-GB" sz="1800" dirty="0" smtClean="0"/>
              <a:t>Bram recently described the effectiveness of social distancing measures (SDM) on COVID-19 epidemic curves</a:t>
            </a:r>
          </a:p>
          <a:p>
            <a:pPr marL="0" indent="0">
              <a:buNone/>
            </a:pPr>
            <a:r>
              <a:rPr lang="en-GB" sz="1800" dirty="0" smtClean="0"/>
              <a:t> </a:t>
            </a:r>
          </a:p>
          <a:p>
            <a:r>
              <a:rPr lang="en-GB" sz="1800" dirty="0" smtClean="0"/>
              <a:t>Multiple SDM interventions can suppress multiple epidemic peaks – occurring after lifting previous SDM interventions.  </a:t>
            </a:r>
            <a:endParaRPr lang="en-GB" sz="1800" dirty="0" smtClean="0"/>
          </a:p>
          <a:p>
            <a:r>
              <a:rPr lang="en-GB" sz="1800" dirty="0" smtClean="0"/>
              <a:t>Identified the optimal timing of these interventions</a:t>
            </a:r>
            <a:endParaRPr lang="en-GB" sz="1800" dirty="0" smtClean="0"/>
          </a:p>
          <a:p>
            <a:endParaRPr lang="en-GB" sz="1800" dirty="0" smtClean="0"/>
          </a:p>
          <a:p>
            <a:r>
              <a:rPr lang="en-GB" sz="1800" dirty="0" smtClean="0"/>
              <a:t>Current questions about the length of immunity after SARS-COV 2 infection… </a:t>
            </a:r>
          </a:p>
          <a:p>
            <a:endParaRPr lang="en-GB" sz="1800" dirty="0" smtClean="0"/>
          </a:p>
          <a:p>
            <a:r>
              <a:rPr lang="en-GB" sz="1800" dirty="0" smtClean="0"/>
              <a:t>How does differing levels of immunity affect the epidemic curve and model dynamics?</a:t>
            </a:r>
            <a:endParaRPr lang="en-GB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0982BA7-C329-43ED-A560-8975E04C36F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966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Introduction</a:t>
            </a:r>
            <a:endParaRPr lang="en-GB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06808" y="996696"/>
            <a:ext cx="239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Before – 1 Intervention</a:t>
            </a:r>
            <a:endParaRPr lang="en-GB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333581" y="3936512"/>
            <a:ext cx="2340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After – 2 Interventions</a:t>
            </a:r>
            <a:endParaRPr lang="en-GB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961" y="1331866"/>
            <a:ext cx="3592912" cy="24957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962" y="1331866"/>
            <a:ext cx="3667680" cy="254792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961" y="4214959"/>
            <a:ext cx="3667681" cy="25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7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589653" y="1221005"/>
            <a:ext cx="6253159" cy="51813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u="sng" dirty="0" smtClean="0"/>
              <a:t>Compartments</a:t>
            </a:r>
          </a:p>
          <a:p>
            <a:r>
              <a:rPr lang="en-GB" sz="1600" b="1" dirty="0" smtClean="0"/>
              <a:t>S</a:t>
            </a:r>
            <a:r>
              <a:rPr lang="en-GB" sz="1600" dirty="0" smtClean="0"/>
              <a:t> – Fraction of Population which is </a:t>
            </a:r>
            <a:r>
              <a:rPr lang="en-GB" sz="1600" b="1" dirty="0" smtClean="0"/>
              <a:t>SUSCEPTIBLE</a:t>
            </a:r>
          </a:p>
          <a:p>
            <a:r>
              <a:rPr lang="en-GB" sz="1600" b="1" dirty="0" smtClean="0"/>
              <a:t>I</a:t>
            </a:r>
            <a:r>
              <a:rPr lang="en-GB" sz="1600" dirty="0" smtClean="0"/>
              <a:t> – Fraction of Population which is </a:t>
            </a:r>
            <a:r>
              <a:rPr lang="en-GB" sz="1600" b="1" dirty="0" smtClean="0"/>
              <a:t>INFECTIOUS</a:t>
            </a:r>
          </a:p>
          <a:p>
            <a:r>
              <a:rPr lang="en-GB" sz="1600" b="1" dirty="0" smtClean="0"/>
              <a:t>R</a:t>
            </a:r>
            <a:r>
              <a:rPr lang="en-GB" sz="1600" dirty="0" smtClean="0"/>
              <a:t> – Fraction of Population which is </a:t>
            </a:r>
            <a:r>
              <a:rPr lang="en-GB" sz="1600" b="1" dirty="0" smtClean="0"/>
              <a:t>RECOVERED</a:t>
            </a:r>
            <a:r>
              <a:rPr lang="en-GB" sz="1600" dirty="0" smtClean="0"/>
              <a:t> (IMMUNE)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b="1" u="sng" dirty="0" smtClean="0"/>
              <a:t>Parameters</a:t>
            </a:r>
          </a:p>
          <a:p>
            <a:r>
              <a:rPr lang="el-GR" sz="1600" b="1" dirty="0" smtClean="0"/>
              <a:t>β</a:t>
            </a:r>
            <a:r>
              <a:rPr lang="en-GB" sz="1600" b="1" dirty="0" smtClean="0"/>
              <a:t> – Rate of transmission</a:t>
            </a:r>
          </a:p>
          <a:p>
            <a:pPr lvl="1"/>
            <a:r>
              <a:rPr lang="en-GB" sz="1600" dirty="0" smtClean="0"/>
              <a:t>Is a function of the contact rate and probability of infection upon contact</a:t>
            </a:r>
          </a:p>
          <a:p>
            <a:r>
              <a:rPr lang="el-GR" sz="1600" b="1" dirty="0" smtClean="0"/>
              <a:t>γ</a:t>
            </a:r>
            <a:r>
              <a:rPr lang="en-GB" sz="1600" b="1" dirty="0" smtClean="0"/>
              <a:t> – Rate of recovery </a:t>
            </a:r>
          </a:p>
          <a:p>
            <a:pPr lvl="1"/>
            <a:r>
              <a:rPr lang="en-GB" sz="1600" dirty="0"/>
              <a:t>F</a:t>
            </a:r>
            <a:r>
              <a:rPr lang="en-GB" sz="1600" dirty="0" smtClean="0"/>
              <a:t>unction of the average duration of infectiousness (1/x)</a:t>
            </a:r>
          </a:p>
          <a:p>
            <a:endParaRPr lang="en-GB" sz="1600" dirty="0" smtClean="0"/>
          </a:p>
          <a:p>
            <a:r>
              <a:rPr lang="en-GB" sz="1600" dirty="0" smtClean="0"/>
              <a:t>Baseline parameters estimated using </a:t>
            </a:r>
            <a:r>
              <a:rPr lang="en-GB" sz="1600" b="1" dirty="0" smtClean="0"/>
              <a:t>R</a:t>
            </a:r>
            <a:r>
              <a:rPr lang="en-GB" sz="1600" b="1" baseline="-25000" dirty="0" smtClean="0"/>
              <a:t>0</a:t>
            </a:r>
            <a:r>
              <a:rPr lang="en-GB" sz="1600" b="1" dirty="0" smtClean="0"/>
              <a:t> = 2.4 </a:t>
            </a:r>
            <a:r>
              <a:rPr lang="en-GB" sz="1600" dirty="0" smtClean="0"/>
              <a:t>and an </a:t>
            </a:r>
            <a:r>
              <a:rPr lang="en-GB" sz="1600" b="1" dirty="0" smtClean="0"/>
              <a:t>Epidemic Doubling Time = 4.6 days</a:t>
            </a:r>
            <a:endParaRPr lang="en-GB" sz="1600" b="1" dirty="0"/>
          </a:p>
          <a:p>
            <a:endParaRPr lang="en-GB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0982BA7-C329-43ED-A560-8975E04C36F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966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Structure </a:t>
            </a:r>
            <a:endParaRPr lang="en-GB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09662" y="122100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SIR Model - Immunity</a:t>
            </a:r>
            <a:endParaRPr lang="en-GB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464655" y="3797090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SIS Model – No Immunity</a:t>
            </a:r>
            <a:endParaRPr lang="en-GB" b="1" u="sng" dirty="0"/>
          </a:p>
        </p:txBody>
      </p:sp>
      <p:sp>
        <p:nvSpPr>
          <p:cNvPr id="3" name="Oval 2"/>
          <p:cNvSpPr/>
          <p:nvPr/>
        </p:nvSpPr>
        <p:spPr>
          <a:xfrm>
            <a:off x="576888" y="2107888"/>
            <a:ext cx="914400" cy="9144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endParaRPr lang="en-GB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210174" y="2107888"/>
            <a:ext cx="914400" cy="914400"/>
          </a:xfrm>
          <a:prstGeom prst="ellipse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</a:p>
        </p:txBody>
      </p:sp>
      <p:sp>
        <p:nvSpPr>
          <p:cNvPr id="10" name="Oval 9"/>
          <p:cNvSpPr/>
          <p:nvPr/>
        </p:nvSpPr>
        <p:spPr>
          <a:xfrm>
            <a:off x="3843460" y="2107888"/>
            <a:ext cx="914400" cy="9144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p:sp>
        <p:nvSpPr>
          <p:cNvPr id="11" name="Oval 10"/>
          <p:cNvSpPr/>
          <p:nvPr/>
        </p:nvSpPr>
        <p:spPr>
          <a:xfrm>
            <a:off x="1378158" y="5404774"/>
            <a:ext cx="914400" cy="9144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endParaRPr lang="en-GB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011444" y="5404774"/>
            <a:ext cx="914400" cy="9144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</a:p>
        </p:txBody>
      </p:sp>
      <p:cxnSp>
        <p:nvCxnSpPr>
          <p:cNvPr id="15" name="Straight Arrow Connector 14"/>
          <p:cNvCxnSpPr>
            <a:stCxn id="11" idx="6"/>
            <a:endCxn id="12" idx="2"/>
          </p:cNvCxnSpPr>
          <p:nvPr/>
        </p:nvCxnSpPr>
        <p:spPr>
          <a:xfrm>
            <a:off x="2292558" y="5861974"/>
            <a:ext cx="7188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6"/>
            <a:endCxn id="9" idx="2"/>
          </p:cNvCxnSpPr>
          <p:nvPr/>
        </p:nvCxnSpPr>
        <p:spPr>
          <a:xfrm>
            <a:off x="1491288" y="2565088"/>
            <a:ext cx="7188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6"/>
            <a:endCxn id="10" idx="2"/>
          </p:cNvCxnSpPr>
          <p:nvPr/>
        </p:nvCxnSpPr>
        <p:spPr>
          <a:xfrm>
            <a:off x="3124574" y="2565088"/>
            <a:ext cx="7188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2" idx="0"/>
            <a:endCxn id="11" idx="0"/>
          </p:cNvCxnSpPr>
          <p:nvPr/>
        </p:nvCxnSpPr>
        <p:spPr>
          <a:xfrm rot="16200000" flipV="1">
            <a:off x="2652001" y="4588131"/>
            <a:ext cx="12700" cy="1633286"/>
          </a:xfrm>
          <a:prstGeom prst="bentConnector3">
            <a:avLst>
              <a:gd name="adj1" fmla="val 335676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78579" y="2140920"/>
            <a:ext cx="5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β</a:t>
            </a:r>
            <a:r>
              <a:rPr lang="en-GB" dirty="0" smtClean="0"/>
              <a:t>SI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299810" y="2151822"/>
            <a:ext cx="4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γ</a:t>
            </a:r>
            <a:r>
              <a:rPr lang="en-GB" dirty="0" smtClean="0"/>
              <a:t>I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2395462" y="5485797"/>
            <a:ext cx="5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β</a:t>
            </a:r>
            <a:r>
              <a:rPr lang="en-GB" dirty="0" smtClean="0"/>
              <a:t>SI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2450184" y="4571893"/>
            <a:ext cx="4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γ</a:t>
            </a:r>
            <a:r>
              <a:rPr lang="en-GB" dirty="0" smtClean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677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 animBg="1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982BA7-C329-43ED-A560-8975E04C36F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966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How do we model Social Distancing Measures?</a:t>
            </a:r>
            <a:endParaRPr lang="en-GB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0996" y="2943269"/>
            <a:ext cx="1388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Baseline R</a:t>
            </a:r>
            <a:r>
              <a:rPr lang="en-GB" sz="2400" baseline="-25000" dirty="0" smtClean="0"/>
              <a:t>0</a:t>
            </a:r>
            <a:r>
              <a:rPr lang="en-GB" sz="2400" dirty="0" smtClean="0"/>
              <a:t> = 2.4 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131022" y="3061202"/>
            <a:ext cx="1329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</a:t>
            </a:r>
            <a:r>
              <a:rPr lang="en-GB" sz="2400" baseline="-25000" dirty="0" smtClean="0"/>
              <a:t>0</a:t>
            </a:r>
            <a:r>
              <a:rPr lang="en-GB" sz="2400" dirty="0" smtClean="0"/>
              <a:t> = 1.5  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164777" y="3043523"/>
            <a:ext cx="1518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</a:t>
            </a:r>
            <a:r>
              <a:rPr lang="en-GB" sz="2400" baseline="-25000" dirty="0" smtClean="0"/>
              <a:t>0</a:t>
            </a:r>
            <a:r>
              <a:rPr lang="en-GB" sz="2400" dirty="0" smtClean="0"/>
              <a:t> = 0.6 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776141" y="5774174"/>
            <a:ext cx="4089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model </a:t>
            </a:r>
            <a:r>
              <a:rPr lang="en-GB" b="1" dirty="0" smtClean="0"/>
              <a:t>two</a:t>
            </a:r>
            <a:r>
              <a:rPr lang="en-GB" dirty="0" smtClean="0"/>
              <a:t> social distancing measure interventions </a:t>
            </a:r>
            <a:r>
              <a:rPr lang="en-GB" b="1" dirty="0" smtClean="0"/>
              <a:t>lasting for 12 weeks each</a:t>
            </a:r>
          </a:p>
          <a:p>
            <a:r>
              <a:rPr lang="en-GB" b="1" dirty="0" smtClean="0"/>
              <a:t>(represented through alterations to </a:t>
            </a:r>
            <a:r>
              <a:rPr lang="el-GR" b="1" dirty="0" smtClean="0"/>
              <a:t>β</a:t>
            </a:r>
            <a:r>
              <a:rPr lang="en-GB" b="1" dirty="0" smtClean="0"/>
              <a:t>)</a:t>
            </a:r>
            <a:endParaRPr lang="en-GB" b="1" dirty="0"/>
          </a:p>
        </p:txBody>
      </p:sp>
      <p:sp>
        <p:nvSpPr>
          <p:cNvPr id="10" name="Right Arrow 9"/>
          <p:cNvSpPr/>
          <p:nvPr/>
        </p:nvSpPr>
        <p:spPr>
          <a:xfrm>
            <a:off x="2556587" y="3243576"/>
            <a:ext cx="2388636" cy="230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>
            <a:off x="6534538" y="3243576"/>
            <a:ext cx="2388636" cy="230385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Brace 11"/>
          <p:cNvSpPr/>
          <p:nvPr/>
        </p:nvSpPr>
        <p:spPr>
          <a:xfrm rot="5400000">
            <a:off x="8407434" y="3317334"/>
            <a:ext cx="300581" cy="4046376"/>
          </a:xfrm>
          <a:prstGeom prst="rightBrace">
            <a:avLst>
              <a:gd name="adj1" fmla="val 8333"/>
              <a:gd name="adj2" fmla="val 4908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t="16367" r="79651" b="60188"/>
          <a:stretch/>
        </p:blipFill>
        <p:spPr>
          <a:xfrm>
            <a:off x="2978505" y="1498437"/>
            <a:ext cx="1224438" cy="12208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52081" t="68952" r="28275" b="8201"/>
          <a:stretch/>
        </p:blipFill>
        <p:spPr>
          <a:xfrm>
            <a:off x="2978505" y="3680668"/>
            <a:ext cx="1218001" cy="12260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793" t="53771" r="79368" b="30096"/>
          <a:stretch/>
        </p:blipFill>
        <p:spPr>
          <a:xfrm>
            <a:off x="6976715" y="1552911"/>
            <a:ext cx="1323890" cy="12700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76715" y="3883063"/>
            <a:ext cx="1275663" cy="780081"/>
          </a:xfrm>
          <a:prstGeom prst="rect">
            <a:avLst/>
          </a:prstGeom>
        </p:spPr>
      </p:pic>
      <p:sp>
        <p:nvSpPr>
          <p:cNvPr id="19" name="Multiply 18"/>
          <p:cNvSpPr/>
          <p:nvPr/>
        </p:nvSpPr>
        <p:spPr>
          <a:xfrm>
            <a:off x="6826373" y="3599702"/>
            <a:ext cx="1576345" cy="1307168"/>
          </a:xfrm>
          <a:prstGeom prst="mathMultiply">
            <a:avLst>
              <a:gd name="adj1" fmla="val 108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2722227" y="2850680"/>
            <a:ext cx="193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37.5% Reduction</a:t>
            </a:r>
            <a:endParaRPr lang="en-GB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6776141" y="2861259"/>
            <a:ext cx="174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60% Reduction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4211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 animBg="1"/>
      <p:bldP spid="11" grpId="0" animBg="1"/>
      <p:bldP spid="12" grpId="0" animBg="1"/>
      <p:bldP spid="19" grpId="0" animBg="1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60979" y="1294210"/>
            <a:ext cx="4330617" cy="50888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u="sng" dirty="0" smtClean="0"/>
              <a:t>Optimal Timing for Previous SIR Model </a:t>
            </a:r>
          </a:p>
          <a:p>
            <a:pPr marL="0" indent="0">
              <a:buNone/>
            </a:pPr>
            <a:r>
              <a:rPr lang="en-GB" sz="1600" dirty="0" smtClean="0"/>
              <a:t>Timing of 1</a:t>
            </a:r>
            <a:r>
              <a:rPr lang="en-GB" sz="1600" baseline="30000" dirty="0" smtClean="0"/>
              <a:t>st</a:t>
            </a:r>
            <a:r>
              <a:rPr lang="en-GB" sz="1600" dirty="0" smtClean="0"/>
              <a:t> Intervention = 100 days</a:t>
            </a:r>
          </a:p>
          <a:p>
            <a:pPr marL="0" indent="0">
              <a:buNone/>
            </a:pPr>
            <a:r>
              <a:rPr lang="en-GB" sz="1600" dirty="0" smtClean="0"/>
              <a:t>Timing of 2</a:t>
            </a:r>
            <a:r>
              <a:rPr lang="en-GB" sz="1600" baseline="30000" dirty="0" smtClean="0"/>
              <a:t>nd</a:t>
            </a:r>
            <a:r>
              <a:rPr lang="en-GB" sz="1600" dirty="0" smtClean="0"/>
              <a:t> Intervention = 284 days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 smtClean="0"/>
              <a:t>Apply this to the SIS model…</a:t>
            </a:r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600" b="1" u="sng" dirty="0" smtClean="0"/>
              <a:t>Take Home Points</a:t>
            </a:r>
          </a:p>
          <a:p>
            <a:r>
              <a:rPr lang="en-GB" sz="1600" dirty="0" smtClean="0"/>
              <a:t>Dynamics of 1</a:t>
            </a:r>
            <a:r>
              <a:rPr lang="en-GB" sz="1600" baseline="30000" dirty="0" smtClean="0"/>
              <a:t>st</a:t>
            </a:r>
            <a:r>
              <a:rPr lang="en-GB" sz="1600" dirty="0" smtClean="0"/>
              <a:t> epidemic peak very similar despite lack of immunity (SIS).</a:t>
            </a:r>
          </a:p>
          <a:p>
            <a:pPr lvl="1"/>
            <a:r>
              <a:rPr lang="en-GB" sz="1600" dirty="0" smtClean="0"/>
              <a:t>The susceptibility of the 1</a:t>
            </a:r>
            <a:r>
              <a:rPr lang="en-GB" sz="1600" baseline="30000" dirty="0" smtClean="0"/>
              <a:t>st</a:t>
            </a:r>
            <a:r>
              <a:rPr lang="en-GB" sz="1600" dirty="0" smtClean="0"/>
              <a:t> peak populations are very similar across models.</a:t>
            </a:r>
            <a:endParaRPr lang="en-GB" sz="1600" dirty="0"/>
          </a:p>
          <a:p>
            <a:pPr marL="0" indent="0">
              <a:buNone/>
            </a:pPr>
            <a:endParaRPr lang="en-GB" sz="1600" dirty="0" smtClean="0"/>
          </a:p>
          <a:p>
            <a:r>
              <a:rPr lang="en-GB" sz="1600" dirty="0" smtClean="0"/>
              <a:t>In SIS model - 2</a:t>
            </a:r>
            <a:r>
              <a:rPr lang="en-GB" sz="1600" baseline="30000" dirty="0" smtClean="0"/>
              <a:t>nd</a:t>
            </a:r>
            <a:r>
              <a:rPr lang="en-GB" sz="1600" dirty="0" smtClean="0"/>
              <a:t> and 3</a:t>
            </a:r>
            <a:r>
              <a:rPr lang="en-GB" sz="1600" baseline="30000" dirty="0" smtClean="0"/>
              <a:t>rd</a:t>
            </a:r>
            <a:r>
              <a:rPr lang="en-GB" sz="1600" dirty="0" smtClean="0"/>
              <a:t> outbreaks are much larger </a:t>
            </a:r>
          </a:p>
          <a:p>
            <a:pPr lvl="1"/>
            <a:r>
              <a:rPr lang="en-GB" sz="1600" dirty="0" smtClean="0"/>
              <a:t>Due to the replenishment of </a:t>
            </a:r>
            <a:r>
              <a:rPr lang="en-GB" sz="1600" dirty="0" err="1" smtClean="0"/>
              <a:t>susceptibles</a:t>
            </a:r>
            <a:r>
              <a:rPr lang="en-GB" sz="1600" dirty="0" smtClean="0"/>
              <a:t> in the SIS model – </a:t>
            </a:r>
            <a:r>
              <a:rPr lang="en-GB" sz="1600" b="1" dirty="0" smtClean="0"/>
              <a:t>no immunity after initial peak </a:t>
            </a:r>
            <a:endParaRPr lang="en-GB" sz="16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0982BA7-C329-43ED-A560-8975E04C36F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966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Results </a:t>
            </a:r>
            <a:endParaRPr lang="en-GB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5622" y="4218905"/>
            <a:ext cx="679648" cy="150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284" y="4078324"/>
            <a:ext cx="464286" cy="32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5896" y="996696"/>
            <a:ext cx="5998971" cy="41573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5896" y="996696"/>
            <a:ext cx="6031220" cy="524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7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46759" y="1489520"/>
            <a:ext cx="10342155" cy="499887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For the immediate future (the incoming 1</a:t>
            </a:r>
            <a:r>
              <a:rPr lang="en-GB" sz="2000" baseline="30000" dirty="0" smtClean="0"/>
              <a:t>st</a:t>
            </a:r>
            <a:r>
              <a:rPr lang="en-GB" sz="2000" dirty="0" smtClean="0"/>
              <a:t> wave of a UK COVID outbreak): </a:t>
            </a:r>
          </a:p>
          <a:p>
            <a:r>
              <a:rPr lang="en-GB" sz="2000" dirty="0" smtClean="0"/>
              <a:t>Different assumptions about immunity will not affect the efficacy of interventions </a:t>
            </a:r>
          </a:p>
          <a:p>
            <a:pPr lvl="1"/>
            <a:r>
              <a:rPr lang="en-GB" sz="2000" dirty="0" smtClean="0"/>
              <a:t>Due to similar levels of susceptibility during initial outbreak</a:t>
            </a:r>
          </a:p>
          <a:p>
            <a:pPr lvl="1"/>
            <a:endParaRPr lang="en-GB" sz="2000" dirty="0" smtClean="0"/>
          </a:p>
          <a:p>
            <a:r>
              <a:rPr lang="en-GB" sz="2000" dirty="0" smtClean="0"/>
              <a:t>However, it will affect subsequent rebounding outbreaks…</a:t>
            </a:r>
          </a:p>
          <a:p>
            <a:r>
              <a:rPr lang="en-GB" sz="2000" dirty="0" smtClean="0"/>
              <a:t>If we use incorrect assumptions about immunity – severity of subsequent outbreaks could be worse than anticipated. </a:t>
            </a:r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 smtClean="0"/>
              <a:t>Research on the presence of immunity important when planning for “rebounding” epidemics after the 1</a:t>
            </a:r>
            <a:r>
              <a:rPr lang="en-GB" sz="2000" baseline="30000" dirty="0" smtClean="0"/>
              <a:t>st</a:t>
            </a:r>
            <a:r>
              <a:rPr lang="en-GB" sz="2000" dirty="0" smtClean="0"/>
              <a:t> peak.</a:t>
            </a:r>
          </a:p>
          <a:p>
            <a:pPr marL="0" indent="0">
              <a:buNone/>
            </a:pPr>
            <a:endParaRPr lang="en-GB" sz="2000" dirty="0" smtClean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0982BA7-C329-43ED-A560-8975E04C36F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966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Summary</a:t>
            </a:r>
            <a:endParaRPr lang="en-GB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59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477</Words>
  <Application>Microsoft Office PowerPoint</Application>
  <PresentationFormat>Widescreen</PresentationFormat>
  <Paragraphs>78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COVID-19 Modelling Update (18/03/20)  Effect of Repeated “Social” Distancing Measures and Immunity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Alex</dc:creator>
  <cp:lastModifiedBy>MORGAN Alex</cp:lastModifiedBy>
  <cp:revision>32</cp:revision>
  <dcterms:created xsi:type="dcterms:W3CDTF">2020-03-17T11:33:08Z</dcterms:created>
  <dcterms:modified xsi:type="dcterms:W3CDTF">2020-03-18T12:54:08Z</dcterms:modified>
</cp:coreProperties>
</file>