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551" autoAdjust="0"/>
  </p:normalViewPr>
  <p:slideViewPr>
    <p:cSldViewPr snapToGrid="0">
      <p:cViewPr varScale="1">
        <p:scale>
          <a:sx n="116" d="100"/>
          <a:sy n="116" d="100"/>
        </p:scale>
        <p:origin x="18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E7B84-29CC-4F3B-82C6-58115B1E3D25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1B97-D392-4C5E-BB64-3C0CC8F8C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9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mutually exclusive – some of these are interlinked together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1B97-D392-4C5E-BB64-3C0CC8F8C5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35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emergence happened (~early Dec, helps serial interval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</a:p>
          <a:p>
            <a:pPr marL="228600" indent="-228600">
              <a:buAutoNum type="alphaLcParenR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times it happened (~1), </a:t>
            </a:r>
          </a:p>
          <a:p>
            <a:pPr marL="228600" indent="-228600">
              <a:buAutoNum type="alphaLcParenR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imported infections are from (&amp; helps spatial estimates). </a:t>
            </a:r>
          </a:p>
          <a:p>
            <a:pPr marL="228600" indent="-228600">
              <a:buAutoNum type="alphaLcParenR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 is high and R0 is fairly low, it suggests that transmission is driven by relatively few (potentially easily definable) contacts.</a:t>
            </a:r>
          </a:p>
          <a:p>
            <a:pPr marL="0" indent="0">
              <a:buNone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secondary attack rate the proportion of susceptible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contacts that the initial case infects in this particular setting,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1B97-D392-4C5E-BB64-3C0CC8F8C5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0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8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8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05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2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4BAE-6AF4-4FBB-B5FC-54723EF9DA5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05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Uses of Mathematical Models during the COVID-19 Outbreak</a:t>
            </a:r>
            <a:endParaRPr lang="en-GB" sz="3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4133" y="1102000"/>
            <a:ext cx="3763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3"/>
            </a:pPr>
            <a:r>
              <a:rPr lang="en-GB" b="1" dirty="0" smtClean="0"/>
              <a:t>Assessing </a:t>
            </a:r>
            <a:r>
              <a:rPr lang="en-GB" b="1" dirty="0"/>
              <a:t>the efficacy of proposed interventions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32838" y="994324"/>
            <a:ext cx="0" cy="58529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8822" y="994324"/>
            <a:ext cx="0" cy="58529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466" y="1102000"/>
            <a:ext cx="3693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GB" b="1" dirty="0" smtClean="0"/>
              <a:t>Calculating important disease </a:t>
            </a:r>
            <a:r>
              <a:rPr lang="en-GB" b="1" dirty="0"/>
              <a:t>p</a:t>
            </a:r>
            <a:r>
              <a:rPr lang="en-GB" b="1" dirty="0" smtClean="0"/>
              <a:t>arameters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4004731" y="1102000"/>
            <a:ext cx="3877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en-GB" b="1" dirty="0" smtClean="0"/>
              <a:t>Forecasting and “</a:t>
            </a:r>
            <a:r>
              <a:rPr lang="en-GB" b="1" dirty="0" err="1" smtClean="0"/>
              <a:t>nowcasting</a:t>
            </a:r>
            <a:r>
              <a:rPr lang="en-GB" b="1" dirty="0" smtClean="0"/>
              <a:t>” outbreak progression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4054" y="1845315"/>
            <a:ext cx="34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Determine the R</a:t>
            </a:r>
            <a:r>
              <a:rPr lang="en-GB" sz="1400" baseline="-25000" dirty="0" smtClean="0"/>
              <a:t>0</a:t>
            </a:r>
            <a:r>
              <a:rPr lang="en-GB" sz="1400" dirty="0" smtClean="0"/>
              <a:t>, R</a:t>
            </a:r>
            <a:r>
              <a:rPr lang="en-GB" sz="1400" baseline="-25000" dirty="0" smtClean="0"/>
              <a:t>t</a:t>
            </a:r>
            <a:r>
              <a:rPr lang="en-GB" sz="1400" dirty="0" smtClean="0"/>
              <a:t>, serial interval, case fatality rate etc. 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7405" y="1725870"/>
            <a:ext cx="3894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Efficacy of Mobility and “Transmissibility” Reductions (Wu et al, 2020)</a:t>
            </a:r>
          </a:p>
          <a:p>
            <a:r>
              <a:rPr lang="en-GB" sz="1400" dirty="0" smtClean="0"/>
              <a:t>“…a </a:t>
            </a:r>
            <a:r>
              <a:rPr lang="en-GB" sz="1400" dirty="0"/>
              <a:t>50% reduction in inter-city mobility would have a negligible effect on epidemic </a:t>
            </a:r>
            <a:r>
              <a:rPr lang="en-GB" sz="1400" dirty="0" smtClean="0"/>
              <a:t>dynamics”</a:t>
            </a:r>
          </a:p>
          <a:p>
            <a:endParaRPr lang="en-GB" sz="1400" dirty="0" smtClean="0"/>
          </a:p>
          <a:p>
            <a:r>
              <a:rPr lang="en-GB" sz="1400" dirty="0" smtClean="0"/>
              <a:t>“…if transmissibility </a:t>
            </a:r>
            <a:r>
              <a:rPr lang="en-GB" sz="1400" dirty="0"/>
              <a:t>was reduced by 25% in all cities domestically, then both the growth rate and magnitude of local epidemics would be substantially </a:t>
            </a:r>
            <a:r>
              <a:rPr lang="en-GB" sz="1400" dirty="0" smtClean="0"/>
              <a:t>reduced”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44264" y="1805524"/>
            <a:ext cx="3764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“</a:t>
            </a:r>
            <a:r>
              <a:rPr lang="en-GB" sz="1400" b="1" dirty="0" err="1" smtClean="0"/>
              <a:t>Nowcasting</a:t>
            </a:r>
            <a:r>
              <a:rPr lang="en-GB" sz="1400" b="1" dirty="0" smtClean="0"/>
              <a:t>” – (Imai et al, 2020)</a:t>
            </a:r>
          </a:p>
          <a:p>
            <a:r>
              <a:rPr lang="en-GB" sz="1400" dirty="0" smtClean="0"/>
              <a:t>“We estimate that a total of 1,723 cases of 2019-nCoV in Wuhan City (95% CI: 427 – 4,471) had onset of symptoms by 12th January 2020.”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12128" t="19789"/>
          <a:stretch/>
        </p:blipFill>
        <p:spPr>
          <a:xfrm>
            <a:off x="4502307" y="4393256"/>
            <a:ext cx="2434270" cy="23628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48082" y="3016875"/>
            <a:ext cx="3752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Forecasting – (Wu et al, 2020) </a:t>
            </a:r>
          </a:p>
          <a:p>
            <a:r>
              <a:rPr lang="en-GB" sz="1400" dirty="0" smtClean="0"/>
              <a:t>“…if </a:t>
            </a:r>
            <a:r>
              <a:rPr lang="en-GB" sz="1400" dirty="0"/>
              <a:t>there was no reduction in transmissibility, the Wuhan epidemic would peak around April, </a:t>
            </a:r>
            <a:r>
              <a:rPr lang="en-GB" sz="1400" dirty="0" smtClean="0"/>
              <a:t>2020, and local epidemics across cities in mainland China would lag by 1–2 weeks…”</a:t>
            </a:r>
            <a:endParaRPr lang="en-GB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7" y="4327485"/>
            <a:ext cx="2346386" cy="24944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977405" y="3838546"/>
            <a:ext cx="41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Efficacy of Case Isolation and Contact Tracing (</a:t>
            </a:r>
            <a:r>
              <a:rPr lang="en-GB" sz="1400" b="1" dirty="0" err="1" smtClean="0"/>
              <a:t>Hellewell</a:t>
            </a:r>
            <a:r>
              <a:rPr lang="en-GB" sz="1400" b="1" dirty="0" smtClean="0"/>
              <a:t> et al, 2020 - Preprint)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55857" y="4524468"/>
            <a:ext cx="1534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“…R0 of 2.5 and 3.5, more than</a:t>
            </a:r>
          </a:p>
          <a:p>
            <a:r>
              <a:rPr lang="en-GB" sz="1400" dirty="0" smtClean="0"/>
              <a:t>70% and 90% of contacts respectively had to be traced to control the majority of outbreaks.”</a:t>
            </a:r>
            <a:endParaRPr lang="en-GB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30" y="3054832"/>
            <a:ext cx="3546014" cy="293927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7674" y="2761057"/>
            <a:ext cx="3788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/>
              <a:t>January Estimates for R</a:t>
            </a:r>
            <a:r>
              <a:rPr lang="en-GB" sz="1400" b="1" baseline="-25000" dirty="0" smtClean="0"/>
              <a:t>0</a:t>
            </a:r>
            <a:r>
              <a:rPr lang="en-GB" sz="1400" b="1" dirty="0" smtClean="0"/>
              <a:t> – Data from @</a:t>
            </a:r>
            <a:r>
              <a:rPr lang="en-GB" sz="1400" b="1" dirty="0" err="1" smtClean="0"/>
              <a:t>sdwfrost</a:t>
            </a:r>
            <a:r>
              <a:rPr lang="en-GB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2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28" grpId="0"/>
      <p:bldP spid="30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05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Limitations of Models for Outbreak Response </a:t>
            </a:r>
            <a:endParaRPr lang="en-GB" sz="3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933" y="1363133"/>
            <a:ext cx="6578600" cy="535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b="1" dirty="0" smtClean="0"/>
              <a:t>Predictions are limited by the quality/availability of surveillance data. </a:t>
            </a:r>
          </a:p>
          <a:p>
            <a:pPr lvl="1"/>
            <a:r>
              <a:rPr lang="en-GB" sz="1700" dirty="0" smtClean="0"/>
              <a:t>Underreporting of cases </a:t>
            </a:r>
          </a:p>
          <a:p>
            <a:pPr lvl="1"/>
            <a:r>
              <a:rPr lang="en-GB" sz="1700" dirty="0" smtClean="0"/>
              <a:t>Rapid sequencing of viral genomes will improve this…</a:t>
            </a:r>
          </a:p>
          <a:p>
            <a:endParaRPr lang="en-GB" sz="1700" dirty="0" smtClean="0"/>
          </a:p>
          <a:p>
            <a:pPr marL="0" indent="0">
              <a:buNone/>
            </a:pPr>
            <a:r>
              <a:rPr lang="en-GB" sz="1700" b="1" dirty="0" smtClean="0"/>
              <a:t>Predictions driven by underlying model assumptions. </a:t>
            </a:r>
          </a:p>
          <a:p>
            <a:pPr lvl="1"/>
            <a:r>
              <a:rPr lang="en-GB" sz="1700" dirty="0" err="1"/>
              <a:t>e</a:t>
            </a:r>
            <a:r>
              <a:rPr lang="en-GB" sz="1700" dirty="0" err="1" smtClean="0"/>
              <a:t>.g</a:t>
            </a:r>
            <a:r>
              <a:rPr lang="en-GB" sz="1700" dirty="0" smtClean="0"/>
              <a:t> - Asymptomatic Transmission? </a:t>
            </a:r>
          </a:p>
          <a:p>
            <a:pPr lvl="1"/>
            <a:r>
              <a:rPr lang="en-GB" sz="1700" dirty="0" smtClean="0"/>
              <a:t>“Informative” estimates for model parameters </a:t>
            </a:r>
          </a:p>
          <a:p>
            <a:pPr marL="0" indent="0">
              <a:buNone/>
            </a:pPr>
            <a:endParaRPr lang="en-GB" sz="1700" dirty="0" smtClean="0"/>
          </a:p>
          <a:p>
            <a:pPr marL="0" indent="0">
              <a:buNone/>
            </a:pPr>
            <a:r>
              <a:rPr lang="en-GB" sz="1700" b="1" dirty="0" smtClean="0"/>
              <a:t>Potential misinterpretation of model results. </a:t>
            </a:r>
          </a:p>
          <a:p>
            <a:pPr lvl="1"/>
            <a:r>
              <a:rPr lang="en-GB" sz="1700" dirty="0" smtClean="0"/>
              <a:t>Predictive models must focus on testing different assumptions and scenarios to account for uncertainty 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Caveats with interpretation of disease parameters: </a:t>
            </a:r>
          </a:p>
          <a:p>
            <a:pPr lvl="2"/>
            <a:r>
              <a:rPr lang="en-GB" sz="1700" dirty="0" smtClean="0"/>
              <a:t>R</a:t>
            </a:r>
            <a:r>
              <a:rPr lang="en-GB" sz="1700" baseline="-25000" dirty="0" smtClean="0"/>
              <a:t>0 </a:t>
            </a:r>
            <a:r>
              <a:rPr lang="en-GB" sz="1700" dirty="0" smtClean="0"/>
              <a:t>– Large heterogeneity across populations (</a:t>
            </a:r>
            <a:r>
              <a:rPr lang="en-GB" sz="1700" dirty="0" err="1" smtClean="0"/>
              <a:t>e.g</a:t>
            </a:r>
            <a:r>
              <a:rPr lang="en-GB" sz="1700" dirty="0" smtClean="0"/>
              <a:t> - </a:t>
            </a:r>
            <a:r>
              <a:rPr lang="en-GB" sz="1700" dirty="0" err="1" smtClean="0"/>
              <a:t>superspreaders</a:t>
            </a:r>
            <a:r>
              <a:rPr lang="en-GB" sz="1700" dirty="0" smtClean="0"/>
              <a:t>) </a:t>
            </a:r>
          </a:p>
          <a:p>
            <a:pPr lvl="2"/>
            <a:r>
              <a:rPr lang="en-GB" sz="1700" dirty="0" smtClean="0"/>
              <a:t>Contains no information on severity and effect of interventions over the course of outbreak (R</a:t>
            </a:r>
            <a:r>
              <a:rPr lang="en-GB" sz="1700" baseline="-25000" dirty="0" smtClean="0"/>
              <a:t>t</a:t>
            </a:r>
            <a:r>
              <a:rPr lang="en-GB" sz="1700" dirty="0" smtClean="0"/>
              <a:t>) . </a:t>
            </a:r>
          </a:p>
          <a:p>
            <a:pPr lvl="2"/>
            <a:r>
              <a:rPr lang="en-GB" sz="1700" dirty="0" smtClean="0"/>
              <a:t>Initial estimates often very varied (related to data quality). </a:t>
            </a:r>
          </a:p>
          <a:p>
            <a:endParaRPr lang="en-GB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426" y="1549400"/>
            <a:ext cx="3578973" cy="34348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7311" y="1651002"/>
            <a:ext cx="1608667" cy="293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918759" y="1178467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 actual epidemiologist: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0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443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26</cp:revision>
  <dcterms:created xsi:type="dcterms:W3CDTF">2020-02-11T12:22:23Z</dcterms:created>
  <dcterms:modified xsi:type="dcterms:W3CDTF">2020-02-24T13:59:47Z</dcterms:modified>
</cp:coreProperties>
</file>