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F3ACE-E013-456A-A9F8-A92FF0101B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AF49C6-5036-4CB1-9FFE-22D5B0E9D7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A55E75-9BA6-48E5-9E38-7AF533EEC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D3C38-01C9-4BB4-AB52-C706CECDAD7E}" type="datetimeFigureOut">
              <a:rPr lang="en-GB" smtClean="0"/>
              <a:t>22/04/2020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0CB6EB-B361-4F08-B69D-9ED4BBEF7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149632-2A62-4D5F-B033-38A51F09C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23D3A-F26B-4A8E-AB04-71F3BC90A2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7836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6EC5F-BABB-48EF-A003-105045893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3C0105-C08F-4F9A-9F25-2B83CB203C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5961F3-C8DD-41AB-A310-07654AB4A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D3C38-01C9-4BB4-AB52-C706CECDAD7E}" type="datetimeFigureOut">
              <a:rPr lang="en-GB" smtClean="0"/>
              <a:t>22/04/2020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71E40B-A407-48C2-B4EB-48725FC34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04770-495C-4571-B301-863D966E2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23D3A-F26B-4A8E-AB04-71F3BC90A2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7621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F2F988-7804-4572-A072-D479473433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B9886F-CA66-40A1-8E70-DC59B9D5C5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871BCA-285D-4BB5-8F48-5F8D56D4B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D3C38-01C9-4BB4-AB52-C706CECDAD7E}" type="datetimeFigureOut">
              <a:rPr lang="en-GB" smtClean="0"/>
              <a:t>22/04/2020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AB9E3B-5022-4560-8DC7-6122EF037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B56EF-0F46-4D39-AF3E-6EEE49F3B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23D3A-F26B-4A8E-AB04-71F3BC90A2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5609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E8F24-542E-43CE-961D-E931A0632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2A1291-58E8-48F4-985D-52C8A89211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36534-C75B-4824-A5E2-C06A04ED0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D3C38-01C9-4BB4-AB52-C706CECDAD7E}" type="datetimeFigureOut">
              <a:rPr lang="en-GB" smtClean="0"/>
              <a:t>22/04/2020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A801E1-20AF-496B-8376-459C055A9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6F0B34-C1C0-46AE-B756-280F9B14D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23D3A-F26B-4A8E-AB04-71F3BC90A2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5106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2DEC5-6F7E-47D0-815E-9AAD54F32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A9FA99-05C5-4EF2-A408-730A1C5AB8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A46362-7E65-45CB-BDEB-F08D421A1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D3C38-01C9-4BB4-AB52-C706CECDAD7E}" type="datetimeFigureOut">
              <a:rPr lang="en-GB" smtClean="0"/>
              <a:t>22/04/2020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6B2FDD-0174-4496-A23E-1410B68BF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9799A1-65FD-472C-AC5F-F03939D91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23D3A-F26B-4A8E-AB04-71F3BC90A2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9774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D85DF-E17F-4F33-B563-DEAFC521F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1412E-3ED6-4F03-BB1E-5DCFC4367D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B2E185-200D-44EF-9CF5-4194B7C848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E1F120-080C-464C-AFEC-5D024778F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D3C38-01C9-4BB4-AB52-C706CECDAD7E}" type="datetimeFigureOut">
              <a:rPr lang="en-GB" smtClean="0"/>
              <a:t>22/04/2020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2B95F3-361A-4009-BFC9-6C5531F29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FE4EE2-A511-4682-9FBD-281F4A368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23D3A-F26B-4A8E-AB04-71F3BC90A2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713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215DE-43D5-4F85-8D2C-0C5FAE442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16EBBB-620E-492F-BBCC-A7140FC00D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6C1058-6947-4AFD-99C2-3198F63C5F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BCE0B3-8E5E-4012-B854-5778656A3F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709E11-E418-4C9C-AF8D-ADE8EA7984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802B5A-D77F-4A60-9775-A896F406B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D3C38-01C9-4BB4-AB52-C706CECDAD7E}" type="datetimeFigureOut">
              <a:rPr lang="en-GB" smtClean="0"/>
              <a:t>22/04/2020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997151-F5A5-4428-80F8-4D5477D9F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A3A118-9242-4655-B0A1-9EA6A3D4D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23D3A-F26B-4A8E-AB04-71F3BC90A2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8118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A6949-B1B2-42A9-8B1D-C637E3AFD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037E02-8903-4853-BD33-1B22951D6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D3C38-01C9-4BB4-AB52-C706CECDAD7E}" type="datetimeFigureOut">
              <a:rPr lang="en-GB" smtClean="0"/>
              <a:t>22/04/2020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4C332-BA06-49F2-9D2C-53F002C0E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35511A-981E-4DD0-9943-B47BF589B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23D3A-F26B-4A8E-AB04-71F3BC90A2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4316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50C6DB-D7B9-4102-8A3D-57B2B84BC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D3C38-01C9-4BB4-AB52-C706CECDAD7E}" type="datetimeFigureOut">
              <a:rPr lang="en-GB" smtClean="0"/>
              <a:t>22/04/2020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C90405-5D4E-41BB-A72E-4C439645A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D7B013-448F-4ECD-A21F-E3AA68BA7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23D3A-F26B-4A8E-AB04-71F3BC90A2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1610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DF432-5179-4A2B-A8E1-1E5D60EEB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61531-70F4-4630-AECF-6EA71BF94D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8BCDC1-C5CD-4EE8-83FE-0F7DC68F7E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E43741-8F20-49FF-8C26-40EF2E59B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D3C38-01C9-4BB4-AB52-C706CECDAD7E}" type="datetimeFigureOut">
              <a:rPr lang="en-GB" smtClean="0"/>
              <a:t>22/04/2020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B0B84A-067F-4126-BC84-59BCA008C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809F2A-2943-4BE2-9E62-ECB6A9AFD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23D3A-F26B-4A8E-AB04-71F3BC90A2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8668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9AF46-5D2E-4BC4-94F7-923B755A2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EF2A45-4266-47B3-8642-2E58BE6B07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09D9DD-2B96-4B9D-8146-6A43E91AE1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5BEDDF-AC4C-4BFB-9B98-D5844385E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D3C38-01C9-4BB4-AB52-C706CECDAD7E}" type="datetimeFigureOut">
              <a:rPr lang="en-GB" smtClean="0"/>
              <a:t>22/04/2020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9BCBD2-C61E-4488-90D4-3DEB2F05A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A47626-5FE3-434C-BF27-97E89FC63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23D3A-F26B-4A8E-AB04-71F3BC90A2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1690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B67D57-D667-49C2-8CBA-84650D19C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CA1292-50D5-47D3-8095-633E4C317B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52A3A6-AC30-4C46-9CD4-73D9B35A24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FD3C38-01C9-4BB4-AB52-C706CECDAD7E}" type="datetimeFigureOut">
              <a:rPr lang="en-GB" smtClean="0"/>
              <a:t>22/04/2020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4F73B3-4AB1-48C9-95B6-FD6793A8D8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6BFD96-837F-4903-8227-16FFA1AC9D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C23D3A-F26B-4A8E-AB04-71F3BC90A2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0125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0B47569-DE43-49BA-9CF0-7C977DED40E5}"/>
              </a:ext>
            </a:extLst>
          </p:cNvPr>
          <p:cNvSpPr txBox="1"/>
          <p:nvPr/>
        </p:nvSpPr>
        <p:spPr>
          <a:xfrm>
            <a:off x="323850" y="200025"/>
            <a:ext cx="1742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u="sng" dirty="0"/>
              <a:t>Central Scenario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740AE6-51E2-4DAC-9DBB-5E0FD9C8DCCD}"/>
              </a:ext>
            </a:extLst>
          </p:cNvPr>
          <p:cNvSpPr txBox="1"/>
          <p:nvPr/>
        </p:nvSpPr>
        <p:spPr>
          <a:xfrm>
            <a:off x="8277286" y="0"/>
            <a:ext cx="33041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Assuming R0 Limits in </a:t>
            </a:r>
            <a:r>
              <a:rPr lang="en-GB" b="1" u="sng" dirty="0"/>
              <a:t>Phase 4</a:t>
            </a:r>
            <a:r>
              <a:rPr lang="en-GB" dirty="0"/>
              <a:t> of:</a:t>
            </a:r>
          </a:p>
          <a:p>
            <a:endParaRPr lang="en-GB" dirty="0"/>
          </a:p>
          <a:p>
            <a:endParaRPr lang="en-GB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F1F43DCF-D361-4DC5-9A42-EFF4A84AE4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6150852"/>
              </p:ext>
            </p:extLst>
          </p:nvPr>
        </p:nvGraphicFramePr>
        <p:xfrm>
          <a:off x="7859980" y="390049"/>
          <a:ext cx="4138722" cy="16459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29222">
                  <a:extLst>
                    <a:ext uri="{9D8B030D-6E8A-4147-A177-3AD203B41FA5}">
                      <a16:colId xmlns:a16="http://schemas.microsoft.com/office/drawing/2014/main" val="1345551831"/>
                    </a:ext>
                  </a:extLst>
                </a:gridCol>
                <a:gridCol w="1933303">
                  <a:extLst>
                    <a:ext uri="{9D8B030D-6E8A-4147-A177-3AD203B41FA5}">
                      <a16:colId xmlns:a16="http://schemas.microsoft.com/office/drawing/2014/main" val="3144362926"/>
                    </a:ext>
                  </a:extLst>
                </a:gridCol>
                <a:gridCol w="751967">
                  <a:extLst>
                    <a:ext uri="{9D8B030D-6E8A-4147-A177-3AD203B41FA5}">
                      <a16:colId xmlns:a16="http://schemas.microsoft.com/office/drawing/2014/main" val="1060272829"/>
                    </a:ext>
                  </a:extLst>
                </a:gridCol>
                <a:gridCol w="824230">
                  <a:extLst>
                    <a:ext uri="{9D8B030D-6E8A-4147-A177-3AD203B41FA5}">
                      <a16:colId xmlns:a16="http://schemas.microsoft.com/office/drawing/2014/main" val="4094862170"/>
                    </a:ext>
                  </a:extLst>
                </a:gridCol>
              </a:tblGrid>
              <a:tr h="265536">
                <a:tc>
                  <a:txBody>
                    <a:bodyPr/>
                    <a:lstStyle/>
                    <a:p>
                      <a:r>
                        <a:rPr lang="en-GB" sz="1400" dirty="0"/>
                        <a:t>Betas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Lower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Central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Upper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5000357"/>
                  </a:ext>
                </a:extLst>
              </a:tr>
              <a:tr h="523796">
                <a:tc>
                  <a:txBody>
                    <a:bodyPr/>
                    <a:lstStyle/>
                    <a:p>
                      <a:r>
                        <a:rPr lang="el-GR" sz="1400" dirty="0"/>
                        <a:t>β</a:t>
                      </a:r>
                      <a:r>
                        <a:rPr lang="en-GB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0.8 </a:t>
                      </a:r>
                    </a:p>
                    <a:p>
                      <a:r>
                        <a:rPr lang="en-GB" sz="1400" dirty="0"/>
                        <a:t>(No Enhanced Shielding – Stays the Same)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b="1" dirty="0"/>
                        <a:t>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0.8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7656053"/>
                  </a:ext>
                </a:extLst>
              </a:tr>
              <a:tr h="265536">
                <a:tc>
                  <a:txBody>
                    <a:bodyPr/>
                    <a:lstStyle/>
                    <a:p>
                      <a:r>
                        <a:rPr lang="el-GR" sz="1400" dirty="0"/>
                        <a:t>β</a:t>
                      </a:r>
                      <a:r>
                        <a:rPr lang="en-GB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b="1" dirty="0"/>
                        <a:t>1.575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2.8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9059279"/>
                  </a:ext>
                </a:extLst>
              </a:tr>
              <a:tr h="265536">
                <a:tc>
                  <a:txBody>
                    <a:bodyPr/>
                    <a:lstStyle/>
                    <a:p>
                      <a:r>
                        <a:rPr lang="el-GR" sz="1400" dirty="0"/>
                        <a:t>β</a:t>
                      </a:r>
                      <a:r>
                        <a:rPr lang="en-GB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1.7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b="1" dirty="0"/>
                        <a:t>2.25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2.8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9316799"/>
                  </a:ext>
                </a:extLst>
              </a:tr>
            </a:tbl>
          </a:graphicData>
        </a:graphic>
      </p:graphicFrame>
      <p:pic>
        <p:nvPicPr>
          <p:cNvPr id="12" name="Picture 11">
            <a:extLst>
              <a:ext uri="{FF2B5EF4-FFF2-40B4-BE49-F238E27FC236}">
                <a16:creationId xmlns:a16="http://schemas.microsoft.com/office/drawing/2014/main" id="{1D5B1C72-C512-4119-8977-34E66CB5E1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0109" y="2177142"/>
            <a:ext cx="3501287" cy="4532811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C36ADF88-F5D8-4F78-8447-3CEC0A4AFD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2695" y="975224"/>
            <a:ext cx="6246633" cy="4907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50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C5721B1-BDFC-46BB-9D87-0C20C00367BB}"/>
              </a:ext>
            </a:extLst>
          </p:cNvPr>
          <p:cNvSpPr txBox="1"/>
          <p:nvPr/>
        </p:nvSpPr>
        <p:spPr>
          <a:xfrm>
            <a:off x="323850" y="200025"/>
            <a:ext cx="2132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u="sng" dirty="0"/>
              <a:t>Lower Beta Scenario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D6AAF5-CFE6-4DFA-85A3-D40113131C7E}"/>
              </a:ext>
            </a:extLst>
          </p:cNvPr>
          <p:cNvSpPr txBox="1"/>
          <p:nvPr/>
        </p:nvSpPr>
        <p:spPr>
          <a:xfrm>
            <a:off x="8277286" y="0"/>
            <a:ext cx="33041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Assuming R0 Limits in </a:t>
            </a:r>
            <a:r>
              <a:rPr lang="en-GB" b="1" u="sng" dirty="0"/>
              <a:t>Phase 4</a:t>
            </a:r>
            <a:r>
              <a:rPr lang="en-GB" dirty="0"/>
              <a:t> of:</a:t>
            </a:r>
          </a:p>
          <a:p>
            <a:endParaRPr lang="en-GB" dirty="0"/>
          </a:p>
          <a:p>
            <a:endParaRPr lang="en-GB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40F6A7BD-BFBA-4D02-AEB5-4F77DF026C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6753921"/>
              </p:ext>
            </p:extLst>
          </p:nvPr>
        </p:nvGraphicFramePr>
        <p:xfrm>
          <a:off x="7859980" y="390049"/>
          <a:ext cx="4138722" cy="16459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29222">
                  <a:extLst>
                    <a:ext uri="{9D8B030D-6E8A-4147-A177-3AD203B41FA5}">
                      <a16:colId xmlns:a16="http://schemas.microsoft.com/office/drawing/2014/main" val="1345551831"/>
                    </a:ext>
                  </a:extLst>
                </a:gridCol>
                <a:gridCol w="1933303">
                  <a:extLst>
                    <a:ext uri="{9D8B030D-6E8A-4147-A177-3AD203B41FA5}">
                      <a16:colId xmlns:a16="http://schemas.microsoft.com/office/drawing/2014/main" val="3144362926"/>
                    </a:ext>
                  </a:extLst>
                </a:gridCol>
                <a:gridCol w="751967">
                  <a:extLst>
                    <a:ext uri="{9D8B030D-6E8A-4147-A177-3AD203B41FA5}">
                      <a16:colId xmlns:a16="http://schemas.microsoft.com/office/drawing/2014/main" val="1060272829"/>
                    </a:ext>
                  </a:extLst>
                </a:gridCol>
                <a:gridCol w="824230">
                  <a:extLst>
                    <a:ext uri="{9D8B030D-6E8A-4147-A177-3AD203B41FA5}">
                      <a16:colId xmlns:a16="http://schemas.microsoft.com/office/drawing/2014/main" val="4094862170"/>
                    </a:ext>
                  </a:extLst>
                </a:gridCol>
              </a:tblGrid>
              <a:tr h="265536">
                <a:tc>
                  <a:txBody>
                    <a:bodyPr/>
                    <a:lstStyle/>
                    <a:p>
                      <a:r>
                        <a:rPr lang="en-GB" sz="1400" dirty="0"/>
                        <a:t>Betas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Lower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Central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Upper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5000357"/>
                  </a:ext>
                </a:extLst>
              </a:tr>
              <a:tr h="523796">
                <a:tc>
                  <a:txBody>
                    <a:bodyPr/>
                    <a:lstStyle/>
                    <a:p>
                      <a:r>
                        <a:rPr lang="el-GR" sz="1400" dirty="0"/>
                        <a:t>β</a:t>
                      </a:r>
                      <a:r>
                        <a:rPr lang="en-GB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b="1" dirty="0"/>
                        <a:t>0.8 </a:t>
                      </a:r>
                    </a:p>
                    <a:p>
                      <a:r>
                        <a:rPr lang="en-GB" sz="1400" b="1" dirty="0"/>
                        <a:t>(No Enhanced Shielding – Stays the Same)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b="0" dirty="0"/>
                        <a:t>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0.8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7656053"/>
                  </a:ext>
                </a:extLst>
              </a:tr>
              <a:tr h="265536">
                <a:tc>
                  <a:txBody>
                    <a:bodyPr/>
                    <a:lstStyle/>
                    <a:p>
                      <a:r>
                        <a:rPr lang="el-GR" sz="1400" dirty="0"/>
                        <a:t>β</a:t>
                      </a:r>
                      <a:r>
                        <a:rPr lang="en-GB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b="1" dirty="0"/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b="0" dirty="0"/>
                        <a:t>1.575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b="0" dirty="0"/>
                        <a:t>2.8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9059279"/>
                  </a:ext>
                </a:extLst>
              </a:tr>
              <a:tr h="265536">
                <a:tc>
                  <a:txBody>
                    <a:bodyPr/>
                    <a:lstStyle/>
                    <a:p>
                      <a:r>
                        <a:rPr lang="el-GR" sz="1400" dirty="0"/>
                        <a:t>β</a:t>
                      </a:r>
                      <a:r>
                        <a:rPr lang="en-GB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b="1" dirty="0"/>
                        <a:t>1.7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b="0" dirty="0"/>
                        <a:t>2.25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2.8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9316799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305FD5C0-02B5-47D6-A364-A2E19F1914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1583" y="2148840"/>
            <a:ext cx="3610297" cy="4672149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F7B134D-9B0F-4629-96BF-9D184E5D76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353" y="923330"/>
            <a:ext cx="6372130" cy="5085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137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0CB5304-3FDB-4612-83A5-AFED79C3E28E}"/>
              </a:ext>
            </a:extLst>
          </p:cNvPr>
          <p:cNvSpPr txBox="1"/>
          <p:nvPr/>
        </p:nvSpPr>
        <p:spPr>
          <a:xfrm>
            <a:off x="323850" y="200025"/>
            <a:ext cx="2519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u="sng" dirty="0"/>
              <a:t>Maximum Beta Scenario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0F5708-3461-4464-9375-0F896EA3CE93}"/>
              </a:ext>
            </a:extLst>
          </p:cNvPr>
          <p:cNvSpPr txBox="1"/>
          <p:nvPr/>
        </p:nvSpPr>
        <p:spPr>
          <a:xfrm>
            <a:off x="8277286" y="0"/>
            <a:ext cx="33041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Assuming R0 Limits in </a:t>
            </a:r>
            <a:r>
              <a:rPr lang="en-GB" b="1" u="sng" dirty="0"/>
              <a:t>Phase 4</a:t>
            </a:r>
            <a:r>
              <a:rPr lang="en-GB" dirty="0"/>
              <a:t> of:</a:t>
            </a:r>
          </a:p>
          <a:p>
            <a:endParaRPr lang="en-GB" dirty="0"/>
          </a:p>
          <a:p>
            <a:endParaRPr lang="en-GB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60B9BEAD-BCC5-40FF-B12E-CB709D3237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7559948"/>
              </p:ext>
            </p:extLst>
          </p:nvPr>
        </p:nvGraphicFramePr>
        <p:xfrm>
          <a:off x="7859980" y="390049"/>
          <a:ext cx="4138722" cy="16459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29222">
                  <a:extLst>
                    <a:ext uri="{9D8B030D-6E8A-4147-A177-3AD203B41FA5}">
                      <a16:colId xmlns:a16="http://schemas.microsoft.com/office/drawing/2014/main" val="1345551831"/>
                    </a:ext>
                  </a:extLst>
                </a:gridCol>
                <a:gridCol w="1933303">
                  <a:extLst>
                    <a:ext uri="{9D8B030D-6E8A-4147-A177-3AD203B41FA5}">
                      <a16:colId xmlns:a16="http://schemas.microsoft.com/office/drawing/2014/main" val="3144362926"/>
                    </a:ext>
                  </a:extLst>
                </a:gridCol>
                <a:gridCol w="751967">
                  <a:extLst>
                    <a:ext uri="{9D8B030D-6E8A-4147-A177-3AD203B41FA5}">
                      <a16:colId xmlns:a16="http://schemas.microsoft.com/office/drawing/2014/main" val="1060272829"/>
                    </a:ext>
                  </a:extLst>
                </a:gridCol>
                <a:gridCol w="824230">
                  <a:extLst>
                    <a:ext uri="{9D8B030D-6E8A-4147-A177-3AD203B41FA5}">
                      <a16:colId xmlns:a16="http://schemas.microsoft.com/office/drawing/2014/main" val="4094862170"/>
                    </a:ext>
                  </a:extLst>
                </a:gridCol>
              </a:tblGrid>
              <a:tr h="265536">
                <a:tc>
                  <a:txBody>
                    <a:bodyPr/>
                    <a:lstStyle/>
                    <a:p>
                      <a:r>
                        <a:rPr lang="en-GB" sz="1400" dirty="0"/>
                        <a:t>Betas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Lower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Central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Upper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5000357"/>
                  </a:ext>
                </a:extLst>
              </a:tr>
              <a:tr h="523796">
                <a:tc>
                  <a:txBody>
                    <a:bodyPr/>
                    <a:lstStyle/>
                    <a:p>
                      <a:r>
                        <a:rPr lang="el-GR" sz="1400" dirty="0"/>
                        <a:t>β</a:t>
                      </a:r>
                      <a:r>
                        <a:rPr lang="en-GB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b="0" dirty="0"/>
                        <a:t>0.8 </a:t>
                      </a:r>
                    </a:p>
                    <a:p>
                      <a:r>
                        <a:rPr lang="en-GB" sz="1400" b="0" dirty="0"/>
                        <a:t>(No Enhanced Shielding – Stays the Same)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b="0" dirty="0"/>
                        <a:t>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b="1" dirty="0"/>
                        <a:t>0.8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7656053"/>
                  </a:ext>
                </a:extLst>
              </a:tr>
              <a:tr h="265536">
                <a:tc>
                  <a:txBody>
                    <a:bodyPr/>
                    <a:lstStyle/>
                    <a:p>
                      <a:r>
                        <a:rPr lang="el-GR" sz="1400" dirty="0"/>
                        <a:t>β</a:t>
                      </a:r>
                      <a:r>
                        <a:rPr lang="en-GB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b="0" dirty="0"/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b="0" dirty="0"/>
                        <a:t>1.575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b="1" dirty="0"/>
                        <a:t>2.8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9059279"/>
                  </a:ext>
                </a:extLst>
              </a:tr>
              <a:tr h="265536">
                <a:tc>
                  <a:txBody>
                    <a:bodyPr/>
                    <a:lstStyle/>
                    <a:p>
                      <a:r>
                        <a:rPr lang="el-GR" sz="1400" dirty="0"/>
                        <a:t>β</a:t>
                      </a:r>
                      <a:r>
                        <a:rPr lang="en-GB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b="0" dirty="0"/>
                        <a:t>1.7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b="0" dirty="0"/>
                        <a:t>2.25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b="1" dirty="0"/>
                        <a:t>2.8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9316799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70E0D0F5-C54B-495C-91D1-CF61A4BF96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7383" y="2190887"/>
            <a:ext cx="3424013" cy="4454094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023FF0B2-60C3-4122-94B0-A58D7F000E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2742" y="1138889"/>
            <a:ext cx="5983877" cy="4753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3615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116</Words>
  <Application>Microsoft Office PowerPoint</Application>
  <PresentationFormat>Widescreen</PresentationFormat>
  <Paragraphs>57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Alexander Morgan</dc:creator>
  <cp:lastModifiedBy>Alexander Morgan</cp:lastModifiedBy>
  <cp:revision>5</cp:revision>
  <dcterms:created xsi:type="dcterms:W3CDTF">2020-04-22T09:04:13Z</dcterms:created>
  <dcterms:modified xsi:type="dcterms:W3CDTF">2020-04-22T10:34:19Z</dcterms:modified>
</cp:coreProperties>
</file>