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0454-7E84-4892-B11B-4412C2B34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7CAB8-91A7-4FC8-B0E0-52D940801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6FECE-DD66-4334-BA50-1444ECFEB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32CF2-9866-497C-8D30-9BF236A6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FFD6-780A-4725-ADE8-4F3E3A6A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14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6CBA-3A7B-4F44-B9B1-7BD629BD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6301D-253D-484D-8FC3-FDB139BDD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46A41-ECC8-4ACF-A276-ECAFC8ED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40944-A09A-42E0-830A-DEB1E670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0488-B34B-4F93-9BC1-036260FD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45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28CDA-2155-4DB3-B418-4172E444A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C357F-3F2C-4FE1-AACD-85E84AAB2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675B7-BE2F-4A32-ABED-B1C5B350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04E33-3CCD-4605-8B9A-B07F3E66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FFC4D-617E-413F-B657-5BD42C90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62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0C34-619C-4BE9-B9B2-492BF5FE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993C-E765-42C1-BD0E-B2A40812E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222FA-EDAE-4F4A-906B-44B45539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328C4-BC1A-435B-B427-F4BAB8BC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3E4F7-12A4-4151-B2BC-37FDA7B0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9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771A-3892-4085-871D-90F895E5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1260B-99A2-47DD-876A-6B50AF498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FA289-BCB1-4D37-A541-6357414A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9A337-9DBB-42AD-A69E-077D6A55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5C572-0AA1-4D0E-9112-470593C5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91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D4EC-66F7-4D75-A329-BE250DB0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8A9C3-8D90-454B-8C47-707F7C7CD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BC052-BDED-494A-AEB6-63645B54C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1EE28-7714-4756-AAE1-101C0FEE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22876-C54B-43F7-B21C-863FE855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2EF6D-4402-40FF-83F4-3D4FA455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17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DF22-FAD8-4204-B0CA-B9FFCC7C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70C2E-5E7C-4572-982C-97C094F78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9BA09-8B54-40BD-89A1-1B2A8B324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A08B0-F016-472C-B28A-4FC1ADE48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949FE-0CF0-4D40-8718-0DA818D4E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F3CE5-69E9-430B-A4F7-99579C1A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F6A1A-F10D-43AA-B02A-0BD06799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3EEFD-5A8D-4945-A26B-024BDECF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19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EFAD-A3D0-4D5A-865F-9DB34869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9D0AD-8EE6-4150-8BBB-0FDE078C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6D05F-4134-40F6-9BA7-EFB4C2B0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4C259-8F98-44F9-8469-BFC90A3B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55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EFDB1-0C49-4C86-A215-6E40513D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F6742-0150-43C7-A2F9-ACACE0CB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DE698-14FC-4C87-92DA-9D016558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46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8C58-98AA-48FC-92A9-25ED0EE8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CF728-1FA6-4F9B-A29A-092BB506E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53116-598D-4DB8-8028-A8D1F82AB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1F148-9663-495A-AE13-DE452C44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68A3B-1741-4806-A6CF-A5FB1091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D1FD5-BD20-44EE-9ED3-CC762651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68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69A0-1399-478E-978A-E41979D1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95C7A-FAB2-4081-9CD7-0BB517886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A069F-3318-417D-B5EF-40D678FAA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736FB-10B0-495B-B114-7D67D667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D1DF8-C1FE-4BE4-986B-F4CEDDC4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FBC05-5D60-449B-8E8C-89704D24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05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64B5A-3186-4AE9-A9AF-ECF583D9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D722D-BEEE-43AC-93C2-7E098E616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BAF32-A35E-4DA9-B5B1-45E987803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4ACA1-7D0D-4C06-9D61-D291BD4A5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C7B-137E-4138-A4D0-A68D393C9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80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F53E38-16FD-4C98-A638-2863C8C9D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924628"/>
              </p:ext>
            </p:extLst>
          </p:nvPr>
        </p:nvGraphicFramePr>
        <p:xfrm>
          <a:off x="202727" y="1026326"/>
          <a:ext cx="5993887" cy="25133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7389">
                  <a:extLst>
                    <a:ext uri="{9D8B030D-6E8A-4147-A177-3AD203B41FA5}">
                      <a16:colId xmlns:a16="http://schemas.microsoft.com/office/drawing/2014/main" val="262386616"/>
                    </a:ext>
                  </a:extLst>
                </a:gridCol>
                <a:gridCol w="1197389">
                  <a:extLst>
                    <a:ext uri="{9D8B030D-6E8A-4147-A177-3AD203B41FA5}">
                      <a16:colId xmlns:a16="http://schemas.microsoft.com/office/drawing/2014/main" val="3440921988"/>
                    </a:ext>
                  </a:extLst>
                </a:gridCol>
                <a:gridCol w="1197389">
                  <a:extLst>
                    <a:ext uri="{9D8B030D-6E8A-4147-A177-3AD203B41FA5}">
                      <a16:colId xmlns:a16="http://schemas.microsoft.com/office/drawing/2014/main" val="4062220296"/>
                    </a:ext>
                  </a:extLst>
                </a:gridCol>
                <a:gridCol w="1294809">
                  <a:extLst>
                    <a:ext uri="{9D8B030D-6E8A-4147-A177-3AD203B41FA5}">
                      <a16:colId xmlns:a16="http://schemas.microsoft.com/office/drawing/2014/main" val="589221306"/>
                    </a:ext>
                  </a:extLst>
                </a:gridCol>
                <a:gridCol w="1106911">
                  <a:extLst>
                    <a:ext uri="{9D8B030D-6E8A-4147-A177-3AD203B41FA5}">
                      <a16:colId xmlns:a16="http://schemas.microsoft.com/office/drawing/2014/main" val="3520470607"/>
                    </a:ext>
                  </a:extLst>
                </a:gridCol>
              </a:tblGrid>
              <a:tr h="472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</a:rPr>
                        <a:t>Level of Compliance (%)</a:t>
                      </a:r>
                      <a:endParaRPr lang="en-GB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GB" sz="1400" baseline="-250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GB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under Lockdown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(Baseline = 1.5)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</a:rPr>
                        <a:t>I(t) at Lockdown Trigger</a:t>
                      </a:r>
                      <a:endParaRPr lang="en-GB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</a:rPr>
                        <a:t>I(t) at 3 weeks post-Lockdown</a:t>
                      </a:r>
                      <a:endParaRPr lang="en-GB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</a:rPr>
                        <a:t>Time to Return to Pre-lockdown I(t)</a:t>
                      </a:r>
                      <a:endParaRPr lang="en-GB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570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0.0182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0.004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6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0.0182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0.007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54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0.0182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0.013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29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0.0182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0.023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09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0.0182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0.041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3412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B51D014-7AA1-42E2-8818-03280839891A}"/>
              </a:ext>
            </a:extLst>
          </p:cNvPr>
          <p:cNvSpPr txBox="1"/>
          <p:nvPr/>
        </p:nvSpPr>
        <p:spPr>
          <a:xfrm>
            <a:off x="390591" y="4192480"/>
            <a:ext cx="46696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Interpretation</a:t>
            </a:r>
          </a:p>
          <a:p>
            <a:r>
              <a:rPr lang="en-GB" dirty="0"/>
              <a:t>For a lockdown compliance of 100% (R</a:t>
            </a:r>
            <a:r>
              <a:rPr lang="en-GB" baseline="-25000" dirty="0"/>
              <a:t>0</a:t>
            </a:r>
            <a:r>
              <a:rPr lang="en-GB" dirty="0"/>
              <a:t> = 1.5 -&gt; 0.3), I(t) returns to pre-lockdown levels (0.0182) ~41 days after cessation of the 3 week intervention. </a:t>
            </a:r>
          </a:p>
          <a:p>
            <a:endParaRPr lang="en-GB" dirty="0"/>
          </a:p>
          <a:p>
            <a:r>
              <a:rPr lang="en-GB" dirty="0"/>
              <a:t>Dashed line represents the start date for the 3 week intervention.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2055B9-7A6C-4927-9E52-3D33E3EEDC87}"/>
              </a:ext>
            </a:extLst>
          </p:cNvPr>
          <p:cNvSpPr txBox="1"/>
          <p:nvPr/>
        </p:nvSpPr>
        <p:spPr>
          <a:xfrm>
            <a:off x="452761" y="130974"/>
            <a:ext cx="1867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SPI-M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4E9E9-EF98-4A7C-8057-43885A8B0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165" y="60108"/>
            <a:ext cx="5248108" cy="673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3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659CE6-E56F-45D6-B51B-EB9AFF437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463" y="83828"/>
            <a:ext cx="5249488" cy="66903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8628AD-29E9-4DCF-B89B-5BC0F87205E0}"/>
              </a:ext>
            </a:extLst>
          </p:cNvPr>
          <p:cNvSpPr txBox="1"/>
          <p:nvPr/>
        </p:nvSpPr>
        <p:spPr>
          <a:xfrm>
            <a:off x="124287" y="3973405"/>
            <a:ext cx="638304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Interpretation</a:t>
            </a:r>
          </a:p>
          <a:p>
            <a:r>
              <a:rPr lang="en-GB" sz="1600" dirty="0"/>
              <a:t>For a lockdown compliance of 100% (R</a:t>
            </a:r>
            <a:r>
              <a:rPr lang="en-GB" sz="1600" baseline="-25000" dirty="0"/>
              <a:t>0</a:t>
            </a:r>
            <a:r>
              <a:rPr lang="en-GB" sz="1600" dirty="0"/>
              <a:t> = 1.5 -&gt; 0.3), the percentage of the population that is infected returns to pre-lockdown levels ~41 days after cessation of the 3 week intervention. </a:t>
            </a:r>
          </a:p>
          <a:p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Red shading represents 3 week lockdown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Dashed line represents the percentage of the population that is infected when the lockdown is initiated (1.82%).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Red dots represent the time at which the infected population under compliance scenarios: 100%, 75% and 50% return to pre-lockdown levels.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7FD61-7351-4403-B33A-CB5AAD4E12DD}"/>
              </a:ext>
            </a:extLst>
          </p:cNvPr>
          <p:cNvSpPr txBox="1"/>
          <p:nvPr/>
        </p:nvSpPr>
        <p:spPr>
          <a:xfrm>
            <a:off x="452761" y="130974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SPI-B Slide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AED7DAF-577B-4720-A8DA-61CF06C35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76745"/>
              </p:ext>
            </p:extLst>
          </p:nvPr>
        </p:nvGraphicFramePr>
        <p:xfrm>
          <a:off x="124287" y="988970"/>
          <a:ext cx="6383042" cy="2726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810">
                  <a:extLst>
                    <a:ext uri="{9D8B030D-6E8A-4147-A177-3AD203B41FA5}">
                      <a16:colId xmlns:a16="http://schemas.microsoft.com/office/drawing/2014/main" val="262386616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3440921988"/>
                    </a:ext>
                  </a:extLst>
                </a:gridCol>
                <a:gridCol w="1331650">
                  <a:extLst>
                    <a:ext uri="{9D8B030D-6E8A-4147-A177-3AD203B41FA5}">
                      <a16:colId xmlns:a16="http://schemas.microsoft.com/office/drawing/2014/main" val="4062220296"/>
                    </a:ext>
                  </a:extLst>
                </a:gridCol>
                <a:gridCol w="1384917">
                  <a:extLst>
                    <a:ext uri="{9D8B030D-6E8A-4147-A177-3AD203B41FA5}">
                      <a16:colId xmlns:a16="http://schemas.microsoft.com/office/drawing/2014/main" val="589221306"/>
                    </a:ext>
                  </a:extLst>
                </a:gridCol>
                <a:gridCol w="1384913">
                  <a:extLst>
                    <a:ext uri="{9D8B030D-6E8A-4147-A177-3AD203B41FA5}">
                      <a16:colId xmlns:a16="http://schemas.microsoft.com/office/drawing/2014/main" val="3520470607"/>
                    </a:ext>
                  </a:extLst>
                </a:gridCol>
              </a:tblGrid>
              <a:tr h="472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</a:rPr>
                        <a:t>Level of Compliance (%)</a:t>
                      </a:r>
                      <a:endParaRPr lang="en-GB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GB" sz="1400" baseline="-250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GB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under Lockdown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(Baseline = 1.5)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</a:rPr>
                        <a:t>Population Infected at Lockdown Initiation (%)</a:t>
                      </a:r>
                      <a:endParaRPr lang="en-GB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</a:rPr>
                        <a:t>Population Infected at 3 weeks post-Lockdown (%)</a:t>
                      </a:r>
                      <a:endParaRPr lang="en-GB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</a:rPr>
                        <a:t>Days to Return to Pre-lockdown level of % Infected</a:t>
                      </a:r>
                      <a:endParaRPr lang="en-GB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570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1.82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4.1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6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1.82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2.3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54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1.82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1.3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10 Days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29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1.82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0.7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26 Days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09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1.82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0.4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41 Days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3412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C97E474-207D-42FC-8F41-8B12E1987A4A}"/>
              </a:ext>
            </a:extLst>
          </p:cNvPr>
          <p:cNvSpPr txBox="1"/>
          <p:nvPr/>
        </p:nvSpPr>
        <p:spPr>
          <a:xfrm>
            <a:off x="8239538" y="392584"/>
            <a:ext cx="254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FOR ILLUSTRATION ONLY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F2ED1C-53EA-4ABE-98E5-C9A83C79F158}"/>
              </a:ext>
            </a:extLst>
          </p:cNvPr>
          <p:cNvSpPr/>
          <p:nvPr/>
        </p:nvSpPr>
        <p:spPr>
          <a:xfrm>
            <a:off x="10253987" y="4542132"/>
            <a:ext cx="142043" cy="142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01A54C-B2D5-4FCE-8A4E-0DD5DC18359A}"/>
              </a:ext>
            </a:extLst>
          </p:cNvPr>
          <p:cNvSpPr/>
          <p:nvPr/>
        </p:nvSpPr>
        <p:spPr>
          <a:xfrm>
            <a:off x="10826659" y="4542131"/>
            <a:ext cx="142043" cy="142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74624E-F26C-471D-9E90-3725451CEEB8}"/>
              </a:ext>
            </a:extLst>
          </p:cNvPr>
          <p:cNvSpPr/>
          <p:nvPr/>
        </p:nvSpPr>
        <p:spPr>
          <a:xfrm>
            <a:off x="11383519" y="4542130"/>
            <a:ext cx="142043" cy="1420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03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278</Words>
  <Application>Microsoft Office PowerPoint</Application>
  <PresentationFormat>Widescreen</PresentationFormat>
  <Paragraphs>75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14</cp:revision>
  <dcterms:created xsi:type="dcterms:W3CDTF">2020-03-31T11:35:36Z</dcterms:created>
  <dcterms:modified xsi:type="dcterms:W3CDTF">2020-03-31T20:33:25Z</dcterms:modified>
</cp:coreProperties>
</file>