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83" r:id="rId3"/>
    <p:sldId id="270" r:id="rId4"/>
    <p:sldId id="272" r:id="rId5"/>
    <p:sldId id="265" r:id="rId6"/>
    <p:sldId id="273" r:id="rId7"/>
    <p:sldId id="276" r:id="rId8"/>
    <p:sldId id="281" r:id="rId9"/>
    <p:sldId id="278" r:id="rId10"/>
    <p:sldId id="297" r:id="rId11"/>
    <p:sldId id="282" r:id="rId12"/>
    <p:sldId id="284" r:id="rId13"/>
    <p:sldId id="305" r:id="rId14"/>
    <p:sldId id="293" r:id="rId15"/>
    <p:sldId id="260" r:id="rId16"/>
    <p:sldId id="285" r:id="rId17"/>
    <p:sldId id="291" r:id="rId18"/>
    <p:sldId id="292" r:id="rId19"/>
    <p:sldId id="303" r:id="rId20"/>
    <p:sldId id="294" r:id="rId21"/>
    <p:sldId id="263" r:id="rId22"/>
    <p:sldId id="264" r:id="rId23"/>
    <p:sldId id="301" r:id="rId24"/>
    <p:sldId id="296" r:id="rId25"/>
    <p:sldId id="259" r:id="rId26"/>
    <p:sldId id="299" r:id="rId27"/>
    <p:sldId id="300" r:id="rId28"/>
    <p:sldId id="288" r:id="rId29"/>
    <p:sldId id="287" r:id="rId30"/>
    <p:sldId id="302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265" autoAdjust="0"/>
  </p:normalViewPr>
  <p:slideViewPr>
    <p:cSldViewPr snapToGrid="0">
      <p:cViewPr varScale="1">
        <p:scale>
          <a:sx n="75" d="100"/>
          <a:sy n="75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090E3-73E5-47A2-AE5A-23DF6761777A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F2811-B6C1-400F-A4A6-8E1D1E7A54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25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model gives us</a:t>
            </a:r>
            <a:r>
              <a:rPr lang="en-GB" baseline="0" dirty="0"/>
              <a:t> a bunch of useful outcome measures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Overall Level of Human Foodborne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Overall Level of Livestock Carriage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Proportion of Resistant Human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Proportion of resistant Livestock carriage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75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lower the relative increase, the harder it is</a:t>
            </a:r>
            <a:r>
              <a:rPr lang="en-GB" baseline="0" dirty="0"/>
              <a:t> to bring back down to baseline right?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684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Probably because </a:t>
            </a:r>
            <a:r>
              <a:rPr lang="en-GB" dirty="0" err="1"/>
              <a:t>betaAA</a:t>
            </a:r>
            <a:r>
              <a:rPr lang="en-GB" dirty="0"/>
              <a:t> is already so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50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92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35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more since we have</a:t>
            </a:r>
            <a:r>
              <a:rPr lang="en-GB" baseline="0" dirty="0"/>
              <a:t> Iceland in the human analysis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51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Root square</a:t>
            </a:r>
            <a:r>
              <a:rPr lang="en-GB" baseline="0" dirty="0"/>
              <a:t>d mean error = residual standard error – essentially on average how far the residuals are from the actual data for all of the countries</a:t>
            </a:r>
          </a:p>
          <a:p>
            <a:r>
              <a:rPr lang="en-GB" baseline="0" dirty="0"/>
              <a:t>Linear regression might be better – but it is a very surface understanding of the surveillance results </a:t>
            </a:r>
          </a:p>
          <a:p>
            <a:endParaRPr lang="en-GB" baseline="0" dirty="0"/>
          </a:p>
          <a:p>
            <a:r>
              <a:rPr lang="en-GB" baseline="0" dirty="0"/>
              <a:t>There are some caveats to this – the linear regression does not incorporate any of the underlying disease AMR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Such as the relationship between the parameters and the overall level of infection and the proportion of antibiotic sensitive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54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fits here show that the parameterisation</a:t>
            </a:r>
            <a:r>
              <a:rPr lang="en-GB" baseline="0" dirty="0"/>
              <a:t> procedure is producing similar results – the model fits are comparable.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9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Why I did not choose the standard deviations as the tolerance</a:t>
            </a:r>
          </a:p>
          <a:p>
            <a:pPr lvl="1"/>
            <a:r>
              <a:rPr lang="en-GB" sz="1600" dirty="0"/>
              <a:t>Could only identify standard deviations for 2 of the 3 alternative outcome measures </a:t>
            </a:r>
          </a:p>
          <a:p>
            <a:pPr lvl="2"/>
            <a:r>
              <a:rPr lang="en-GB" sz="1600" dirty="0" err="1"/>
              <a:t>ResPropA</a:t>
            </a:r>
            <a:r>
              <a:rPr lang="en-GB" sz="1600" dirty="0"/>
              <a:t> (N = 18) = </a:t>
            </a:r>
            <a:r>
              <a:rPr lang="en-GB" sz="1600" b="1" dirty="0"/>
              <a:t>0.409 (1 SD; ± 0.212)</a:t>
            </a:r>
            <a:endParaRPr lang="en-GB" sz="1600" dirty="0"/>
          </a:p>
          <a:p>
            <a:pPr lvl="2"/>
            <a:r>
              <a:rPr lang="en-GB" sz="1600" dirty="0" err="1"/>
              <a:t>ResPropH</a:t>
            </a:r>
            <a:r>
              <a:rPr lang="en-GB" sz="1600" dirty="0"/>
              <a:t> (N = 18) = </a:t>
            </a:r>
            <a:r>
              <a:rPr lang="en-GB" sz="1600" b="1" dirty="0"/>
              <a:t>0.32 (1 SD; ±  0.0986)</a:t>
            </a:r>
            <a:endParaRPr lang="en-GB" sz="1600" dirty="0"/>
          </a:p>
          <a:p>
            <a:pPr lvl="1"/>
            <a:r>
              <a:rPr lang="en-GB" sz="1600" dirty="0" err="1"/>
              <a:t>ICombH</a:t>
            </a:r>
            <a:r>
              <a:rPr lang="en-GB" sz="1600" dirty="0"/>
              <a:t> given as single point estimate (3.262 per 100,000 population)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14658-9955-48E6-8B83-9826C322434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9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low alpha value for the model – limitations of the model </a:t>
            </a:r>
          </a:p>
          <a:p>
            <a:endParaRPr lang="en-GB" dirty="0"/>
          </a:p>
          <a:p>
            <a:r>
              <a:rPr lang="en-GB" dirty="0"/>
              <a:t>The fact that both</a:t>
            </a:r>
            <a:r>
              <a:rPr lang="en-GB" baseline="0" dirty="0"/>
              <a:t> model fits give fairly robust parameter values within the same ranges shows that you can successfully estimate parameters for the half of the model you are not fitting for within a fairly accurate level – the parameters from the method are robust – I think the data is ok enough.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1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DDDvet</a:t>
            </a:r>
            <a:r>
              <a:rPr lang="en-GB" dirty="0"/>
              <a:t> which is not comparable to my previous analysis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Point prevalence is actually the number of cases in a population of 100,000 individuals at a particular moment in time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9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52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model gives us</a:t>
            </a:r>
            <a:r>
              <a:rPr lang="en-GB" baseline="0" dirty="0"/>
              <a:t> a bunch of useful outcome measures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Overall Level of Human Foodborne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Overall Level of Livestock Carriage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Proportion of Resistant Human 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Proportion of resistant Livestock carriage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00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;  umudarc@gmail.com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94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u="sng" dirty="0"/>
              <a:t>They</a:t>
            </a:r>
            <a:r>
              <a:rPr lang="en-GB" b="1" u="sng" baseline="0" dirty="0"/>
              <a:t> are not comparable outcome measures – but they help explain some phenomena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a scenario with low </a:t>
            </a:r>
            <a:r>
              <a:rPr lang="el-GR" dirty="0"/>
              <a:t>β</a:t>
            </a:r>
            <a:r>
              <a:rPr lang="en-GB" baseline="-25000" dirty="0"/>
              <a:t>AA</a:t>
            </a:r>
            <a:r>
              <a:rPr lang="en-GB" dirty="0"/>
              <a:t> you might observe greater increases in ICombH</a:t>
            </a:r>
            <a:r>
              <a:rPr lang="en-GB" baseline="0" dirty="0"/>
              <a:t> following livestock antibiotic curtailment (from that particular baseline usage level).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This means that the amount of ICombH you have to reduce to return back towards this baseline ICombH level is quite high and requires more “effort”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This effort takes the form of</a:t>
            </a:r>
            <a:r>
              <a:rPr lang="en-GB" dirty="0"/>
              <a:t> </a:t>
            </a:r>
            <a:r>
              <a:rPr lang="el-GR" dirty="0"/>
              <a:t>β</a:t>
            </a:r>
            <a:r>
              <a:rPr lang="en-GB" baseline="-25000" dirty="0"/>
              <a:t>AA</a:t>
            </a:r>
            <a:r>
              <a:rPr lang="en-GB" dirty="0"/>
              <a:t> and </a:t>
            </a:r>
            <a:r>
              <a:rPr lang="el-GR" dirty="0"/>
              <a:t>β</a:t>
            </a:r>
            <a:r>
              <a:rPr lang="en-GB" baseline="-25000" dirty="0"/>
              <a:t>HA</a:t>
            </a:r>
            <a:r>
              <a:rPr lang="en-GB" dirty="0"/>
              <a:t> reductions –</a:t>
            </a:r>
            <a:r>
              <a:rPr lang="en-GB" baseline="0" dirty="0"/>
              <a:t> which according to the sensitivity analysis – is the best way to return ANY ICombH back below the baseline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So you can have a parameter which can lead to greater increases in ICombH, but can also reduce ICombH quite well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Semi related to the original sensitivity analysis which looks at what parameters affect the overall levels of human foodborne disease (these three parameters and tau were very influential)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F2811-B6C1-400F-A4A6-8E1D1E7A542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7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3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40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12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1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1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74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3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9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7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1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EE7BC-E797-4882-A5D6-2549CEF88501}" type="datetimeFigureOut">
              <a:rPr lang="en-GB" smtClean="0"/>
              <a:t>23/01/2020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97FD-1DB3-4B2A-AD24-657B788D02B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Update on PhD Chapter 2: </a:t>
            </a:r>
            <a:br>
              <a:rPr lang="en-GB" sz="3600" dirty="0"/>
            </a:br>
            <a:r>
              <a:rPr lang="en-GB" sz="3600" dirty="0"/>
              <a:t>Modelling the effect of livestock antibiotic curtailment on human food-borne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(23/01/20)</a:t>
            </a:r>
          </a:p>
        </p:txBody>
      </p:sp>
    </p:spTree>
    <p:extLst>
      <p:ext uri="{BB962C8B-B14F-4D97-AF65-F5344CB8AC3E}">
        <p14:creationId xmlns:p14="http://schemas.microsoft.com/office/powerpoint/2010/main" val="3265667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511300"/>
            <a:ext cx="212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Hand Parameterised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600" y="1511300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ABC Model Fit to Data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21219"/>
              </p:ext>
            </p:extLst>
          </p:nvPr>
        </p:nvGraphicFramePr>
        <p:xfrm>
          <a:off x="695326" y="125212"/>
          <a:ext cx="9829207" cy="957696"/>
        </p:xfrm>
        <a:graphic>
          <a:graphicData uri="http://schemas.openxmlformats.org/drawingml/2006/table">
            <a:tbl>
              <a:tblPr/>
              <a:tblGrid>
                <a:gridCol w="1795796">
                  <a:extLst>
                    <a:ext uri="{9D8B030D-6E8A-4147-A177-3AD203B41FA5}">
                      <a16:colId xmlns:a16="http://schemas.microsoft.com/office/drawing/2014/main" val="551022686"/>
                    </a:ext>
                  </a:extLst>
                </a:gridCol>
                <a:gridCol w="631396">
                  <a:extLst>
                    <a:ext uri="{9D8B030D-6E8A-4147-A177-3AD203B41FA5}">
                      <a16:colId xmlns:a16="http://schemas.microsoft.com/office/drawing/2014/main" val="271905929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285887772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564895687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125000911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879457673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78877402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3834176244"/>
                    </a:ext>
                  </a:extLst>
                </a:gridCol>
                <a:gridCol w="774081">
                  <a:extLst>
                    <a:ext uri="{9D8B030D-6E8A-4147-A177-3AD203B41FA5}">
                      <a16:colId xmlns:a16="http://schemas.microsoft.com/office/drawing/2014/main" val="2923474174"/>
                    </a:ext>
                  </a:extLst>
                </a:gridCol>
                <a:gridCol w="818531">
                  <a:extLst>
                    <a:ext uri="{9D8B030D-6E8A-4147-A177-3AD203B41FA5}">
                      <a16:colId xmlns:a16="http://schemas.microsoft.com/office/drawing/2014/main" val="2394879224"/>
                    </a:ext>
                  </a:extLst>
                </a:gridCol>
                <a:gridCol w="864568">
                  <a:extLst>
                    <a:ext uri="{9D8B030D-6E8A-4147-A177-3AD203B41FA5}">
                      <a16:colId xmlns:a16="http://schemas.microsoft.com/office/drawing/2014/main" val="2165987481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212486866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>
                          <a:effectLst/>
                          <a:latin typeface="Calibri" panose="020F0502020204030204" pitchFamily="34" charset="0"/>
                        </a:rPr>
                        <a:t>HH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φ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θ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74726"/>
                  </a:ext>
                </a:extLst>
              </a:tr>
              <a:tr h="3263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ABC Model Fit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682"/>
                  </a:ext>
                </a:extLst>
              </a:tr>
              <a:tr h="3263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Hand Parameterisation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4668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0" y="1855232"/>
            <a:ext cx="5123809" cy="40095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33" y="1855232"/>
            <a:ext cx="5123809" cy="4009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4200" y="5890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baseline="-25000" dirty="0"/>
              <a:t>CombH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3.21 per 100,000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ResPropA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0.51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0.48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0633" y="58901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baseline="-25000" dirty="0"/>
              <a:t>CombH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3.262 per 100,000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ResPropA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0.409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0.32</a:t>
            </a:r>
          </a:p>
        </p:txBody>
      </p:sp>
    </p:spTree>
    <p:extLst>
      <p:ext uri="{BB962C8B-B14F-4D97-AF65-F5344CB8AC3E}">
        <p14:creationId xmlns:p14="http://schemas.microsoft.com/office/powerpoint/2010/main" val="301500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Campylobacter</a:t>
            </a:r>
            <a:r>
              <a:rPr lang="en-GB" dirty="0"/>
              <a:t> spp. in Dutch Broilers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428"/>
            <a:ext cx="10515600" cy="5107458"/>
          </a:xfrm>
        </p:spPr>
        <p:txBody>
          <a:bodyPr>
            <a:noAutofit/>
          </a:bodyPr>
          <a:lstStyle/>
          <a:p>
            <a:r>
              <a:rPr lang="en-GB" sz="1600" dirty="0"/>
              <a:t>Would be beneficial to have another case study - There is a lack of country-level resistance data – instead we could use a single country as a case study </a:t>
            </a:r>
          </a:p>
          <a:p>
            <a:pPr lvl="1"/>
            <a:r>
              <a:rPr lang="en-GB" sz="1600" dirty="0"/>
              <a:t>No country-level data – can just fit to relevant outcome measures for the Netherlands </a:t>
            </a:r>
            <a:r>
              <a:rPr lang="en-GB" sz="1600" b="1" dirty="0"/>
              <a:t>(0.0198 g/</a:t>
            </a:r>
            <a:r>
              <a:rPr lang="en-GB" sz="1600" b="1" dirty="0" err="1"/>
              <a:t>pCU</a:t>
            </a:r>
            <a:r>
              <a:rPr lang="en-GB" sz="1600" b="1" dirty="0"/>
              <a:t> – ESVAC sales data) </a:t>
            </a:r>
          </a:p>
          <a:p>
            <a:pPr marL="0" indent="0">
              <a:buNone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I</a:t>
            </a:r>
            <a:r>
              <a:rPr lang="en-GB" sz="1600" baseline="-25000" dirty="0"/>
              <a:t>CombH</a:t>
            </a:r>
            <a:r>
              <a:rPr lang="en-GB" sz="1600" dirty="0"/>
              <a:t> at </a:t>
            </a:r>
            <a:r>
              <a:rPr lang="el-GR" sz="1600" dirty="0"/>
              <a:t>τ</a:t>
            </a:r>
            <a:r>
              <a:rPr lang="en-GB" sz="1600" dirty="0"/>
              <a:t> = 0.0198: </a:t>
            </a:r>
            <a:r>
              <a:rPr lang="en-GB" sz="1600" b="1" dirty="0"/>
              <a:t>4.799 per 100,000 (± 10%)	(ECDC and </a:t>
            </a:r>
            <a:r>
              <a:rPr lang="en-GB" sz="1600" b="1" dirty="0" err="1"/>
              <a:t>BCoDE</a:t>
            </a:r>
            <a:r>
              <a:rPr lang="en-GB" sz="1600" b="1" dirty="0"/>
              <a:t> Estimates)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ResPropA</a:t>
            </a:r>
            <a:r>
              <a:rPr lang="en-GB" sz="1600" dirty="0"/>
              <a:t> at </a:t>
            </a:r>
            <a:r>
              <a:rPr lang="el-GR" sz="1600" dirty="0"/>
              <a:t>τ</a:t>
            </a:r>
            <a:r>
              <a:rPr lang="en-GB" sz="1600" dirty="0"/>
              <a:t> = 0.0198: </a:t>
            </a:r>
            <a:r>
              <a:rPr lang="en-GB" sz="1600" b="1" dirty="0"/>
              <a:t>0.641 (± 10%)		(MARAN Dutch Surveillance data)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ResPropH</a:t>
            </a:r>
            <a:r>
              <a:rPr lang="en-GB" sz="1600" dirty="0"/>
              <a:t> at </a:t>
            </a:r>
            <a:r>
              <a:rPr lang="el-GR" sz="1600" dirty="0"/>
              <a:t>τ</a:t>
            </a:r>
            <a:r>
              <a:rPr lang="en-GB" sz="1600" dirty="0"/>
              <a:t> = 0.0198: </a:t>
            </a:r>
            <a:r>
              <a:rPr lang="en-GB" sz="1600" b="1" dirty="0"/>
              <a:t>0.452 (± 10%)		(EFSA surveillance data )</a:t>
            </a:r>
          </a:p>
          <a:p>
            <a:pPr marL="0" indent="0">
              <a:buNone/>
            </a:pPr>
            <a:endParaRPr lang="en-GB" sz="1600" b="1" dirty="0"/>
          </a:p>
          <a:p>
            <a:r>
              <a:rPr lang="en-GB" sz="1600" dirty="0"/>
              <a:t>EU-average for reported campylobacteriosis (2017) = </a:t>
            </a:r>
            <a:r>
              <a:rPr lang="en-GB" sz="1600" b="1" dirty="0"/>
              <a:t>64.8 per 100,000 population/year</a:t>
            </a:r>
          </a:p>
          <a:p>
            <a:r>
              <a:rPr lang="en-GB" sz="1600" dirty="0"/>
              <a:t>EU-average for estimated “community-level” campylobacteriosis (2010 – 2013) = </a:t>
            </a:r>
            <a:r>
              <a:rPr lang="en-GB" sz="1600" b="1" dirty="0"/>
              <a:t>635.075 per 100,000 population/year</a:t>
            </a:r>
          </a:p>
          <a:p>
            <a:r>
              <a:rPr lang="en-GB" sz="1600" dirty="0"/>
              <a:t>Scaling factor to obtain “true” community level prevalence = </a:t>
            </a:r>
            <a:r>
              <a:rPr lang="en-GB" sz="1600" b="1" dirty="0"/>
              <a:t>9.8 times greater</a:t>
            </a:r>
          </a:p>
          <a:p>
            <a:pPr marL="457200" lvl="1" indent="0">
              <a:buNone/>
            </a:pPr>
            <a:endParaRPr lang="en-GB" sz="1600" b="1" dirty="0"/>
          </a:p>
          <a:p>
            <a:r>
              <a:rPr lang="en-GB" sz="1600" dirty="0"/>
              <a:t>Scaling factor applied (2017) to obtain the estimated level of community level campylobacteriosis in the Netherlands</a:t>
            </a:r>
          </a:p>
          <a:p>
            <a:pPr lvl="1"/>
            <a:r>
              <a:rPr lang="en-GB" sz="1600" b="1" dirty="0"/>
              <a:t>32.5 per 100,000 population x 9.8 </a:t>
            </a:r>
            <a:r>
              <a:rPr lang="en-GB" sz="1600" dirty="0"/>
              <a:t>= </a:t>
            </a:r>
            <a:r>
              <a:rPr lang="en-GB" sz="1600" b="1" dirty="0"/>
              <a:t>318.5 per 100,000 population/year </a:t>
            </a:r>
            <a:r>
              <a:rPr lang="en-GB" sz="1600" dirty="0"/>
              <a:t>or a </a:t>
            </a:r>
            <a:r>
              <a:rPr lang="en-GB" sz="1600" b="1" u="sng" dirty="0"/>
              <a:t>point prevalence of 4.799 per 100,000 </a:t>
            </a:r>
          </a:p>
        </p:txBody>
      </p:sp>
    </p:spTree>
    <p:extLst>
      <p:ext uri="{BB962C8B-B14F-4D97-AF65-F5344CB8AC3E}">
        <p14:creationId xmlns:p14="http://schemas.microsoft.com/office/powerpoint/2010/main" val="222025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41591"/>
            <a:ext cx="12192000" cy="128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Posterior distributions are not great after (n = 10000 particles). Likely due to: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Uninformative priors (uniform distribution)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Have lost key model fitting step (no country-level resistance data) – so the parameters are less restrained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Difference between human and livestock resistance is even greater than in </a:t>
            </a:r>
            <a:r>
              <a:rPr lang="en-GB" sz="2000" i="1" dirty="0"/>
              <a:t>Salmonella </a:t>
            </a:r>
          </a:p>
          <a:p>
            <a:pPr lvl="1"/>
            <a:r>
              <a:rPr lang="en-GB" sz="2000" dirty="0"/>
              <a:t>What mechanism can drive the decrease in AMR seen between livestock and humans?</a:t>
            </a:r>
          </a:p>
          <a:p>
            <a:pPr lvl="1"/>
            <a:r>
              <a:rPr lang="en-GB" sz="2000" dirty="0"/>
              <a:t>Functional limitation of alpha parameter? – Add Human resistance dynamics?</a:t>
            </a:r>
            <a:r>
              <a:rPr lang="en-GB" sz="2000" i="1" dirty="0"/>
              <a:t> </a:t>
            </a:r>
          </a:p>
          <a:p>
            <a:pPr lvl="1"/>
            <a:r>
              <a:rPr lang="en-GB" sz="2000" dirty="0"/>
              <a:t>What transmission or human population dynamics would remove resistance I</a:t>
            </a:r>
            <a:r>
              <a:rPr lang="en-GB" sz="2000" baseline="-25000" dirty="0"/>
              <a:t>RH</a:t>
            </a:r>
            <a:r>
              <a:rPr lang="en-GB" sz="2000" dirty="0"/>
              <a:t> -&gt; I</a:t>
            </a:r>
            <a:r>
              <a:rPr lang="en-GB" sz="2000" baseline="-25000" dirty="0"/>
              <a:t>SH</a:t>
            </a:r>
            <a:r>
              <a:rPr lang="en-GB" sz="2000" dirty="0"/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573" y="9896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β</a:t>
            </a:r>
            <a:r>
              <a:rPr lang="en-GB" b="1" baseline="-25000" dirty="0"/>
              <a:t>AA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265" y="868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φ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35953" y="98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θ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04983" y="1021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59307" y="352511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39.17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17779" y="352511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0.32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9941" y="3525113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 = 47.37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7428" y="352511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MAP = 0.66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519"/>
          <a:stretch/>
        </p:blipFill>
        <p:spPr>
          <a:xfrm>
            <a:off x="314505" y="564020"/>
            <a:ext cx="2753093" cy="2926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2775"/>
          <a:stretch/>
        </p:blipFill>
        <p:spPr>
          <a:xfrm>
            <a:off x="3099692" y="572566"/>
            <a:ext cx="2753093" cy="2917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3313"/>
          <a:stretch/>
        </p:blipFill>
        <p:spPr>
          <a:xfrm>
            <a:off x="6161116" y="589658"/>
            <a:ext cx="2753981" cy="2900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12356"/>
          <a:stretch/>
        </p:blipFill>
        <p:spPr>
          <a:xfrm>
            <a:off x="9283439" y="589658"/>
            <a:ext cx="2723885" cy="29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53374" y="803120"/>
          <a:ext cx="359854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36">
                  <a:extLst>
                    <a:ext uri="{9D8B030D-6E8A-4147-A177-3AD203B41FA5}">
                      <a16:colId xmlns:a16="http://schemas.microsoft.com/office/drawing/2014/main" val="1666153049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355435004"/>
                    </a:ext>
                  </a:extLst>
                </a:gridCol>
              </a:tblGrid>
              <a:tr h="15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Parameter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79078"/>
                  </a:ext>
                </a:extLst>
              </a:tr>
              <a:tr h="26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β</a:t>
                      </a:r>
                      <a:r>
                        <a:rPr lang="en-GB" sz="1400" b="1" i="1" baseline="-250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i,j 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 capita rate of direct/indirect transmission between infectious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j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and susceptible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</a:t>
                      </a:r>
                      <a:r>
                        <a:rPr lang="en-GB" sz="1400" i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99262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τ</a:t>
                      </a:r>
                      <a:endParaRPr lang="en-GB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 capita livestock antibiotic usage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13363"/>
                  </a:ext>
                </a:extLst>
              </a:tr>
              <a:tr h="26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α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Relative fitness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(transmission) of resistant strains relative to sensitive strains.</a:t>
                      </a:r>
                      <a:endParaRPr lang="en-GB" sz="1400" dirty="0"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7061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θ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Efficacy of antibiotic-mediated recovery.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7605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φ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Antibiotic-resistant to antibiotic-sensitive reversion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1902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µ</a:t>
                      </a:r>
                      <a:r>
                        <a:rPr lang="en-GB" sz="1400" b="1" i="1" baseline="-250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 capita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b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irth/death rate in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9279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i="1" dirty="0" err="1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</a:t>
                      </a:r>
                      <a:r>
                        <a:rPr lang="en-GB" sz="1400" b="1" i="1" baseline="-25000" dirty="0" err="1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capita r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ate of recovery in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765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2" y="235433"/>
            <a:ext cx="6939999" cy="613409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41548" y="2324454"/>
            <a:ext cx="1273323" cy="22133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2271" y="1667562"/>
            <a:ext cx="810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GB" sz="2800" b="1" dirty="0"/>
              <a:t>2.  Additional Model Analysis 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What scenarios/parameters will cause the greatest increase in human foodborne disease upon livestock antibiotic curtailment?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Can we formalise exploration of parameters which best mitigate increases in human foodborne disease upon livestock antibiotic curtailment?</a:t>
            </a:r>
          </a:p>
          <a:p>
            <a:pPr lvl="1" font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725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7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It is important to consider two concepts: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What are the parameters that could potentially result in the greatest increase in ICombH from baseline levels? – What determines the shape of the initial curve?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Once your baseline curve and parameters are set -  what parameters can most effectively mitigate the increase in foodborne disease when livestock antibiotics are totally curtailed in your specific scenario?</a:t>
            </a:r>
          </a:p>
          <a:p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228407" y="1643025"/>
            <a:ext cx="53647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sz="1600" b="1" dirty="0"/>
              <a:t>What is the relative increase in ICombH upon livestock antibiotic curtailment compared to pre-curtailment levels?</a:t>
            </a:r>
            <a:r>
              <a:rPr lang="en-GB" sz="1600" dirty="0"/>
              <a:t> across different scenarios/parameters?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/>
              <a:t>Each explored scenario will have a specific ICombH at curtailment (</a:t>
            </a:r>
            <a:r>
              <a:rPr lang="el-GR" sz="1600" dirty="0"/>
              <a:t>τ</a:t>
            </a:r>
            <a:r>
              <a:rPr lang="en-GB" sz="1600" dirty="0"/>
              <a:t> = 0) and at baseline ICombH (</a:t>
            </a:r>
            <a:r>
              <a:rPr lang="el-GR" sz="1600" dirty="0"/>
              <a:t>τ</a:t>
            </a:r>
            <a:r>
              <a:rPr lang="en-GB" sz="1600" dirty="0"/>
              <a:t> = 0.032)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4964" y="1628438"/>
            <a:ext cx="5301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2) Once a specific case study has been chosen, </a:t>
            </a:r>
            <a:r>
              <a:rPr lang="en-GB" sz="1600" b="1" dirty="0"/>
              <a:t>what parameters can reduce ICombH back below the baseline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For the fitted parameter set/scenario as an example, baseline ICombH is static at 3.262 per 100,000.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What parameters can reduce ICombH back to this level?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2" y="3465836"/>
            <a:ext cx="4737815" cy="339216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352674" y="4714873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1109661" y="3819523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>
            <a:stCxn id="39" idx="1"/>
          </p:cNvCxnSpPr>
          <p:nvPr/>
        </p:nvCxnSpPr>
        <p:spPr>
          <a:xfrm flipH="1" flipV="1">
            <a:off x="1190625" y="3905250"/>
            <a:ext cx="1173906" cy="8214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352674" y="456480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109661" y="376947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/>
          <p:cNvCxnSpPr>
            <a:stCxn id="50" idx="1"/>
            <a:endCxn id="51" idx="6"/>
          </p:cNvCxnSpPr>
          <p:nvPr/>
        </p:nvCxnSpPr>
        <p:spPr>
          <a:xfrm flipH="1" flipV="1">
            <a:off x="1190624" y="3809954"/>
            <a:ext cx="1173907" cy="766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352674" y="4464986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>
            <a:stCxn id="54" idx="2"/>
            <a:endCxn id="56" idx="6"/>
          </p:cNvCxnSpPr>
          <p:nvPr/>
        </p:nvCxnSpPr>
        <p:spPr>
          <a:xfrm flipH="1" flipV="1">
            <a:off x="1184696" y="3749232"/>
            <a:ext cx="1167978" cy="756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03733" y="3708750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2352673" y="438664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59" idx="2"/>
            <a:endCxn id="61" idx="6"/>
          </p:cNvCxnSpPr>
          <p:nvPr/>
        </p:nvCxnSpPr>
        <p:spPr>
          <a:xfrm flipH="1" flipV="1">
            <a:off x="1184696" y="3718871"/>
            <a:ext cx="1167977" cy="708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103733" y="3678389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2352673" y="4305681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 flipV="1">
            <a:off x="1190623" y="3659535"/>
            <a:ext cx="1162050" cy="686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103733" y="3597426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352672" y="493622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/>
          <p:cNvCxnSpPr>
            <a:stCxn id="68" idx="1"/>
            <a:endCxn id="70" idx="5"/>
          </p:cNvCxnSpPr>
          <p:nvPr/>
        </p:nvCxnSpPr>
        <p:spPr>
          <a:xfrm flipH="1" flipV="1">
            <a:off x="1181730" y="4009238"/>
            <a:ext cx="1182799" cy="93884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12624" y="3940132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2352671" y="5292005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/>
          <p:cNvCxnSpPr>
            <a:stCxn id="73" idx="1"/>
          </p:cNvCxnSpPr>
          <p:nvPr/>
        </p:nvCxnSpPr>
        <p:spPr>
          <a:xfrm flipH="1" flipV="1">
            <a:off x="1193587" y="4221757"/>
            <a:ext cx="1170941" cy="108210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03732" y="415127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2352671" y="6022128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Arrow Connector 77"/>
          <p:cNvCxnSpPr>
            <a:stCxn id="77" idx="1"/>
            <a:endCxn id="79" idx="5"/>
          </p:cNvCxnSpPr>
          <p:nvPr/>
        </p:nvCxnSpPr>
        <p:spPr>
          <a:xfrm flipH="1" flipV="1">
            <a:off x="1163944" y="4581009"/>
            <a:ext cx="1200584" cy="145297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94838" y="451190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2352671" y="6433932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/>
          <p:cNvCxnSpPr>
            <a:stCxn id="81" idx="1"/>
            <a:endCxn id="83" idx="5"/>
          </p:cNvCxnSpPr>
          <p:nvPr/>
        </p:nvCxnSpPr>
        <p:spPr>
          <a:xfrm flipH="1" flipV="1">
            <a:off x="1181730" y="5739379"/>
            <a:ext cx="1182798" cy="70641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112624" y="567027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4848222" y="455238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4848221" y="4686248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4848221" y="482011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4848220" y="4948083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4848220" y="5466860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848219" y="534133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4848218" y="5220077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848217" y="509210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4848216" y="5610429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78" y="3465836"/>
            <a:ext cx="4737815" cy="3392164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>
            <a:off x="6774024" y="4696725"/>
            <a:ext cx="38722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593204" y="4357226"/>
            <a:ext cx="13635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Baseline Parameters: </a:t>
            </a:r>
            <a:r>
              <a:rPr lang="en-GB" sz="1050" b="1" dirty="0"/>
              <a:t>ICombH – 3.262 at</a:t>
            </a:r>
          </a:p>
          <a:p>
            <a:r>
              <a:rPr lang="el-GR" sz="1050" b="1" dirty="0"/>
              <a:t>τ</a:t>
            </a:r>
            <a:r>
              <a:rPr lang="en-GB" sz="1050" b="1" dirty="0"/>
              <a:t> = 0.032 </a:t>
            </a:r>
          </a:p>
        </p:txBody>
      </p:sp>
      <p:sp>
        <p:nvSpPr>
          <p:cNvPr id="99" name="Oval 98"/>
          <p:cNvSpPr/>
          <p:nvPr/>
        </p:nvSpPr>
        <p:spPr>
          <a:xfrm>
            <a:off x="8094827" y="4670102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6916244" y="3830568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/>
          <p:cNvCxnSpPr/>
          <p:nvPr/>
        </p:nvCxnSpPr>
        <p:spPr>
          <a:xfrm flipH="1" flipV="1">
            <a:off x="6955944" y="3875245"/>
            <a:ext cx="1173906" cy="8214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6911119" y="376947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6905994" y="3701859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6905994" y="3668743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6905993" y="3601638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6905992" y="396760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6905993" y="4144656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6917850" y="4505468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6905992" y="5670273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10665964" y="4564804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/>
          <p:cNvSpPr/>
          <p:nvPr/>
        </p:nvSpPr>
        <p:spPr>
          <a:xfrm>
            <a:off x="10664601" y="4694805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/>
          <p:cNvSpPr/>
          <p:nvPr/>
        </p:nvSpPr>
        <p:spPr>
          <a:xfrm>
            <a:off x="10664601" y="4834862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/>
          <p:cNvSpPr/>
          <p:nvPr/>
        </p:nvSpPr>
        <p:spPr>
          <a:xfrm>
            <a:off x="10664600" y="4953576"/>
            <a:ext cx="80963" cy="80963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10664600" y="5594535"/>
            <a:ext cx="80963" cy="80963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10664600" y="5475189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/>
          <p:cNvSpPr/>
          <p:nvPr/>
        </p:nvSpPr>
        <p:spPr>
          <a:xfrm>
            <a:off x="10664600" y="5326537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/>
          <p:cNvSpPr/>
          <p:nvPr/>
        </p:nvSpPr>
        <p:spPr>
          <a:xfrm>
            <a:off x="10664600" y="5207191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/>
          <p:cNvSpPr/>
          <p:nvPr/>
        </p:nvSpPr>
        <p:spPr>
          <a:xfrm>
            <a:off x="10664599" y="5087845"/>
            <a:ext cx="80963" cy="80963"/>
          </a:xfrm>
          <a:prstGeom prst="ellipse">
            <a:avLst/>
          </a:prstGeom>
          <a:solidFill>
            <a:srgbClr val="92D050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6853238" y="3789713"/>
            <a:ext cx="2381" cy="85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6790232" y="3749231"/>
            <a:ext cx="0" cy="1241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706888" y="3701859"/>
            <a:ext cx="0" cy="1714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625925" y="3597426"/>
            <a:ext cx="0" cy="278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862762" y="3902867"/>
            <a:ext cx="0" cy="12060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790232" y="3900486"/>
            <a:ext cx="0" cy="28465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706888" y="3891605"/>
            <a:ext cx="0" cy="67319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627213" y="3898183"/>
            <a:ext cx="0" cy="1812571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9" grpId="0" animBg="1"/>
      <p:bldP spid="40" grpId="0" animBg="1"/>
      <p:bldP spid="50" grpId="0" animBg="1"/>
      <p:bldP spid="51" grpId="0" animBg="1"/>
      <p:bldP spid="54" grpId="0" animBg="1"/>
      <p:bldP spid="56" grpId="0" animBg="1"/>
      <p:bldP spid="59" grpId="0" animBg="1"/>
      <p:bldP spid="61" grpId="0" animBg="1"/>
      <p:bldP spid="64" grpId="0" animBg="1"/>
      <p:bldP spid="66" grpId="0" animBg="1"/>
      <p:bldP spid="68" grpId="0" animBg="1"/>
      <p:bldP spid="70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7" grpId="0"/>
      <p:bldP spid="99" grpId="0" animBg="1"/>
      <p:bldP spid="100" grpId="0" animBg="1"/>
      <p:bldP spid="102" grpId="0" animBg="1"/>
      <p:bldP spid="108" grpId="0" animBg="1"/>
      <p:bldP spid="112" grpId="0" animBg="1"/>
      <p:bldP spid="116" grpId="0" animBg="1"/>
      <p:bldP spid="123" grpId="0" animBg="1"/>
      <p:bldP spid="125" grpId="0" animBg="1"/>
      <p:bldP spid="128" grpId="0" animBg="1"/>
      <p:bldP spid="130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264" y="451100"/>
            <a:ext cx="1797306" cy="198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782" y="2600459"/>
            <a:ext cx="1904160" cy="2106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189" y="2622307"/>
            <a:ext cx="1843443" cy="2039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0930" y="4778541"/>
            <a:ext cx="1786804" cy="19771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283" y="4778541"/>
            <a:ext cx="1813742" cy="20069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283" y="2600459"/>
            <a:ext cx="1904161" cy="2106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3737" y="451101"/>
            <a:ext cx="1819376" cy="2013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9908" y="4778542"/>
            <a:ext cx="1819375" cy="20131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452" y="2616950"/>
            <a:ext cx="1848285" cy="20451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9908" y="455422"/>
            <a:ext cx="1819375" cy="20131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3245" y="2464273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>
                <a:solidFill>
                  <a:srgbClr val="FF0000"/>
                </a:solidFill>
              </a:rPr>
              <a:t>BetaAA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95596" y="293015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BetaHH</a:t>
            </a:r>
            <a:endParaRPr lang="en-GB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8400319" y="2464273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BetaAH</a:t>
            </a:r>
            <a:endParaRPr lang="en-GB" b="1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411600" y="462580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Phi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354" y="2464273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Theta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8170" y="26643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Alpha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5687" y="26643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>
                <a:solidFill>
                  <a:srgbClr val="FF0000"/>
                </a:solidFill>
              </a:rPr>
              <a:t>rA</a:t>
            </a:r>
            <a:endParaRPr lang="en-GB" b="1" u="sng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16862" y="246427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rH</a:t>
            </a:r>
            <a:endParaRPr lang="en-GB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6245184" y="46213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µA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3758" y="45938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µH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29" y="11264"/>
            <a:ext cx="3215762" cy="31152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248" y="3237956"/>
            <a:ext cx="2747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RELATIVE % INCREASE IN ICOMBH UPON CURTAILMENT </a:t>
            </a:r>
          </a:p>
          <a:p>
            <a:endParaRPr lang="en-GB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69929" y="78828"/>
            <a:ext cx="0" cy="67066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92194" y="451100"/>
            <a:ext cx="1797489" cy="19889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692024" y="266435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BetaHA</a:t>
            </a:r>
            <a:endParaRPr lang="en-GB" b="1" u="sng" dirty="0"/>
          </a:p>
        </p:txBody>
      </p:sp>
      <p:sp>
        <p:nvSpPr>
          <p:cNvPr id="29" name="Oval 28"/>
          <p:cNvSpPr/>
          <p:nvPr/>
        </p:nvSpPr>
        <p:spPr>
          <a:xfrm>
            <a:off x="327347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66955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1623686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1863294" y="2892973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400786" y="2886886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640394" y="2886886"/>
            <a:ext cx="216563" cy="177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8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12725"/>
            <a:ext cx="12192000" cy="1325563"/>
          </a:xfrm>
        </p:spPr>
        <p:txBody>
          <a:bodyPr>
            <a:normAutofit/>
          </a:bodyPr>
          <a:lstStyle/>
          <a:p>
            <a:r>
              <a:rPr lang="en-GB" dirty="0"/>
              <a:t>What parameters have the greatest effect at mitigating increases in human foodborne disease?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2015581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Sensitivity Analysis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346813"/>
            <a:ext cx="4229100" cy="447308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8675" y="6452632"/>
            <a:ext cx="501650" cy="26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512925" y="6446798"/>
            <a:ext cx="501650" cy="26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60750" y="6446798"/>
            <a:ext cx="501650" cy="265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25" y="2171666"/>
            <a:ext cx="4550576" cy="4407966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9313605" y="2323976"/>
            <a:ext cx="250430" cy="2504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48399" y="6622360"/>
            <a:ext cx="30126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42025" y="2574406"/>
            <a:ext cx="0" cy="3527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67986" y="1955864"/>
            <a:ext cx="234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ICombH at Curtailment</a:t>
            </a:r>
          </a:p>
        </p:txBody>
      </p:sp>
    </p:spTree>
    <p:extLst>
      <p:ext uri="{BB962C8B-B14F-4D97-AF65-F5344CB8AC3E}">
        <p14:creationId xmlns:p14="http://schemas.microsoft.com/office/powerpoint/2010/main" val="943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117600"/>
            <a:ext cx="211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Higher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(0.2):</a:t>
            </a:r>
          </a:p>
          <a:p>
            <a:r>
              <a:rPr lang="en-GB" dirty="0"/>
              <a:t>Lower relative increase in ICombH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048000"/>
            <a:ext cx="21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Baseline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(0.138)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1" y="4953000"/>
            <a:ext cx="211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Lower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(0.1):</a:t>
            </a:r>
          </a:p>
          <a:p>
            <a:r>
              <a:rPr lang="en-GB" dirty="0"/>
              <a:t>Higher relative increase in ICombH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24774"/>
            <a:ext cx="4000500" cy="2228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2227212"/>
            <a:ext cx="4000499" cy="2228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99" y="4480451"/>
            <a:ext cx="4000500" cy="22284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64104" y="604391"/>
            <a:ext cx="200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Curtailment (</a:t>
            </a:r>
            <a:r>
              <a:rPr lang="el-GR" sz="1400" dirty="0"/>
              <a:t>τ</a:t>
            </a:r>
            <a:r>
              <a:rPr lang="en-GB" sz="1400" dirty="0"/>
              <a:t> = 0) = 4.93 per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Baseline (</a:t>
            </a:r>
            <a:r>
              <a:rPr lang="el-GR" sz="1400" dirty="0"/>
              <a:t>τ</a:t>
            </a:r>
            <a:r>
              <a:rPr lang="en-GB" sz="1400" dirty="0"/>
              <a:t> = 0.032) = 3.64 per 100,000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4104" y="2829413"/>
            <a:ext cx="200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Curtailment (</a:t>
            </a:r>
            <a:r>
              <a:rPr lang="el-GR" sz="1400" dirty="0"/>
              <a:t>τ</a:t>
            </a:r>
            <a:r>
              <a:rPr lang="en-GB" sz="1400" dirty="0"/>
              <a:t> = 0) = 4.67 per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Baseline (</a:t>
            </a:r>
            <a:r>
              <a:rPr lang="el-GR" sz="1400" dirty="0"/>
              <a:t>τ</a:t>
            </a:r>
            <a:r>
              <a:rPr lang="en-GB" sz="1400" dirty="0"/>
              <a:t> = 0.032) = 3.16 per 100,000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4104" y="5056624"/>
            <a:ext cx="20066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Curtailment (</a:t>
            </a:r>
            <a:r>
              <a:rPr lang="el-GR" sz="1400" dirty="0"/>
              <a:t>τ</a:t>
            </a:r>
            <a:r>
              <a:rPr lang="en-GB" sz="1400" dirty="0"/>
              <a:t> = 0) = 4.35 per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Baseline (</a:t>
            </a:r>
            <a:r>
              <a:rPr lang="el-GR" sz="1400" dirty="0"/>
              <a:t>τ</a:t>
            </a:r>
            <a:r>
              <a:rPr lang="en-GB" sz="1400" dirty="0"/>
              <a:t> = 0.032) = 2.58 per 100,000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t="7341"/>
          <a:stretch/>
        </p:blipFill>
        <p:spPr>
          <a:xfrm>
            <a:off x="8713835" y="0"/>
            <a:ext cx="3211465" cy="23191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/>
          <a:srcRect t="7304"/>
          <a:stretch/>
        </p:blipFill>
        <p:spPr>
          <a:xfrm>
            <a:off x="8726534" y="2260600"/>
            <a:ext cx="3113926" cy="22495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/>
          <a:srcRect t="7425"/>
          <a:stretch/>
        </p:blipFill>
        <p:spPr>
          <a:xfrm>
            <a:off x="8688434" y="4525717"/>
            <a:ext cx="3211466" cy="23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978" y="654583"/>
            <a:ext cx="3859572" cy="40877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4583"/>
            <a:ext cx="3889669" cy="411966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487111" y="1845891"/>
            <a:ext cx="259792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358827" y="2338699"/>
            <a:ext cx="251712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596" y="4768554"/>
            <a:ext cx="3738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Critical Contours</a:t>
            </a:r>
          </a:p>
          <a:p>
            <a:r>
              <a:rPr lang="en-GB" dirty="0"/>
              <a:t>Required Reduction to ICombH =  ↓ 1.29 per 100,000</a:t>
            </a:r>
          </a:p>
          <a:p>
            <a:endParaRPr lang="en-GB" dirty="0"/>
          </a:p>
          <a:p>
            <a:r>
              <a:rPr lang="en-GB" dirty="0"/>
              <a:t>β</a:t>
            </a:r>
            <a:r>
              <a:rPr lang="en-GB" baseline="-25000" dirty="0"/>
              <a:t>HA</a:t>
            </a:r>
            <a:r>
              <a:rPr lang="en-GB" dirty="0"/>
              <a:t> (↓ 26%) = 0.0000074 </a:t>
            </a:r>
          </a:p>
          <a:p>
            <a:r>
              <a:rPr lang="en-GB" dirty="0"/>
              <a:t>β</a:t>
            </a:r>
            <a:r>
              <a:rPr lang="en-GB" baseline="-25000" dirty="0"/>
              <a:t>AA</a:t>
            </a:r>
            <a:r>
              <a:rPr lang="en-GB" dirty="0"/>
              <a:t> (↓ 69%) = 0.062 (not as effective)</a:t>
            </a:r>
          </a:p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40499" y="173790"/>
            <a:ext cx="21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Baseline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(0.138)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4465" y="35290"/>
            <a:ext cx="345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Lower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(0.1):</a:t>
            </a:r>
          </a:p>
          <a:p>
            <a:r>
              <a:rPr lang="en-GB" dirty="0"/>
              <a:t>Higher relative increase in ICombH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8720" y="4742916"/>
            <a:ext cx="3855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Critical Contours</a:t>
            </a:r>
          </a:p>
          <a:p>
            <a:r>
              <a:rPr lang="en-GB" dirty="0"/>
              <a:t>Required Reduction to ICombH =  ↓ 1.51 per 100,000</a:t>
            </a:r>
          </a:p>
          <a:p>
            <a:endParaRPr lang="en-GB" dirty="0"/>
          </a:p>
          <a:p>
            <a:r>
              <a:rPr lang="en-GB" dirty="0"/>
              <a:t>β</a:t>
            </a:r>
            <a:r>
              <a:rPr lang="en-GB" baseline="-25000" dirty="0"/>
              <a:t>HA</a:t>
            </a:r>
            <a:r>
              <a:rPr lang="en-GB" dirty="0"/>
              <a:t> (↓ 33%) = 0.0000067</a:t>
            </a:r>
          </a:p>
          <a:p>
            <a:r>
              <a:rPr lang="en-GB" dirty="0"/>
              <a:t>β</a:t>
            </a:r>
            <a:r>
              <a:rPr lang="en-GB" baseline="-25000" dirty="0"/>
              <a:t>AA</a:t>
            </a:r>
            <a:r>
              <a:rPr lang="en-GB" dirty="0"/>
              <a:t> (↓ 65%) = 0.0483 (not as effective)</a:t>
            </a:r>
          </a:p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393460" y="4742373"/>
            <a:ext cx="3733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Critical Contours</a:t>
            </a:r>
          </a:p>
          <a:p>
            <a:r>
              <a:rPr lang="en-GB" dirty="0"/>
              <a:t>Required Reduction to ICombH =  ↓ 1.77 per 100,000</a:t>
            </a:r>
          </a:p>
          <a:p>
            <a:endParaRPr lang="en-GB" dirty="0"/>
          </a:p>
          <a:p>
            <a:r>
              <a:rPr lang="en-GB" dirty="0"/>
              <a:t>β</a:t>
            </a:r>
            <a:r>
              <a:rPr lang="en-GB" baseline="-25000" dirty="0"/>
              <a:t>HA</a:t>
            </a:r>
            <a:r>
              <a:rPr lang="en-GB" dirty="0"/>
              <a:t> (↓ 41%) = 0.0000059</a:t>
            </a:r>
          </a:p>
          <a:p>
            <a:r>
              <a:rPr lang="en-GB" dirty="0"/>
              <a:t>β</a:t>
            </a:r>
            <a:r>
              <a:rPr lang="en-GB" baseline="-25000" dirty="0"/>
              <a:t>AA</a:t>
            </a:r>
            <a:r>
              <a:rPr lang="en-GB" dirty="0"/>
              <a:t> (↓ 61%) = 0.039 (not as effective)</a:t>
            </a: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36732" y="173790"/>
            <a:ext cx="358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Higher </a:t>
            </a:r>
            <a:r>
              <a:rPr lang="el-GR" b="1" u="sng" dirty="0"/>
              <a:t>β</a:t>
            </a:r>
            <a:r>
              <a:rPr lang="en-GB" b="1" u="sng" baseline="-25000" dirty="0"/>
              <a:t>AA </a:t>
            </a:r>
            <a:r>
              <a:rPr lang="en-GB" b="1" u="sng" dirty="0"/>
              <a:t>(0.2):</a:t>
            </a:r>
          </a:p>
          <a:p>
            <a:r>
              <a:rPr lang="en-GB" dirty="0"/>
              <a:t>Lower relative increase in ICombH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98487" y="928642"/>
            <a:ext cx="0" cy="344680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534" y="654583"/>
            <a:ext cx="3884291" cy="4113971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433844" y="2041020"/>
            <a:ext cx="2597921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73407" y="928642"/>
            <a:ext cx="0" cy="344680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73407" y="4375447"/>
            <a:ext cx="16583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49512" y="928642"/>
            <a:ext cx="0" cy="1112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9931" y="928642"/>
            <a:ext cx="0" cy="917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98487" y="4365477"/>
            <a:ext cx="17865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345777" y="928642"/>
            <a:ext cx="0" cy="344680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345777" y="4365477"/>
            <a:ext cx="15472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58827" y="928642"/>
            <a:ext cx="0" cy="1410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292747"/>
            <a:ext cx="6622559" cy="585351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71523"/>
              </p:ext>
            </p:extLst>
          </p:nvPr>
        </p:nvGraphicFramePr>
        <p:xfrm>
          <a:off x="7953374" y="803120"/>
          <a:ext cx="359854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36">
                  <a:extLst>
                    <a:ext uri="{9D8B030D-6E8A-4147-A177-3AD203B41FA5}">
                      <a16:colId xmlns:a16="http://schemas.microsoft.com/office/drawing/2014/main" val="1666153049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355435004"/>
                    </a:ext>
                  </a:extLst>
                </a:gridCol>
              </a:tblGrid>
              <a:tr h="1588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Parameter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079078"/>
                  </a:ext>
                </a:extLst>
              </a:tr>
              <a:tr h="26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β</a:t>
                      </a:r>
                      <a:r>
                        <a:rPr lang="en-GB" sz="1400" b="1" i="1" baseline="-250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i,j 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 capita rate of direct/indirect transmission between infectious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j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and susceptible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</a:t>
                      </a:r>
                      <a:r>
                        <a:rPr lang="en-GB" sz="1400" i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99262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τ</a:t>
                      </a:r>
                      <a:endParaRPr lang="en-GB" sz="14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 capita livestock antibiotic usage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13363"/>
                  </a:ext>
                </a:extLst>
              </a:tr>
              <a:tr h="268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α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Relative fitness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(transmission) of resistant strains relative to sensitive strains.</a:t>
                      </a:r>
                      <a:endParaRPr lang="en-GB" sz="1400" dirty="0"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57061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θ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Efficacy of antibiotic-mediated recovery.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7605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l-GR" sz="1400" b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φ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0274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Antibiotic-resistant to antibiotic-sensitive reversion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1902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µ</a:t>
                      </a:r>
                      <a:r>
                        <a:rPr lang="en-GB" sz="1400" b="1" i="1" baseline="-250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 capita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b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irth/death rate in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9279"/>
                  </a:ext>
                </a:extLst>
              </a:tr>
              <a:tr h="1588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i="1" dirty="0" err="1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r</a:t>
                      </a:r>
                      <a:r>
                        <a:rPr lang="en-GB" sz="1400" b="1" i="1" baseline="-25000" dirty="0" err="1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Per</a:t>
                      </a:r>
                      <a:r>
                        <a:rPr lang="en-GB" sz="1400" baseline="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 capita r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ate of recovery in population </a:t>
                      </a:r>
                      <a:r>
                        <a:rPr lang="en-GB" sz="1400" i="1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x</a:t>
                      </a:r>
                      <a:r>
                        <a:rPr lang="en-GB" sz="1400" dirty="0">
                          <a:latin typeface="Helvetica" panose="020B0604020202020204" pitchFamily="34" charset="0"/>
                          <a:ea typeface="Calibri" panose="020F050202020403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0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39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2000" y="2534504"/>
            <a:ext cx="774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GB" sz="2800" dirty="0"/>
              <a:t>3.    </a:t>
            </a:r>
            <a:r>
              <a:rPr lang="en-GB" sz="2800" b="1" dirty="0"/>
              <a:t>What is the updated story of the manuscript? 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Remove worst case scenario mentions </a:t>
            </a:r>
          </a:p>
          <a:p>
            <a:pPr marL="914400" lvl="1" indent="-457200" fontAlgn="ctr">
              <a:buFont typeface="Arial" panose="020B0604020202020204" pitchFamily="34" charset="0"/>
              <a:buChar char="•"/>
            </a:pPr>
            <a:r>
              <a:rPr lang="en-GB" sz="2800" dirty="0"/>
              <a:t>Reframe the “story” of the manuscript</a:t>
            </a:r>
          </a:p>
        </p:txBody>
      </p:sp>
    </p:spTree>
    <p:extLst>
      <p:ext uri="{BB962C8B-B14F-4D97-AF65-F5344CB8AC3E}">
        <p14:creationId xmlns:p14="http://schemas.microsoft.com/office/powerpoint/2010/main" val="126481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What is the updated story of the manuscript?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b="1" dirty="0"/>
              <a:t>Case Study Alteration and Parameterisation</a:t>
            </a:r>
          </a:p>
          <a:p>
            <a:pPr lvl="1" fontAlgn="ctr"/>
            <a:r>
              <a:rPr lang="en-GB" sz="2800" dirty="0"/>
              <a:t>We have introduced a new tetracycline-resistant </a:t>
            </a:r>
            <a:r>
              <a:rPr lang="en-GB" sz="2800" i="1" dirty="0"/>
              <a:t>Salmonella</a:t>
            </a:r>
            <a:r>
              <a:rPr lang="en-GB" sz="2800" dirty="0"/>
              <a:t> in fattening pigs case study </a:t>
            </a:r>
          </a:p>
          <a:p>
            <a:pPr lvl="1" fontAlgn="ctr"/>
            <a:r>
              <a:rPr lang="en-GB" sz="2800" dirty="0"/>
              <a:t>We have introduced an ABC fitting approach </a:t>
            </a:r>
          </a:p>
          <a:p>
            <a:pPr lvl="1" fontAlgn="ctr"/>
            <a:r>
              <a:rPr lang="en-GB" sz="2800" dirty="0">
                <a:solidFill>
                  <a:srgbClr val="FF0000"/>
                </a:solidFill>
              </a:rPr>
              <a:t>We have introduced an alternative </a:t>
            </a:r>
            <a:r>
              <a:rPr lang="en-GB" sz="2800" i="1" dirty="0">
                <a:solidFill>
                  <a:srgbClr val="FF0000"/>
                </a:solidFill>
              </a:rPr>
              <a:t>Campylobacter</a:t>
            </a:r>
            <a:r>
              <a:rPr lang="en-GB" sz="2800" dirty="0">
                <a:solidFill>
                  <a:srgbClr val="FF0000"/>
                </a:solidFill>
              </a:rPr>
              <a:t> spp. case study</a:t>
            </a:r>
          </a:p>
          <a:p>
            <a:pPr marL="457200" lvl="1" indent="0" fontAlgn="ctr">
              <a:buNone/>
            </a:pPr>
            <a:endParaRPr lang="en-GB" sz="2800" dirty="0"/>
          </a:p>
          <a:p>
            <a:pPr marL="514350" indent="-514350" fontAlgn="ctr">
              <a:buFont typeface="+mj-lt"/>
              <a:buAutoNum type="arabicPeriod"/>
            </a:pPr>
            <a:r>
              <a:rPr lang="en-GB" b="1" dirty="0"/>
              <a:t>Additional Model Analysis </a:t>
            </a:r>
          </a:p>
          <a:p>
            <a:pPr lvl="1" fontAlgn="ctr"/>
            <a:r>
              <a:rPr lang="en-GB" sz="2800" dirty="0"/>
              <a:t>We have identified certain parameters/scenarios which may cause a greater increase in foodborne disease upon curtailment.</a:t>
            </a:r>
          </a:p>
          <a:p>
            <a:pPr lvl="1" fontAlgn="ctr"/>
            <a:r>
              <a:rPr lang="en-GB" sz="2800" dirty="0"/>
              <a:t>We have formalised the exploration of </a:t>
            </a:r>
            <a:r>
              <a:rPr lang="el-GR" sz="2800" dirty="0"/>
              <a:t>β</a:t>
            </a:r>
            <a:r>
              <a:rPr lang="en-GB" sz="2800" baseline="-25000" dirty="0"/>
              <a:t>AA</a:t>
            </a:r>
            <a:r>
              <a:rPr lang="en-GB" sz="2800" dirty="0"/>
              <a:t> and </a:t>
            </a:r>
            <a:r>
              <a:rPr lang="el-GR" sz="2800" dirty="0"/>
              <a:t>β</a:t>
            </a:r>
            <a:r>
              <a:rPr lang="en-GB" sz="2800" baseline="-25000" dirty="0"/>
              <a:t>HA</a:t>
            </a:r>
            <a:r>
              <a:rPr lang="en-GB" sz="2800" dirty="0"/>
              <a:t> parameters as parameters which can best mitigate increases in ICombH, under the baseline scenario.</a:t>
            </a:r>
          </a:p>
          <a:p>
            <a:pPr marL="457200" lvl="1" indent="0" font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130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Home message of Manuscript - </a:t>
            </a:r>
            <a:r>
              <a:rPr lang="en-GB" b="1" dirty="0"/>
              <a:t>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We have created a </a:t>
            </a:r>
            <a:r>
              <a:rPr lang="en-GB" sz="2000" b="1" dirty="0"/>
              <a:t>simple</a:t>
            </a:r>
            <a:r>
              <a:rPr lang="en-GB" sz="2000" dirty="0"/>
              <a:t> population-based AMR transmission model – with the assumption that livestock antibiotic usage drives livestock resistance and can be used to treat (and clear) livestock carriage of antibiotic-sensitive food-borne bacteria. </a:t>
            </a:r>
          </a:p>
          <a:p>
            <a:pPr marL="0" indent="0">
              <a:buNone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We observe increases in human foodborne disease upon livestock antibiotic curtailment</a:t>
            </a:r>
          </a:p>
          <a:p>
            <a:pPr lvl="1"/>
            <a:r>
              <a:rPr lang="en-GB" sz="2000" dirty="0">
                <a:solidFill>
                  <a:srgbClr val="FF0000"/>
                </a:solidFill>
              </a:rPr>
              <a:t>Hopefully across multiple drug bug combinations – Ampicillin and campylobacter case studies</a:t>
            </a:r>
          </a:p>
          <a:p>
            <a:pPr lvl="1"/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Certain parameters/scenarios are key to driving greater increases in overall human foodborne disease upon curtailment </a:t>
            </a:r>
          </a:p>
          <a:p>
            <a:pPr lvl="1"/>
            <a:r>
              <a:rPr lang="en-GB" sz="2000" dirty="0"/>
              <a:t>The greatest increase in overall human foodborne disease occurs when </a:t>
            </a:r>
            <a:r>
              <a:rPr lang="el-GR" sz="2000" dirty="0"/>
              <a:t>β</a:t>
            </a:r>
            <a:r>
              <a:rPr lang="en-GB" sz="2000" baseline="-25000" dirty="0"/>
              <a:t>AA</a:t>
            </a:r>
            <a:r>
              <a:rPr lang="en-GB" sz="2000" dirty="0"/>
              <a:t> is lower, </a:t>
            </a:r>
            <a:r>
              <a:rPr lang="el-GR" sz="2000" dirty="0"/>
              <a:t>α</a:t>
            </a:r>
            <a:r>
              <a:rPr lang="en-GB" sz="2000" dirty="0"/>
              <a:t> is low, </a:t>
            </a:r>
            <a:r>
              <a:rPr lang="el-GR" sz="2000" dirty="0"/>
              <a:t>φ</a:t>
            </a:r>
            <a:r>
              <a:rPr lang="en-GB" sz="2000" dirty="0"/>
              <a:t> is low and </a:t>
            </a:r>
            <a:r>
              <a:rPr lang="el-GR" sz="2000" dirty="0"/>
              <a:t>μ</a:t>
            </a:r>
            <a:r>
              <a:rPr lang="en-GB" sz="2000" baseline="-25000" dirty="0"/>
              <a:t>A</a:t>
            </a:r>
            <a:r>
              <a:rPr lang="en-GB" sz="2000" dirty="0"/>
              <a:t> and </a:t>
            </a:r>
            <a:r>
              <a:rPr lang="en-GB" sz="2000" dirty="0" err="1"/>
              <a:t>r</a:t>
            </a:r>
            <a:r>
              <a:rPr lang="en-GB" sz="2000" baseline="-25000" dirty="0" err="1"/>
              <a:t>A</a:t>
            </a:r>
            <a:r>
              <a:rPr lang="en-GB" sz="2000" dirty="0"/>
              <a:t> are low. </a:t>
            </a:r>
          </a:p>
          <a:p>
            <a:pPr lvl="1"/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β</a:t>
            </a:r>
            <a:r>
              <a:rPr lang="en-GB" sz="2000" b="1" baseline="-25000" dirty="0"/>
              <a:t>HA </a:t>
            </a:r>
            <a:r>
              <a:rPr lang="en-GB" sz="2000" b="1" dirty="0"/>
              <a:t>and to a lesser extent </a:t>
            </a:r>
            <a:r>
              <a:rPr lang="el-GR" sz="2000" b="1" dirty="0"/>
              <a:t>β</a:t>
            </a:r>
            <a:r>
              <a:rPr lang="en-GB" sz="2000" b="1" baseline="-25000" dirty="0"/>
              <a:t>AA</a:t>
            </a:r>
            <a:r>
              <a:rPr lang="en-GB" sz="2000" b="1" dirty="0"/>
              <a:t> reductions can be used as agricultural biosecurity interventions to drive the overall level of human foodborne disease back towards baseline levels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25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2270125"/>
            <a:ext cx="3886200" cy="1325563"/>
          </a:xfrm>
        </p:spPr>
        <p:txBody>
          <a:bodyPr/>
          <a:lstStyle/>
          <a:p>
            <a:r>
              <a:rPr lang="en-GB" dirty="0"/>
              <a:t>SUPP FIGURES</a:t>
            </a:r>
          </a:p>
        </p:txBody>
      </p:sp>
    </p:spTree>
    <p:extLst>
      <p:ext uri="{BB962C8B-B14F-4D97-AF65-F5344CB8AC3E}">
        <p14:creationId xmlns:p14="http://schemas.microsoft.com/office/powerpoint/2010/main" val="299829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2191" y="29492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Sensitivity Analysis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9" y="820215"/>
            <a:ext cx="5843316" cy="2755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9" y="3996160"/>
            <a:ext cx="5843316" cy="2755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3831" y="519131"/>
            <a:ext cx="3373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Overall Level of Human Foodborne Disease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5482" y="3680526"/>
            <a:ext cx="395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/>
              <a:t>Proportion of Resistant Human Foodborne Disease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147" y="214158"/>
            <a:ext cx="3323089" cy="3219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329" y="3542807"/>
            <a:ext cx="4034180" cy="32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1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ABC Model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Sample </a:t>
            </a:r>
            <a:r>
              <a:rPr lang="el-GR" dirty="0"/>
              <a:t>θ</a:t>
            </a:r>
            <a:r>
              <a:rPr lang="en-GB" i="1" dirty="0"/>
              <a:t>*</a:t>
            </a:r>
            <a:r>
              <a:rPr lang="en-GB" dirty="0"/>
              <a:t> from the prior distribution of each parameter.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Simulate the model using parameter set </a:t>
            </a:r>
            <a:r>
              <a:rPr lang="el-GR" dirty="0"/>
              <a:t>θ</a:t>
            </a:r>
            <a:r>
              <a:rPr lang="en-GB" i="1" dirty="0"/>
              <a:t>*</a:t>
            </a:r>
            <a:r>
              <a:rPr lang="en-GB" dirty="0"/>
              <a:t>, to obtain simulated data </a:t>
            </a:r>
            <a:r>
              <a:rPr lang="en-GB" i="1" dirty="0"/>
              <a:t>D*</a:t>
            </a:r>
            <a:r>
              <a:rPr lang="en-GB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the distance measure between the simulated data and the observed data (D) is less than or equal to the distance measure (</a:t>
            </a:r>
            <a:r>
              <a:rPr lang="en-GB" i="1" dirty="0"/>
              <a:t>d</a:t>
            </a:r>
            <a:r>
              <a:rPr lang="en-GB" dirty="0"/>
              <a:t>) tolerance threshold (</a:t>
            </a:r>
            <a:r>
              <a:rPr lang="el-GR" dirty="0"/>
              <a:t>ε</a:t>
            </a:r>
            <a:r>
              <a:rPr lang="en-GB" dirty="0"/>
              <a:t>): </a:t>
            </a:r>
            <a:r>
              <a:rPr lang="en-GB" i="1" dirty="0"/>
              <a:t>d(D,D*) </a:t>
            </a:r>
            <a:r>
              <a:rPr lang="en-GB" dirty="0"/>
              <a:t>≤</a:t>
            </a:r>
            <a:r>
              <a:rPr lang="en-GB" i="1" dirty="0"/>
              <a:t> </a:t>
            </a:r>
            <a:r>
              <a:rPr lang="el-GR" i="1" dirty="0"/>
              <a:t>ε</a:t>
            </a:r>
            <a:r>
              <a:rPr lang="en-GB" dirty="0"/>
              <a:t>; then accept the </a:t>
            </a:r>
            <a:r>
              <a:rPr lang="el-GR" dirty="0"/>
              <a:t>θ</a:t>
            </a:r>
            <a:r>
              <a:rPr lang="en-GB" i="1" dirty="0"/>
              <a:t>*</a:t>
            </a:r>
            <a:r>
              <a:rPr lang="en-GB" dirty="0"/>
              <a:t> parameter set (or particle)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Repeat until N particles have been accepted (N = 2500)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a </a:t>
            </a:r>
            <a:r>
              <a:rPr lang="en-GB" i="1" dirty="0"/>
              <a:t>maximum a posteriori </a:t>
            </a:r>
            <a:r>
              <a:rPr lang="en-GB" dirty="0"/>
              <a:t>(MAP) estimate from the posterior distribution of each parameter.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34300" y="62297"/>
            <a:ext cx="401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Tetracycline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Tetracycline Resistance (n = 22)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3842295"/>
            <a:ext cx="5351034" cy="3005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6" y="3823246"/>
            <a:ext cx="5351034" cy="30059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975" y="708628"/>
            <a:ext cx="5351034" cy="3005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1069" y="67444"/>
            <a:ext cx="39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Tetracycline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Tetracycline Resistance (n =18)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708628"/>
            <a:ext cx="5351034" cy="30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1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4300" y="62297"/>
            <a:ext cx="401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Ampicillin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Ampicillin Resistance (n = 23)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1069" y="67444"/>
            <a:ext cx="39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Livestock Ampicillin Usage</a:t>
            </a:r>
            <a:r>
              <a:rPr lang="en-GB" b="1" dirty="0"/>
              <a:t> </a:t>
            </a:r>
            <a:r>
              <a:rPr lang="en-GB" dirty="0"/>
              <a:t>vs </a:t>
            </a:r>
            <a:r>
              <a:rPr lang="en-GB" b="1" u="sng" dirty="0"/>
              <a:t>Human Ampicillin Resistance (n = 18)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7" y="3754922"/>
            <a:ext cx="5235574" cy="3039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754922"/>
            <a:ext cx="5235574" cy="30395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47" y="715344"/>
            <a:ext cx="5235574" cy="3039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708628"/>
            <a:ext cx="5200649" cy="30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7723"/>
          <a:stretch/>
        </p:blipFill>
        <p:spPr>
          <a:xfrm>
            <a:off x="6078294" y="3926977"/>
            <a:ext cx="4684956" cy="29253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7526"/>
          <a:stretch/>
        </p:blipFill>
        <p:spPr>
          <a:xfrm>
            <a:off x="152402" y="3926977"/>
            <a:ext cx="4619623" cy="287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044" y="-1655"/>
            <a:ext cx="10377681" cy="391830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Linear Regression comparing Livestock Tetracycline Usage vs Livestock/Human Tetracycline Resistance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6687" y="2260241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27.1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1799" y="4680355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22.3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3574" y="4680355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17.9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6686" y="2260241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RSME = 19.8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03134" y="743416"/>
            <a:ext cx="4403932" cy="391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Livestock Tetracycline Usage vs Livestock Tetracycline Resistance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513409" y="743416"/>
            <a:ext cx="4403932" cy="391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Livestock Tetracycline Usage vs Human Tetracycline Resistance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2" y="1218469"/>
            <a:ext cx="4623033" cy="2708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351" y="1191699"/>
            <a:ext cx="4668726" cy="27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32355"/>
              </p:ext>
            </p:extLst>
          </p:nvPr>
        </p:nvGraphicFramePr>
        <p:xfrm>
          <a:off x="1250593" y="4891654"/>
          <a:ext cx="9843150" cy="1788160"/>
        </p:xfrm>
        <a:graphic>
          <a:graphicData uri="http://schemas.openxmlformats.org/drawingml/2006/table">
            <a:tbl>
              <a:tblPr/>
              <a:tblGrid>
                <a:gridCol w="3180369">
                  <a:extLst>
                    <a:ext uri="{9D8B030D-6E8A-4147-A177-3AD203B41FA5}">
                      <a16:colId xmlns:a16="http://schemas.microsoft.com/office/drawing/2014/main" val="2779068236"/>
                    </a:ext>
                  </a:extLst>
                </a:gridCol>
                <a:gridCol w="1335950">
                  <a:extLst>
                    <a:ext uri="{9D8B030D-6E8A-4147-A177-3AD203B41FA5}">
                      <a16:colId xmlns:a16="http://schemas.microsoft.com/office/drawing/2014/main" val="2547966003"/>
                    </a:ext>
                  </a:extLst>
                </a:gridCol>
                <a:gridCol w="1257181">
                  <a:extLst>
                    <a:ext uri="{9D8B030D-6E8A-4147-A177-3AD203B41FA5}">
                      <a16:colId xmlns:a16="http://schemas.microsoft.com/office/drawing/2014/main" val="795456002"/>
                    </a:ext>
                  </a:extLst>
                </a:gridCol>
                <a:gridCol w="1452784">
                  <a:extLst>
                    <a:ext uri="{9D8B030D-6E8A-4147-A177-3AD203B41FA5}">
                      <a16:colId xmlns:a16="http://schemas.microsoft.com/office/drawing/2014/main" val="3119770038"/>
                    </a:ext>
                  </a:extLst>
                </a:gridCol>
                <a:gridCol w="856679">
                  <a:extLst>
                    <a:ext uri="{9D8B030D-6E8A-4147-A177-3AD203B41FA5}">
                      <a16:colId xmlns:a16="http://schemas.microsoft.com/office/drawing/2014/main" val="3890161212"/>
                    </a:ext>
                  </a:extLst>
                </a:gridCol>
                <a:gridCol w="856679">
                  <a:extLst>
                    <a:ext uri="{9D8B030D-6E8A-4147-A177-3AD203B41FA5}">
                      <a16:colId xmlns:a16="http://schemas.microsoft.com/office/drawing/2014/main" val="984589545"/>
                    </a:ext>
                  </a:extLst>
                </a:gridCol>
                <a:gridCol w="903508">
                  <a:extLst>
                    <a:ext uri="{9D8B030D-6E8A-4147-A177-3AD203B41FA5}">
                      <a16:colId xmlns:a16="http://schemas.microsoft.com/office/drawing/2014/main" val="4165109585"/>
                    </a:ext>
                  </a:extLst>
                </a:gridCol>
              </a:tblGrid>
              <a:tr h="271621"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Fitting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No. Parameters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Sum of Squares from</a:t>
                      </a:r>
                      <a:r>
                        <a:rPr lang="en-GB" sz="1400" b="1" baseline="0" dirty="0">
                          <a:effectLst/>
                          <a:latin typeface="Calibri" panose="020F0502020204030204" pitchFamily="34" charset="0"/>
                        </a:rPr>
                        <a:t> model using MAP values</a:t>
                      </a: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 (% Deviation)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ICombH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ResPropA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ResPropH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91566"/>
                  </a:ext>
                </a:extLst>
              </a:tr>
              <a:tr h="271621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 Livestock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Human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 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 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 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591071"/>
                  </a:ext>
                </a:extLst>
              </a:tr>
              <a:tr h="2716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 Usage vs Livestock Resistance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0.85 (22.3)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0.67 (17.9)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3.15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0.432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0.327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058890"/>
                  </a:ext>
                </a:extLst>
              </a:tr>
              <a:tr h="2716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 Usage vs Human Resistance 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0.87 (22.6)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0.67 (17.9)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3.15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0.432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0.327 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35387"/>
                  </a:ext>
                </a:extLst>
              </a:tr>
              <a:tr h="2716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 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0.84 (22.2)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0.65 (17.6)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1.62??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 0.42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0.33 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676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338" y="62743"/>
            <a:ext cx="12039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Fitted outcome measures: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Sum of Squares Differences: </a:t>
            </a:r>
            <a:r>
              <a:rPr lang="en-GB" b="1" dirty="0"/>
              <a:t>LIV vs LIV</a:t>
            </a:r>
            <a:r>
              <a:rPr lang="en-GB" dirty="0"/>
              <a:t> </a:t>
            </a:r>
            <a:r>
              <a:rPr lang="el-GR" b="1" dirty="0"/>
              <a:t>ε</a:t>
            </a:r>
            <a:r>
              <a:rPr lang="en-GB" b="1" dirty="0"/>
              <a:t> = 0.9 (± 22.3%) </a:t>
            </a:r>
            <a:r>
              <a:rPr lang="en-GB" dirty="0"/>
              <a:t>and </a:t>
            </a:r>
            <a:r>
              <a:rPr lang="en-GB" b="1" dirty="0"/>
              <a:t>LIV vs HUM</a:t>
            </a:r>
            <a:r>
              <a:rPr lang="en-GB" dirty="0"/>
              <a:t> </a:t>
            </a:r>
            <a:r>
              <a:rPr lang="el-GR" b="1" dirty="0"/>
              <a:t>ε</a:t>
            </a:r>
            <a:r>
              <a:rPr lang="en-GB" b="1" dirty="0"/>
              <a:t> = 0.7 (± 18.3%) </a:t>
            </a:r>
            <a:endParaRPr lang="en-GB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baseline="-25000" dirty="0"/>
              <a:t>CombH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3.262 per 100,000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ResPropA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0.409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 err="1"/>
              <a:t>ResPropH</a:t>
            </a:r>
            <a:r>
              <a:rPr lang="en-GB" dirty="0"/>
              <a:t> at </a:t>
            </a:r>
            <a:r>
              <a:rPr lang="el-GR" dirty="0"/>
              <a:t>τ</a:t>
            </a:r>
            <a:r>
              <a:rPr lang="en-GB" dirty="0"/>
              <a:t> = 0.032: </a:t>
            </a:r>
            <a:r>
              <a:rPr lang="en-GB" b="1" dirty="0"/>
              <a:t>0.32 (± 10%)</a:t>
            </a:r>
          </a:p>
          <a:p>
            <a:r>
              <a:rPr lang="en-GB" dirty="0"/>
              <a:t> </a:t>
            </a:r>
          </a:p>
          <a:p>
            <a:r>
              <a:rPr lang="en-GB" dirty="0">
                <a:solidFill>
                  <a:srgbClr val="FF0000"/>
                </a:solidFill>
              </a:rPr>
              <a:t>Also did a fit where I allowed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GB" baseline="-25000" dirty="0">
                <a:solidFill>
                  <a:srgbClr val="FF0000"/>
                </a:solidFill>
              </a:rPr>
              <a:t>HA</a:t>
            </a:r>
            <a:r>
              <a:rPr lang="en-GB" dirty="0">
                <a:solidFill>
                  <a:srgbClr val="FF0000"/>
                </a:solidFill>
              </a:rPr>
              <a:t> to vary - so 5 parameters were varied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06852"/>
              </p:ext>
            </p:extLst>
          </p:nvPr>
        </p:nvGraphicFramePr>
        <p:xfrm>
          <a:off x="865181" y="2787766"/>
          <a:ext cx="10613975" cy="1860104"/>
        </p:xfrm>
        <a:graphic>
          <a:graphicData uri="http://schemas.openxmlformats.org/drawingml/2006/table">
            <a:tbl>
              <a:tblPr/>
              <a:tblGrid>
                <a:gridCol w="2196425">
                  <a:extLst>
                    <a:ext uri="{9D8B030D-6E8A-4147-A177-3AD203B41FA5}">
                      <a16:colId xmlns:a16="http://schemas.microsoft.com/office/drawing/2014/main" val="551022686"/>
                    </a:ext>
                  </a:extLst>
                </a:gridCol>
                <a:gridCol w="770849">
                  <a:extLst>
                    <a:ext uri="{9D8B030D-6E8A-4147-A177-3AD203B41FA5}">
                      <a16:colId xmlns:a16="http://schemas.microsoft.com/office/drawing/2014/main" val="271905929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2858877720"/>
                    </a:ext>
                  </a:extLst>
                </a:gridCol>
                <a:gridCol w="993346">
                  <a:extLst>
                    <a:ext uri="{9D8B030D-6E8A-4147-A177-3AD203B41FA5}">
                      <a16:colId xmlns:a16="http://schemas.microsoft.com/office/drawing/2014/main" val="3564895687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125000911"/>
                    </a:ext>
                  </a:extLst>
                </a:gridCol>
                <a:gridCol w="631396">
                  <a:extLst>
                    <a:ext uri="{9D8B030D-6E8A-4147-A177-3AD203B41FA5}">
                      <a16:colId xmlns:a16="http://schemas.microsoft.com/office/drawing/2014/main" val="1879457673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78877402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3834176244"/>
                    </a:ext>
                  </a:extLst>
                </a:gridCol>
                <a:gridCol w="774081">
                  <a:extLst>
                    <a:ext uri="{9D8B030D-6E8A-4147-A177-3AD203B41FA5}">
                      <a16:colId xmlns:a16="http://schemas.microsoft.com/office/drawing/2014/main" val="2923474174"/>
                    </a:ext>
                  </a:extLst>
                </a:gridCol>
                <a:gridCol w="818531">
                  <a:extLst>
                    <a:ext uri="{9D8B030D-6E8A-4147-A177-3AD203B41FA5}">
                      <a16:colId xmlns:a16="http://schemas.microsoft.com/office/drawing/2014/main" val="2394879224"/>
                    </a:ext>
                  </a:extLst>
                </a:gridCol>
                <a:gridCol w="864568">
                  <a:extLst>
                    <a:ext uri="{9D8B030D-6E8A-4147-A177-3AD203B41FA5}">
                      <a16:colId xmlns:a16="http://schemas.microsoft.com/office/drawing/2014/main" val="2165987481"/>
                    </a:ext>
                  </a:extLst>
                </a:gridCol>
                <a:gridCol w="1045543">
                  <a:extLst>
                    <a:ext uri="{9D8B030D-6E8A-4147-A177-3AD203B41FA5}">
                      <a16:colId xmlns:a16="http://schemas.microsoft.com/office/drawing/2014/main" val="2124868665"/>
                    </a:ext>
                  </a:extLst>
                </a:gridCol>
              </a:tblGrid>
              <a:tr h="2428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7800" algn="l"/>
                        </a:tabLs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φ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θ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74726"/>
                  </a:ext>
                </a:extLst>
              </a:tr>
              <a:tr h="2428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682"/>
                  </a:ext>
                </a:extLst>
              </a:tr>
              <a:tr h="50784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</a:rPr>
                        <a:t>Livestock Usage vs Human Resistance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0.142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0.677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099177"/>
                  </a:ext>
                </a:extLst>
              </a:tr>
              <a:tr h="24286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 (5 parameters)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0.00000768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0.0525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0.678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0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61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Feedback from Initial Manuscript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701"/>
            <a:ext cx="10515600" cy="4351338"/>
          </a:xfrm>
        </p:spPr>
        <p:txBody>
          <a:bodyPr>
            <a:no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sz="2200" b="1" dirty="0"/>
              <a:t>Case Study Alteration and Parameterisation</a:t>
            </a:r>
          </a:p>
          <a:p>
            <a:pPr lvl="1" fontAlgn="ctr"/>
            <a:r>
              <a:rPr lang="en-GB" sz="2200" dirty="0"/>
              <a:t>Introduce a specific antibiotic-resistance case study</a:t>
            </a:r>
          </a:p>
          <a:p>
            <a:pPr lvl="1" fontAlgn="ctr"/>
            <a:r>
              <a:rPr lang="en-GB" sz="2200" dirty="0"/>
              <a:t>Introduce alternative </a:t>
            </a:r>
            <a:r>
              <a:rPr lang="en-GB" sz="2200" i="1" dirty="0"/>
              <a:t>Campylobacter</a:t>
            </a:r>
            <a:r>
              <a:rPr lang="en-GB" sz="2200" dirty="0"/>
              <a:t> spp. case study</a:t>
            </a:r>
          </a:p>
          <a:p>
            <a:pPr lvl="1" fontAlgn="ctr"/>
            <a:r>
              <a:rPr lang="en-GB" sz="2200" dirty="0"/>
              <a:t>Move away from “hand parameterisation” in the model methods</a:t>
            </a:r>
          </a:p>
          <a:p>
            <a:pPr lvl="1" fontAlgn="ctr"/>
            <a:endParaRPr lang="en-GB" sz="2200" dirty="0"/>
          </a:p>
          <a:p>
            <a:pPr marL="514350" indent="-514350" fontAlgn="ctr">
              <a:buFont typeface="+mj-lt"/>
              <a:buAutoNum type="arabicPeriod"/>
            </a:pPr>
            <a:r>
              <a:rPr lang="en-GB" sz="2200" b="1" dirty="0"/>
              <a:t>Additional Model Analysis </a:t>
            </a:r>
          </a:p>
          <a:p>
            <a:pPr lvl="1" fontAlgn="ctr"/>
            <a:r>
              <a:rPr lang="en-GB" sz="2200" dirty="0"/>
              <a:t>What scenarios/parameters will cause the greatest increase in human foodborne disease upon livestock antibiotic curtailment?</a:t>
            </a:r>
          </a:p>
          <a:p>
            <a:pPr lvl="1" fontAlgn="ctr"/>
            <a:r>
              <a:rPr lang="en-GB" sz="2200" dirty="0"/>
              <a:t>Can we formalise exploration of parameters which best mitigate increases in human foodborne disease upon livestock antibiotic curtailment?</a:t>
            </a:r>
          </a:p>
          <a:p>
            <a:pPr lvl="1" fontAlgn="ctr"/>
            <a:endParaRPr lang="en-GB" sz="2200" dirty="0"/>
          </a:p>
          <a:p>
            <a:pPr marL="514350" indent="-514350" fontAlgn="ctr">
              <a:buFont typeface="+mj-lt"/>
              <a:buAutoNum type="arabicPeriod"/>
            </a:pPr>
            <a:r>
              <a:rPr lang="en-GB" sz="2200" b="1" dirty="0"/>
              <a:t>What is the updated story of the manuscript? </a:t>
            </a:r>
          </a:p>
          <a:p>
            <a:pPr lvl="1" fontAlgn="ctr"/>
            <a:r>
              <a:rPr lang="en-GB" sz="2200" dirty="0"/>
              <a:t>Remove worst case scenario mentions</a:t>
            </a:r>
          </a:p>
          <a:p>
            <a:pPr lvl="1" fontAlgn="ctr"/>
            <a:r>
              <a:rPr lang="en-GB" sz="2200" dirty="0"/>
              <a:t>Reframe the “story” of the manuscript</a:t>
            </a:r>
          </a:p>
          <a:p>
            <a:pPr marL="514350" indent="-514350" fontAlgn="ctr">
              <a:buFont typeface="+mj-lt"/>
              <a:buAutoNum type="arabicPeriod"/>
            </a:pPr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0144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8" y="439473"/>
            <a:ext cx="3195685" cy="33800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3245" y="2464273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BetaAA</a:t>
            </a:r>
            <a:endParaRPr lang="en-GB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495596" y="293015"/>
            <a:ext cx="9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BetaHH</a:t>
            </a:r>
            <a:endParaRPr lang="en-GB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400319" y="2464273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BetaAH</a:t>
            </a:r>
            <a:endParaRPr lang="en-GB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411600" y="4625801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Phi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02354" y="2464273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Theta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8170" y="26643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Alpha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5687" y="26643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rA</a:t>
            </a:r>
            <a:endParaRPr lang="en-GB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1116862" y="246427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rH</a:t>
            </a:r>
            <a:endParaRPr lang="en-GB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245184" y="46213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µA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13758" y="459387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µH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2024" y="266435"/>
            <a:ext cx="90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BetaHA</a:t>
            </a:r>
            <a:endParaRPr lang="en-GB" b="1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781" y="2815652"/>
            <a:ext cx="1769421" cy="1829913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83" y="2833605"/>
            <a:ext cx="1790816" cy="1852041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262" y="635766"/>
            <a:ext cx="1797641" cy="1859099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557" y="558734"/>
            <a:ext cx="1946610" cy="2013161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077" y="2773239"/>
            <a:ext cx="1760450" cy="1820636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783" y="4990651"/>
            <a:ext cx="1677590" cy="1734943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3229" y="572024"/>
            <a:ext cx="1920908" cy="1986580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82" y="2864398"/>
            <a:ext cx="1722286" cy="178116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1721" y="635766"/>
            <a:ext cx="1827861" cy="1890352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3167" y="5021363"/>
            <a:ext cx="1618194" cy="167351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9253" y="4963207"/>
            <a:ext cx="1859233" cy="19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88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This model contradicts a number of established AMR model structures that look at strain co-existence</a:t>
            </a:r>
          </a:p>
          <a:p>
            <a:r>
              <a:rPr lang="en-GB" dirty="0"/>
              <a:t>Null-Neutral Models</a:t>
            </a:r>
          </a:p>
          <a:p>
            <a:pPr lvl="1"/>
            <a:r>
              <a:rPr lang="en-GB" sz="2800" dirty="0"/>
              <a:t>Explicitly describe within-host dynamics </a:t>
            </a:r>
          </a:p>
          <a:p>
            <a:endParaRPr lang="en-GB" dirty="0"/>
          </a:p>
          <a:p>
            <a:r>
              <a:rPr lang="en-GB" dirty="0"/>
              <a:t>It would be interesting to add to this study in my thesis </a:t>
            </a:r>
          </a:p>
          <a:p>
            <a:pPr lvl="1"/>
            <a:r>
              <a:rPr lang="en-GB" sz="2800" dirty="0"/>
              <a:t>Implement different co-existence models and fit to the data </a:t>
            </a:r>
          </a:p>
          <a:p>
            <a:pPr lvl="1"/>
            <a:r>
              <a:rPr lang="en-GB" sz="2800" dirty="0"/>
              <a:t>See what the models say about the analysis I have conducted.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Not for Publication – Additions to Thesis Chapter</a:t>
            </a:r>
          </a:p>
        </p:txBody>
      </p:sp>
    </p:spTree>
    <p:extLst>
      <p:ext uri="{BB962C8B-B14F-4D97-AF65-F5344CB8AC3E}">
        <p14:creationId xmlns:p14="http://schemas.microsoft.com/office/powerpoint/2010/main" val="27560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960" y="1789855"/>
            <a:ext cx="97081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ctr">
              <a:buFont typeface="+mj-lt"/>
              <a:buAutoNum type="arabicPeriod"/>
            </a:pPr>
            <a:r>
              <a:rPr lang="en-GB" sz="2800" b="1" dirty="0"/>
              <a:t>Case Study Alteration and Parameterisation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GB" sz="2800" dirty="0"/>
              <a:t>Introduce a specific antibiotic-resistance case study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GB" sz="2800" dirty="0"/>
              <a:t>Introduce alternative </a:t>
            </a:r>
            <a:r>
              <a:rPr lang="en-GB" sz="2800" i="1" dirty="0"/>
              <a:t>Campylobacter</a:t>
            </a:r>
            <a:r>
              <a:rPr lang="en-GB" sz="2800" dirty="0"/>
              <a:t> spp. case study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GB" sz="2800" dirty="0"/>
              <a:t>Move away from “hand parameterisation” in the model methods</a:t>
            </a:r>
          </a:p>
          <a:p>
            <a:pPr marL="514350" indent="-514350" fontAlgn="ctr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6437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GB" dirty="0"/>
              <a:t>Case Study Alteration and 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Approximate Bayesian computation can be used for parameterisation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Data Available (for both tetracycline and ampicillin)</a:t>
            </a:r>
          </a:p>
          <a:p>
            <a:r>
              <a:rPr lang="en-GB" sz="1800" b="1" dirty="0"/>
              <a:t>EFSA</a:t>
            </a:r>
            <a:r>
              <a:rPr lang="en-GB" sz="1800" dirty="0"/>
              <a:t> – Tetracycline-resistant </a:t>
            </a:r>
            <a:r>
              <a:rPr lang="en-GB" sz="1800" i="1" dirty="0"/>
              <a:t>Salmonella</a:t>
            </a:r>
            <a:r>
              <a:rPr lang="en-GB" sz="1800" dirty="0"/>
              <a:t> spp. in fattening pigs (and humans) across 21 countries in the EU </a:t>
            </a:r>
          </a:p>
          <a:p>
            <a:r>
              <a:rPr lang="en-GB" sz="1800" b="1" dirty="0"/>
              <a:t>ESVAC</a:t>
            </a:r>
            <a:r>
              <a:rPr lang="en-GB" sz="1800" dirty="0"/>
              <a:t> – Livestock antibiotic sales data for EU countries.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FIT</a:t>
            </a:r>
            <a:r>
              <a:rPr lang="en-GB" sz="1800" dirty="0"/>
              <a:t> - Relationship between </a:t>
            </a:r>
            <a:r>
              <a:rPr lang="en-GB" sz="1800" b="1" dirty="0"/>
              <a:t>livestock antibiotic usage </a:t>
            </a:r>
            <a:r>
              <a:rPr lang="en-GB" sz="1800" dirty="0"/>
              <a:t>and </a:t>
            </a:r>
            <a:r>
              <a:rPr lang="en-GB" sz="1800" b="1" dirty="0"/>
              <a:t>the proportion of antibiotic-resistant livestock carriage</a:t>
            </a:r>
            <a:r>
              <a:rPr lang="en-GB" sz="1800" dirty="0"/>
              <a:t>. </a:t>
            </a:r>
            <a:endParaRPr lang="en-GB" sz="1800" b="1" dirty="0"/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Tetracycline</a:t>
            </a:r>
            <a:r>
              <a:rPr lang="en-GB" sz="1800" dirty="0"/>
              <a:t> and </a:t>
            </a:r>
            <a:r>
              <a:rPr lang="en-GB" sz="1800" b="1" dirty="0"/>
              <a:t>ampicillin-resistance</a:t>
            </a:r>
            <a:r>
              <a:rPr lang="en-GB" sz="1800" dirty="0"/>
              <a:t> are useful as case studies</a:t>
            </a:r>
          </a:p>
          <a:p>
            <a:r>
              <a:rPr lang="en-GB" sz="1800" dirty="0"/>
              <a:t>Only antibiotic-resistance(s) found at an appreciable level in livestock and human populations.</a:t>
            </a:r>
          </a:p>
          <a:p>
            <a:r>
              <a:rPr lang="en-GB" sz="1800" dirty="0"/>
              <a:t>Good level of antibiotic usage/sales in livestock populations</a:t>
            </a:r>
          </a:p>
          <a:p>
            <a:r>
              <a:rPr lang="en-GB" sz="1800" dirty="0"/>
              <a:t>Not the most clinically relevant antibiotic-resistances - (compared to FQ and 3rd Gen </a:t>
            </a:r>
            <a:r>
              <a:rPr lang="en-GB" sz="1800" dirty="0" err="1"/>
              <a:t>cephalopsorins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85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Tetracycline-resistant </a:t>
            </a:r>
            <a:r>
              <a:rPr lang="en-GB" i="1" dirty="0"/>
              <a:t>Salmonella</a:t>
            </a:r>
            <a:r>
              <a:rPr lang="en-GB" dirty="0"/>
              <a:t> spp. in Fattening Pigs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Only countries with </a:t>
            </a:r>
            <a:r>
              <a:rPr lang="en-GB" sz="2200" b="1" dirty="0"/>
              <a:t>n &gt; 5 isolates </a:t>
            </a:r>
            <a:r>
              <a:rPr lang="en-GB" sz="2200" dirty="0"/>
              <a:t>in the EFSA data set were chosen (N = 18 countries)</a:t>
            </a:r>
          </a:p>
          <a:p>
            <a:r>
              <a:rPr lang="en-GB" sz="2200" dirty="0"/>
              <a:t>Average current tetracycline usage for the 18 countries is </a:t>
            </a:r>
            <a:r>
              <a:rPr lang="en-GB" sz="2200" b="1" dirty="0"/>
              <a:t>0.032 g/PCU</a:t>
            </a:r>
          </a:p>
          <a:p>
            <a:r>
              <a:rPr lang="en-GB" sz="2200" dirty="0"/>
              <a:t>All outcome measures were calculated as EU-averages for the 18 fitted countries </a:t>
            </a:r>
          </a:p>
          <a:p>
            <a:endParaRPr lang="en-GB" sz="2200" dirty="0"/>
          </a:p>
          <a:p>
            <a:r>
              <a:rPr lang="en-GB" sz="2200" dirty="0"/>
              <a:t>What are the relevant outcome measures from this case study?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200" dirty="0"/>
              <a:t>I</a:t>
            </a:r>
            <a:r>
              <a:rPr lang="en-GB" sz="2200" baseline="-25000" dirty="0"/>
              <a:t>CombH</a:t>
            </a:r>
            <a:r>
              <a:rPr lang="en-GB" sz="2200" dirty="0"/>
              <a:t> at </a:t>
            </a:r>
            <a:r>
              <a:rPr lang="el-GR" sz="2200" dirty="0"/>
              <a:t>τ</a:t>
            </a:r>
            <a:r>
              <a:rPr lang="en-GB" sz="2200" dirty="0"/>
              <a:t> = 0.032: 	</a:t>
            </a:r>
            <a:r>
              <a:rPr lang="en-GB" sz="2200" b="1" dirty="0"/>
              <a:t>3.262 per 100,000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200" dirty="0" err="1"/>
              <a:t>ResPropA</a:t>
            </a:r>
            <a:r>
              <a:rPr lang="en-GB" sz="2200" dirty="0"/>
              <a:t> at </a:t>
            </a:r>
            <a:r>
              <a:rPr lang="el-GR" sz="2200" dirty="0"/>
              <a:t>τ</a:t>
            </a:r>
            <a:r>
              <a:rPr lang="en-GB" sz="2200" dirty="0"/>
              <a:t> = 0.032:	</a:t>
            </a:r>
            <a:r>
              <a:rPr lang="en-GB" sz="2200" b="1" dirty="0"/>
              <a:t>0.409 (± 10%)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2200" dirty="0" err="1"/>
              <a:t>ResPropH</a:t>
            </a:r>
            <a:r>
              <a:rPr lang="en-GB" sz="2200" dirty="0"/>
              <a:t> at </a:t>
            </a:r>
            <a:r>
              <a:rPr lang="el-GR" sz="2200" dirty="0"/>
              <a:t>τ</a:t>
            </a:r>
            <a:r>
              <a:rPr lang="en-GB" sz="2200" dirty="0"/>
              <a:t> = 0.032: 	</a:t>
            </a:r>
            <a:r>
              <a:rPr lang="en-GB" sz="2200" b="1" dirty="0"/>
              <a:t>0.32 (± 10%)</a:t>
            </a:r>
          </a:p>
          <a:p>
            <a:pPr lvl="1"/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3.262 per 100,000 population </a:t>
            </a:r>
            <a:r>
              <a:rPr lang="en-GB" sz="2200" dirty="0"/>
              <a:t>for the overall level of human foodborne disease was calculated from Burden of Communicable Disease in Europe (</a:t>
            </a:r>
            <a:r>
              <a:rPr lang="en-GB" sz="2200" dirty="0" err="1"/>
              <a:t>BCoDE</a:t>
            </a:r>
            <a:r>
              <a:rPr lang="en-GB" sz="2200" dirty="0"/>
              <a:t>) estimates for the “actual” yearly community-level incidence in Europe. 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2733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177" y="228600"/>
                <a:ext cx="11534775" cy="54581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800" b="1" u="sng" dirty="0"/>
                  <a:t>What am I fitting? </a:t>
                </a:r>
              </a:p>
              <a:p>
                <a:r>
                  <a:rPr lang="en-GB" sz="1800" dirty="0"/>
                  <a:t>Epsilon (</a:t>
                </a:r>
                <a:r>
                  <a:rPr lang="el-GR" sz="1800" dirty="0"/>
                  <a:t>ε</a:t>
                </a:r>
                <a:r>
                  <a:rPr lang="en-GB" sz="1800" dirty="0"/>
                  <a:t>) is defined as a tolerance value/parameter for the summary statistic/outcome measures used in the ABC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/>
                  <a:t>Sum of Squares Differences (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1800" dirty="0"/>
                  <a:t>): </a:t>
                </a:r>
                <a:r>
                  <a:rPr lang="el-GR" sz="1800" b="1" dirty="0"/>
                  <a:t>ε</a:t>
                </a:r>
                <a:r>
                  <a:rPr lang="en-GB" sz="1800" b="1" dirty="0"/>
                  <a:t> = 0.9 (± 23%)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GB" sz="1800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/>
                  <a:t>I</a:t>
                </a:r>
                <a:r>
                  <a:rPr lang="en-GB" sz="1800" baseline="-25000" dirty="0"/>
                  <a:t>CombH</a:t>
                </a:r>
                <a:r>
                  <a:rPr lang="en-GB" sz="1800" dirty="0"/>
                  <a:t> at </a:t>
                </a:r>
                <a:r>
                  <a:rPr lang="el-GR" sz="1800" dirty="0"/>
                  <a:t>τ</a:t>
                </a:r>
                <a:r>
                  <a:rPr lang="en-GB" sz="1800" dirty="0"/>
                  <a:t> = 0.032: </a:t>
                </a:r>
                <a:r>
                  <a:rPr lang="en-GB" sz="1800" b="1" dirty="0"/>
                  <a:t>3.262 per 100,000 (± 10%)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 err="1"/>
                  <a:t>ResPropA</a:t>
                </a:r>
                <a:r>
                  <a:rPr lang="en-GB" sz="1800" dirty="0"/>
                  <a:t> at </a:t>
                </a:r>
                <a:r>
                  <a:rPr lang="el-GR" sz="1800" dirty="0"/>
                  <a:t>τ</a:t>
                </a:r>
                <a:r>
                  <a:rPr lang="en-GB" sz="1800" dirty="0"/>
                  <a:t> = 0.032: </a:t>
                </a:r>
                <a:r>
                  <a:rPr lang="en-GB" sz="1800" b="1" dirty="0"/>
                  <a:t>0.409 (± 10%)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 err="1"/>
                  <a:t>ResPropH</a:t>
                </a:r>
                <a:r>
                  <a:rPr lang="en-GB" sz="1800" dirty="0"/>
                  <a:t> at </a:t>
                </a:r>
                <a:r>
                  <a:rPr lang="el-GR" sz="1800" dirty="0"/>
                  <a:t>τ</a:t>
                </a:r>
                <a:r>
                  <a:rPr lang="en-GB" sz="1800" dirty="0"/>
                  <a:t> = 0.032: </a:t>
                </a:r>
                <a:r>
                  <a:rPr lang="en-GB" sz="1800" b="1" dirty="0"/>
                  <a:t>0.32 (± 10%)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Look at the model parameter fits between: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800" dirty="0"/>
                  <a:t>Livestock tetracycline usage vs LIVESTOCK tetracycline resistance - Epsilon tolerance parameter for </a:t>
                </a:r>
                <a:r>
                  <a:rPr lang="en-GB" sz="1800" b="1" dirty="0"/>
                  <a:t>SS = 0.9 (±23%)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800" dirty="0"/>
                  <a:t>Livestock tetracycline usage vs HUMAN tetracycline resistance - Epsilon tolerance parameter for </a:t>
                </a:r>
                <a:r>
                  <a:rPr lang="en-GB" sz="1800" b="1" dirty="0"/>
                  <a:t>SS = 0.7 (±18%)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b="1" u="sng" dirty="0"/>
                  <a:t>What Parameters Are Being Fit? </a:t>
                </a:r>
              </a:p>
              <a:p>
                <a:r>
                  <a:rPr lang="en-GB" sz="1800" b="1" dirty="0"/>
                  <a:t>Four parameters </a:t>
                </a:r>
                <a:r>
                  <a:rPr lang="en-GB" sz="1800" dirty="0"/>
                  <a:t>are being fitted to the data. These have been chosen as: </a:t>
                </a:r>
                <a:r>
                  <a:rPr lang="el-GR" sz="1800" b="1" dirty="0"/>
                  <a:t>β</a:t>
                </a:r>
                <a:r>
                  <a:rPr lang="en-GB" sz="1800" b="1" baseline="-25000" dirty="0"/>
                  <a:t>AA</a:t>
                </a:r>
                <a:r>
                  <a:rPr lang="en-GB" sz="1800" b="1" dirty="0"/>
                  <a:t>,</a:t>
                </a:r>
                <a:r>
                  <a:rPr lang="el-GR" sz="1800" b="1" dirty="0"/>
                  <a:t> θ</a:t>
                </a:r>
                <a:r>
                  <a:rPr lang="en-GB" sz="1800" b="1" dirty="0"/>
                  <a:t>, </a:t>
                </a:r>
                <a:r>
                  <a:rPr lang="el-GR" sz="1800" b="1" dirty="0"/>
                  <a:t>φ</a:t>
                </a:r>
                <a:r>
                  <a:rPr lang="en-GB" sz="1800" b="1" dirty="0"/>
                  <a:t> </a:t>
                </a:r>
                <a:r>
                  <a:rPr lang="en-GB" sz="1800" dirty="0"/>
                  <a:t>and</a:t>
                </a:r>
                <a:r>
                  <a:rPr lang="en-GB" sz="1800" b="1" dirty="0"/>
                  <a:t> </a:t>
                </a:r>
                <a:r>
                  <a:rPr lang="el-GR" sz="1800" b="1" dirty="0"/>
                  <a:t>α</a:t>
                </a:r>
                <a:endParaRPr lang="en-GB" sz="1800" b="1" dirty="0"/>
              </a:p>
              <a:p>
                <a:pPr lvl="1"/>
                <a:r>
                  <a:rPr lang="en-GB" sz="1800" dirty="0"/>
                  <a:t>Other parameters are already known (</a:t>
                </a:r>
                <a:r>
                  <a:rPr lang="en-GB" sz="1800" dirty="0" err="1"/>
                  <a:t>r</a:t>
                </a:r>
                <a:r>
                  <a:rPr lang="en-GB" sz="1800" baseline="-25000" dirty="0" err="1"/>
                  <a:t>A</a:t>
                </a:r>
                <a:r>
                  <a:rPr lang="en-GB" sz="1800" dirty="0"/>
                  <a:t>, </a:t>
                </a:r>
                <a:r>
                  <a:rPr lang="en-GB" sz="1800" dirty="0" err="1"/>
                  <a:t>r</a:t>
                </a:r>
                <a:r>
                  <a:rPr lang="en-GB" sz="1800" baseline="-25000" dirty="0" err="1"/>
                  <a:t>H</a:t>
                </a:r>
                <a:r>
                  <a:rPr lang="en-GB" sz="1800" dirty="0"/>
                  <a:t>, </a:t>
                </a:r>
                <a:r>
                  <a:rPr lang="el-GR" sz="1800" dirty="0"/>
                  <a:t>μ</a:t>
                </a:r>
                <a:r>
                  <a:rPr lang="en-GB" sz="1800" baseline="-25000" dirty="0"/>
                  <a:t>A</a:t>
                </a:r>
                <a:r>
                  <a:rPr lang="en-GB" sz="1800" dirty="0"/>
                  <a:t>, </a:t>
                </a:r>
                <a:r>
                  <a:rPr lang="el-GR" sz="1800" dirty="0"/>
                  <a:t>μ</a:t>
                </a:r>
                <a:r>
                  <a:rPr lang="en-GB" sz="1800" baseline="-25000" dirty="0"/>
                  <a:t>H</a:t>
                </a:r>
                <a:r>
                  <a:rPr lang="en-GB" sz="1800" dirty="0"/>
                  <a:t>)</a:t>
                </a:r>
              </a:p>
              <a:p>
                <a:pPr lvl="1"/>
                <a:r>
                  <a:rPr lang="en-GB" sz="1800" dirty="0"/>
                  <a:t>Other parameters are relative to the fitted parameters (</a:t>
                </a:r>
                <a:r>
                  <a:rPr lang="el-GR" sz="1800" dirty="0"/>
                  <a:t>β</a:t>
                </a:r>
                <a:r>
                  <a:rPr lang="en-GB" sz="1800" baseline="-25000" dirty="0"/>
                  <a:t>HH</a:t>
                </a:r>
                <a:r>
                  <a:rPr lang="en-GB" sz="1800" dirty="0"/>
                  <a:t>,</a:t>
                </a:r>
                <a:r>
                  <a:rPr lang="el-GR" sz="1800" dirty="0"/>
                  <a:t> β</a:t>
                </a:r>
                <a:r>
                  <a:rPr lang="en-GB" sz="1800" baseline="-25000" dirty="0"/>
                  <a:t>HA</a:t>
                </a:r>
                <a:r>
                  <a:rPr lang="en-GB" sz="1800" dirty="0"/>
                  <a:t> and </a:t>
                </a:r>
                <a:r>
                  <a:rPr lang="el-GR" sz="1800" dirty="0"/>
                  <a:t>β</a:t>
                </a:r>
                <a:r>
                  <a:rPr lang="en-GB" sz="1800" baseline="-25000" dirty="0"/>
                  <a:t>AH</a:t>
                </a:r>
                <a:r>
                  <a:rPr lang="en-GB" sz="1800" dirty="0"/>
                  <a:t>).</a:t>
                </a:r>
              </a:p>
              <a:p>
                <a:pPr lvl="1"/>
                <a:r>
                  <a:rPr lang="en-GB" sz="1800" dirty="0"/>
                  <a:t>There is an argument to fit </a:t>
                </a:r>
                <a:r>
                  <a:rPr lang="el-GR" sz="1800" dirty="0"/>
                  <a:t>β</a:t>
                </a:r>
                <a:r>
                  <a:rPr lang="en-GB" sz="1800" baseline="-25000" dirty="0"/>
                  <a:t>HA</a:t>
                </a:r>
                <a:r>
                  <a:rPr lang="en-GB" sz="1800" dirty="0"/>
                  <a:t> as well, we know from the sensitivity analysis it has an even greater influence on I</a:t>
                </a:r>
                <a:r>
                  <a:rPr lang="en-GB" sz="1800" baseline="-25000" dirty="0"/>
                  <a:t>CombH</a:t>
                </a:r>
                <a:r>
                  <a:rPr lang="en-GB" sz="1800" dirty="0"/>
                  <a:t> than </a:t>
                </a:r>
                <a:r>
                  <a:rPr lang="el-GR" sz="1800" dirty="0"/>
                  <a:t>β</a:t>
                </a:r>
                <a:r>
                  <a:rPr lang="en-GB" sz="1800" baseline="-25000" dirty="0"/>
                  <a:t>AA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GB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177" y="228600"/>
                <a:ext cx="11534775" cy="5458103"/>
              </a:xfrm>
              <a:blipFill>
                <a:blip r:embed="rId3"/>
                <a:stretch>
                  <a:fillRect l="-476" t="-1117" b="-12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7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99758"/>
            <a:ext cx="4710360" cy="2999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50" y="399759"/>
            <a:ext cx="4709925" cy="2999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829049"/>
            <a:ext cx="4710360" cy="3000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750" y="3829049"/>
            <a:ext cx="4738866" cy="30006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8081" y="30426"/>
            <a:ext cx="418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β</a:t>
            </a:r>
            <a:r>
              <a:rPr lang="en-GB" b="1" u="sng" baseline="-25000" dirty="0"/>
              <a:t>AA</a:t>
            </a:r>
            <a:r>
              <a:rPr lang="en-GB" b="1" u="sng" dirty="0"/>
              <a:t> – Animal-to-animal transmission rate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5547" y="3459717"/>
            <a:ext cx="32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/>
              <a:t>φ</a:t>
            </a:r>
            <a:r>
              <a:rPr lang="en-GB" b="1" u="sng" dirty="0"/>
              <a:t> – Reversion rate from I</a:t>
            </a:r>
            <a:r>
              <a:rPr lang="en-GB" b="1" u="sng" baseline="-25000" dirty="0"/>
              <a:t>RA</a:t>
            </a:r>
            <a:r>
              <a:rPr lang="en-GB" b="1" u="sng" dirty="0"/>
              <a:t> to </a:t>
            </a:r>
            <a:r>
              <a:rPr lang="en-GB" b="1" u="sng" baseline="-25000" dirty="0"/>
              <a:t>ISA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43025" y="3465818"/>
            <a:ext cx="437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/>
              <a:t>θ</a:t>
            </a:r>
            <a:r>
              <a:rPr lang="en-GB" b="1" u="sng" dirty="0"/>
              <a:t> – Efficacy of antibiotic-mediated recovery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6580" y="13227"/>
            <a:ext cx="416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u="sng" dirty="0">
                <a:solidFill>
                  <a:srgbClr val="FF0000"/>
                </a:solidFill>
              </a:rPr>
              <a:t>α</a:t>
            </a:r>
            <a:r>
              <a:rPr lang="en-GB" b="1" u="sng" dirty="0">
                <a:solidFill>
                  <a:srgbClr val="FF0000"/>
                </a:solidFill>
              </a:rPr>
              <a:t> – Transmission fitness cost of resistance</a:t>
            </a:r>
          </a:p>
        </p:txBody>
      </p:sp>
    </p:spTree>
    <p:extLst>
      <p:ext uri="{BB962C8B-B14F-4D97-AF65-F5344CB8AC3E}">
        <p14:creationId xmlns:p14="http://schemas.microsoft.com/office/powerpoint/2010/main" val="26974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776F5B-BC05-45C1-959A-A1A18CBEC4EC}"/>
              </a:ext>
            </a:extLst>
          </p:cNvPr>
          <p:cNvSpPr txBox="1"/>
          <p:nvPr/>
        </p:nvSpPr>
        <p:spPr>
          <a:xfrm>
            <a:off x="1420328" y="987288"/>
            <a:ext cx="34691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Tau vs Livestock Tetracycline Resistance (Livestock EFSA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D6E55-2576-418F-8E8C-377603F87BB0}"/>
              </a:ext>
            </a:extLst>
          </p:cNvPr>
          <p:cNvSpPr txBox="1"/>
          <p:nvPr/>
        </p:nvSpPr>
        <p:spPr>
          <a:xfrm>
            <a:off x="7430319" y="987287"/>
            <a:ext cx="32782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Tau vs Human Tetracycline Resistance (Human EFSA 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59882-0241-4004-8F34-686AB21E9354}"/>
              </a:ext>
            </a:extLst>
          </p:cNvPr>
          <p:cNvSpPr txBox="1"/>
          <p:nvPr/>
        </p:nvSpPr>
        <p:spPr>
          <a:xfrm>
            <a:off x="2527222" y="65091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0558B-618D-44A7-9D34-DC0F5F72EE3A}"/>
              </a:ext>
            </a:extLst>
          </p:cNvPr>
          <p:cNvSpPr txBox="1"/>
          <p:nvPr/>
        </p:nvSpPr>
        <p:spPr>
          <a:xfrm>
            <a:off x="8540774" y="6509194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 = 22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8" y="1666656"/>
            <a:ext cx="5993185" cy="4889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670667"/>
            <a:ext cx="5988268" cy="488516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44435"/>
              </p:ext>
            </p:extLst>
          </p:nvPr>
        </p:nvGraphicFramePr>
        <p:xfrm>
          <a:off x="695326" y="125212"/>
          <a:ext cx="10963190" cy="631351"/>
        </p:xfrm>
        <a:graphic>
          <a:graphicData uri="http://schemas.openxmlformats.org/drawingml/2006/table">
            <a:tbl>
              <a:tblPr/>
              <a:tblGrid>
                <a:gridCol w="3020266">
                  <a:extLst>
                    <a:ext uri="{9D8B030D-6E8A-4147-A177-3AD203B41FA5}">
                      <a16:colId xmlns:a16="http://schemas.microsoft.com/office/drawing/2014/main" val="551022686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271905929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2858877720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564895687"/>
                    </a:ext>
                  </a:extLst>
                </a:gridCol>
                <a:gridCol w="718709">
                  <a:extLst>
                    <a:ext uri="{9D8B030D-6E8A-4147-A177-3AD203B41FA5}">
                      <a16:colId xmlns:a16="http://schemas.microsoft.com/office/drawing/2014/main" val="3125000911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879457673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178877402"/>
                    </a:ext>
                  </a:extLst>
                </a:gridCol>
                <a:gridCol w="540909">
                  <a:extLst>
                    <a:ext uri="{9D8B030D-6E8A-4147-A177-3AD203B41FA5}">
                      <a16:colId xmlns:a16="http://schemas.microsoft.com/office/drawing/2014/main" val="3834176244"/>
                    </a:ext>
                  </a:extLst>
                </a:gridCol>
                <a:gridCol w="774081">
                  <a:extLst>
                    <a:ext uri="{9D8B030D-6E8A-4147-A177-3AD203B41FA5}">
                      <a16:colId xmlns:a16="http://schemas.microsoft.com/office/drawing/2014/main" val="2923474174"/>
                    </a:ext>
                  </a:extLst>
                </a:gridCol>
                <a:gridCol w="818531">
                  <a:extLst>
                    <a:ext uri="{9D8B030D-6E8A-4147-A177-3AD203B41FA5}">
                      <a16:colId xmlns:a16="http://schemas.microsoft.com/office/drawing/2014/main" val="2394879224"/>
                    </a:ext>
                  </a:extLst>
                </a:gridCol>
                <a:gridCol w="864568">
                  <a:extLst>
                    <a:ext uri="{9D8B030D-6E8A-4147-A177-3AD203B41FA5}">
                      <a16:colId xmlns:a16="http://schemas.microsoft.com/office/drawing/2014/main" val="2165987481"/>
                    </a:ext>
                  </a:extLst>
                </a:gridCol>
                <a:gridCol w="1165981">
                  <a:extLst>
                    <a:ext uri="{9D8B030D-6E8A-4147-A177-3AD203B41FA5}">
                      <a16:colId xmlns:a16="http://schemas.microsoft.com/office/drawing/2014/main" val="2124868665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Model Fit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AA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>
                          <a:effectLst/>
                          <a:latin typeface="Calibri" panose="020F0502020204030204" pitchFamily="34" charset="0"/>
                        </a:rPr>
                        <a:t>HH</a:t>
                      </a:r>
                      <a:endParaRPr lang="en-GB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φ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1" dirty="0">
                          <a:effectLst/>
                          <a:latin typeface="Calibri" panose="020F0502020204030204" pitchFamily="34" charset="0"/>
                        </a:rPr>
                        <a:t>α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θ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en-GB" sz="1400" b="1" baseline="-25000" dirty="0" err="1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µ</a:t>
                      </a:r>
                      <a:r>
                        <a:rPr lang="en-GB" sz="1400" b="1" baseline="-25000" dirty="0">
                          <a:effectLst/>
                          <a:latin typeface="Calibri" panose="020F0502020204030204" pitchFamily="34" charset="0"/>
                        </a:rPr>
                        <a:t>H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74726"/>
                  </a:ext>
                </a:extLst>
              </a:tr>
              <a:tr h="32634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Livestock Usage vs Livestock Resistance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0.138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0.053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</a:rPr>
                        <a:t>0.936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5.5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240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28835</a:t>
                      </a:r>
                      <a:r>
                        <a:rPr lang="en-GB" sz="1400" baseline="30000" dirty="0">
                          <a:effectLst/>
                          <a:latin typeface="Calibri" panose="020F0502020204030204" pitchFamily="34" charset="0"/>
                        </a:rPr>
                        <a:t>-1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</a:rPr>
                        <a:t> days</a:t>
                      </a:r>
                    </a:p>
                  </a:txBody>
                  <a:tcPr marL="45823" marR="45823" marT="45823" marB="45823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1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9741</TotalTime>
  <Words>3057</Words>
  <Application>Microsoft Office PowerPoint</Application>
  <PresentationFormat>Widescreen</PresentationFormat>
  <Paragraphs>463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Helvetica</vt:lpstr>
      <vt:lpstr>Office Theme</vt:lpstr>
      <vt:lpstr>Update on PhD Chapter 2:  Modelling the effect of livestock antibiotic curtailment on human food-borne disease</vt:lpstr>
      <vt:lpstr>PowerPoint Presentation</vt:lpstr>
      <vt:lpstr>Feedback from Initial Manuscript Draft</vt:lpstr>
      <vt:lpstr>PowerPoint Presentation</vt:lpstr>
      <vt:lpstr>Case Study Alteration and Parameterisation</vt:lpstr>
      <vt:lpstr>Tetracycline-resistant Salmonella spp. in Fattening Pigs</vt:lpstr>
      <vt:lpstr>PowerPoint Presentation</vt:lpstr>
      <vt:lpstr>PowerPoint Presentation</vt:lpstr>
      <vt:lpstr>PowerPoint Presentation</vt:lpstr>
      <vt:lpstr>PowerPoint Presentation</vt:lpstr>
      <vt:lpstr>Campylobacter spp. in Dutch Broilers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parameters have the greatest effect at mitigating increases in human foodborne disease?</vt:lpstr>
      <vt:lpstr>PowerPoint Presentation</vt:lpstr>
      <vt:lpstr>PowerPoint Presentation</vt:lpstr>
      <vt:lpstr>PowerPoint Presentation</vt:lpstr>
      <vt:lpstr>What is the updated story of the manuscript? </vt:lpstr>
      <vt:lpstr>Take Home message of Manuscript - Updated</vt:lpstr>
      <vt:lpstr>SUPP FIGURES</vt:lpstr>
      <vt:lpstr>PowerPoint Presentation</vt:lpstr>
      <vt:lpstr>ABC Model Fitting</vt:lpstr>
      <vt:lpstr>PowerPoint Presentation</vt:lpstr>
      <vt:lpstr>PowerPoint Presentation</vt:lpstr>
      <vt:lpstr>Linear Regression comparing Livestock Tetracycline Usage vs Livestock/Human Tetracycline Resistance </vt:lpstr>
      <vt:lpstr>PowerPoint Presentation</vt:lpstr>
      <vt:lpstr>PowerPoint Presentation</vt:lpstr>
      <vt:lpstr>Not for Publication – Additions to Thesis Chapter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Manuscript Update</dc:title>
  <dc:creator>MORGAN Alex</dc:creator>
  <cp:lastModifiedBy>Alexander Morgan</cp:lastModifiedBy>
  <cp:revision>130</cp:revision>
  <dcterms:created xsi:type="dcterms:W3CDTF">2020-01-15T10:03:36Z</dcterms:created>
  <dcterms:modified xsi:type="dcterms:W3CDTF">2020-01-23T09:54:24Z</dcterms:modified>
</cp:coreProperties>
</file>