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158C-CE4D-4B35-BF5D-34218C29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AF986-A7FC-406E-B687-F639EAF9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026-C5C4-4992-8620-74B954A1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6559-B3E6-4C10-9C7E-44D307D8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A1B8-B5B5-49E4-9931-82D8728A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146-2597-4150-834E-BE846D0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5DD4-B8FE-4ABE-96FB-BECEC041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F7B7-B1EA-49CD-800C-3E4F176E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EAB4-B9BE-4121-B30B-D5D59CF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9EB4-7E05-4547-9E90-4C9FC110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6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BE90-2DCC-4FB2-A40C-38BB138D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7195-12E3-4D9E-95CF-B67B5A47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8836-E057-4B1C-858F-617B82A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EC4A-2811-4AD3-8A98-FED481E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B6D3-EAE6-4113-A95C-3D7680D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F216-8849-428D-A8FD-06E1A1A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E278-2606-4D7D-9B69-B51BF3E7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A3E3-3B57-4B37-8973-5A50D93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48B-9045-4BFA-9ADB-C4686D26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A5E1-D840-43DF-A263-86C4224E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0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4296-060E-4286-B182-3B45EB7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AA2F-462E-49E2-A21F-44D6E116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D856-0BDC-4792-986D-CAD442C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B149-1D06-4313-89EF-3A6EDDF6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3F63-C471-4001-BC24-BBD72DB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4FB-CAF3-4E67-B5DE-9E572BB7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3AE9-AC39-42CB-B0A0-0B3DB76E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340C2-8A64-406C-B3AC-E2FE9C2E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E3C-C658-40D4-84CA-4EFCBCC0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5CD3-3D6C-4EBC-96DD-62FF908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FA18-9295-4EA6-9CD8-3368EB27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07C2-5935-4F6C-BB73-0390E5ED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2B44-BEB4-4883-B82F-B85D3FE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C7F0-EEB6-4760-AE34-5C252D49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8A406-6CFB-460A-B984-7B2F48B6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97D7B-B41E-4A21-84AD-9B3E3ACD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84816-5F27-4614-B2AF-8A258F71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72177-76B1-4ED2-B98B-26828FFF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1C6-4B9B-4C2A-8684-B6BBD9B2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D5AB-C086-47DB-A390-D5446182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D2C9-F916-441D-88B0-3B32CC1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0B89-6D09-4FB0-AF4B-32F60E1D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88DF-AF5B-4A54-AA7D-15600CDE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E5DC-0E53-4BC3-B5BF-525007E5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05603-C277-4BA5-ACB2-963747E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F014-4CDB-403A-A76D-41C7113B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527-925F-402A-A1A8-4493B05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3C08-EBAF-4F82-A16E-5928E4BF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9D8F-155E-4F84-ABA5-09361389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7C11-51C7-4191-9D94-1158AE6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440F-1931-403C-8196-C1BFB212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4B43-AF81-4F53-B5F7-EC6B1B5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8582-CB61-47CD-8F9C-29AB6F35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474B-D524-4CA7-B6D4-86B1CDCA9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E371-F1B8-44FD-B155-B27806F3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A9DE3-B0A3-44AC-B37C-1BABCA87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F170-2D34-49BD-8908-752DF88C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F616-8B24-4CE8-A7E3-C9F56B9F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00F41-7E17-47A5-BC8D-03882D70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4658-EB97-4F0D-8983-60A85243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67FE-466D-4C8C-A22B-7F632C9A1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5947-F953-4F2E-9C00-8C1CC11C3AE1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5EF9-9EA3-43E9-8276-EA8A1F31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2E75-2C13-494D-B693-0EBE188B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232D8-C14E-4FA0-96FC-879C12EF6EEF}"/>
              </a:ext>
            </a:extLst>
          </p:cNvPr>
          <p:cNvSpPr txBox="1"/>
          <p:nvPr/>
        </p:nvSpPr>
        <p:spPr>
          <a:xfrm>
            <a:off x="0" y="5150840"/>
            <a:ext cx="1806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  <a:p>
            <a:r>
              <a:rPr lang="en-GB" dirty="0"/>
              <a:t>N = 5000000 </a:t>
            </a:r>
          </a:p>
          <a:p>
            <a:r>
              <a:rPr lang="en-GB" dirty="0"/>
              <a:t>S = 4997500</a:t>
            </a:r>
          </a:p>
          <a:p>
            <a:r>
              <a:rPr lang="en-GB" dirty="0"/>
              <a:t>I = 2500</a:t>
            </a:r>
          </a:p>
          <a:p>
            <a:r>
              <a:rPr lang="en-GB" dirty="0"/>
              <a:t>R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0A5F3-C23F-490A-B345-D94F5BA7B423}"/>
              </a:ext>
            </a:extLst>
          </p:cNvPr>
          <p:cNvSpPr txBox="1"/>
          <p:nvPr/>
        </p:nvSpPr>
        <p:spPr>
          <a:xfrm>
            <a:off x="2412974" y="5150840"/>
            <a:ext cx="4626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Parameters</a:t>
            </a:r>
          </a:p>
          <a:p>
            <a:r>
              <a:rPr lang="en-GB" dirty="0"/>
              <a:t>Doubling Time = 3 days</a:t>
            </a:r>
          </a:p>
          <a:p>
            <a:r>
              <a:rPr lang="en-GB" dirty="0"/>
              <a:t>Gamma = 4997500</a:t>
            </a:r>
          </a:p>
          <a:p>
            <a:r>
              <a:rPr lang="en-GB" dirty="0"/>
              <a:t>Beta = Varies (1.1 &lt; R &lt; 2.0)</a:t>
            </a:r>
          </a:p>
          <a:p>
            <a:r>
              <a:rPr lang="en-GB" dirty="0"/>
              <a:t>Infectious Importations per day (c) = 5 per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/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Cumulative Incidence or “Final Size” calculated from start of simulation until I(t) re-reaches 2500 cases</a:t>
                </a:r>
              </a:p>
              <a:p>
                <a:endParaRPr lang="en-GB" dirty="0"/>
              </a:p>
              <a:p>
                <a:r>
                  <a:rPr lang="en-GB" dirty="0"/>
                  <a:t>Proportion of cases attributable to importation defined as: </a:t>
                </a:r>
              </a:p>
              <a:p>
                <a:endParaRPr lang="en-GB" dirty="0"/>
              </a:p>
              <a:p>
                <a:r>
                  <a:rPr lang="en-GB" dirty="0"/>
                  <a:t>1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𝐹𝑖𝑛𝑎𝑙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𝑤𝑖𝑡h𝑜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𝑢𝑡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𝑖𝑚𝑝𝑜𝑟𝑡𝑎𝑡𝑖𝑜𝑛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郝</m:t>
                        </m:r>
                      </m:num>
                      <m:r>
                        <m:t>𝐹𝑖𝑛𝑎𝑙</m:t>
                      </m:r>
                      <m:r>
                        <m:t> </m:t>
                      </m:r>
                      <m:r>
                        <m:t>𝑠𝑖𝑧𝑒</m:t>
                      </m:r>
                      <m:r>
                        <m:t> </m:t>
                      </m:r>
                      <m:r>
                        <m:t>𝑤𝑖𝑡h</m:t>
                      </m:r>
                      <m:r>
                        <m:t> </m:t>
                      </m:r>
                      <m:r>
                        <m:t>𝑖𝑚𝑝𝑜𝑟𝑡𝑎𝑡𝑖𝑜𝑛</m:t>
                      </m:r>
                    </m:f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blipFill>
                <a:blip r:embed="rId2"/>
                <a:stretch>
                  <a:fillRect l="-1194" t="-1485" b="-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/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EA716C-A90C-42E1-85DE-D88650FDEAF4}"/>
              </a:ext>
            </a:extLst>
          </p:cNvPr>
          <p:cNvSpPr txBox="1"/>
          <p:nvPr/>
        </p:nvSpPr>
        <p:spPr>
          <a:xfrm>
            <a:off x="1243292" y="469784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4050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44040-6C0D-4039-872D-8F4F59CF1EAF}"/>
              </a:ext>
            </a:extLst>
          </p:cNvPr>
          <p:cNvSpPr txBox="1"/>
          <p:nvPr/>
        </p:nvSpPr>
        <p:spPr>
          <a:xfrm>
            <a:off x="1" y="52308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Final Size at I(t) = 2500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C5F4C-E59A-4EC3-9738-617787B20027}"/>
              </a:ext>
            </a:extLst>
          </p:cNvPr>
          <p:cNvSpPr txBox="1"/>
          <p:nvPr/>
        </p:nvSpPr>
        <p:spPr>
          <a:xfrm>
            <a:off x="1593074" y="523598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1575336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1564216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3EA90-F518-40E5-B42A-BF28D2C3E881}"/>
              </a:ext>
            </a:extLst>
          </p:cNvPr>
          <p:cNvSpPr txBox="1"/>
          <p:nvPr/>
        </p:nvSpPr>
        <p:spPr>
          <a:xfrm>
            <a:off x="0" y="5869229"/>
            <a:ext cx="137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Fraction of Epidemic w/ Importation attributable to Importation?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D150E-9E92-4B44-AB85-DC8225FC23F4}"/>
              </a:ext>
            </a:extLst>
          </p:cNvPr>
          <p:cNvSpPr txBox="1"/>
          <p:nvPr/>
        </p:nvSpPr>
        <p:spPr>
          <a:xfrm>
            <a:off x="2285505" y="6227519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0E429-78D5-44AD-8275-F4C673954CB5}"/>
              </a:ext>
            </a:extLst>
          </p:cNvPr>
          <p:cNvSpPr txBox="1"/>
          <p:nvPr/>
        </p:nvSpPr>
        <p:spPr>
          <a:xfrm>
            <a:off x="302166" y="4711604"/>
            <a:ext cx="12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7A551-1AA2-4ED9-BA2F-6893BF7B017B}"/>
              </a:ext>
            </a:extLst>
          </p:cNvPr>
          <p:cNvSpPr txBox="1"/>
          <p:nvPr/>
        </p:nvSpPr>
        <p:spPr>
          <a:xfrm>
            <a:off x="2371508" y="473812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67C07-F9A0-4471-A2A0-008EA97145C8}"/>
              </a:ext>
            </a:extLst>
          </p:cNvPr>
          <p:cNvSpPr txBox="1"/>
          <p:nvPr/>
        </p:nvSpPr>
        <p:spPr>
          <a:xfrm>
            <a:off x="4388410" y="523084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2555141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2551098 cases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22B80-2B88-4FE7-BC4E-BDCD0DBD5DC4}"/>
              </a:ext>
            </a:extLst>
          </p:cNvPr>
          <p:cNvSpPr txBox="1"/>
          <p:nvPr/>
        </p:nvSpPr>
        <p:spPr>
          <a:xfrm>
            <a:off x="4943868" y="6222381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0.001%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8B4C-AB47-4973-BB5D-039FFBBC1FA6}"/>
              </a:ext>
            </a:extLst>
          </p:cNvPr>
          <p:cNvSpPr txBox="1"/>
          <p:nvPr/>
        </p:nvSpPr>
        <p:spPr>
          <a:xfrm>
            <a:off x="5069540" y="469118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C3B66-FB83-430D-92B3-7AC6AAEB7AEC}"/>
              </a:ext>
            </a:extLst>
          </p:cNvPr>
          <p:cNvSpPr txBox="1"/>
          <p:nvPr/>
        </p:nvSpPr>
        <p:spPr>
          <a:xfrm>
            <a:off x="7702265" y="6230528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0.0007%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AF4CA-B6B0-4769-91CD-43802861BE87}"/>
              </a:ext>
            </a:extLst>
          </p:cNvPr>
          <p:cNvSpPr txBox="1"/>
          <p:nvPr/>
        </p:nvSpPr>
        <p:spPr>
          <a:xfrm>
            <a:off x="7827937" y="4699332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EE2EB-E7F2-4EDB-8E67-6945BDBA243D}"/>
              </a:ext>
            </a:extLst>
          </p:cNvPr>
          <p:cNvSpPr txBox="1"/>
          <p:nvPr/>
        </p:nvSpPr>
        <p:spPr>
          <a:xfrm>
            <a:off x="10496222" y="6215787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0.0004%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D6A0F-B541-4E71-8B63-CDA49219BE95}"/>
              </a:ext>
            </a:extLst>
          </p:cNvPr>
          <p:cNvSpPr txBox="1"/>
          <p:nvPr/>
        </p:nvSpPr>
        <p:spPr>
          <a:xfrm>
            <a:off x="10583873" y="471415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4C47F-B99D-4F59-9661-DAB8B9A375EB}"/>
              </a:ext>
            </a:extLst>
          </p:cNvPr>
          <p:cNvSpPr txBox="1"/>
          <p:nvPr/>
        </p:nvSpPr>
        <p:spPr>
          <a:xfrm>
            <a:off x="7115284" y="5225202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3208534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3206231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9A1DD-89B8-4D46-8025-EC6F12A6355E}"/>
              </a:ext>
            </a:extLst>
          </p:cNvPr>
          <p:cNvSpPr txBox="1"/>
          <p:nvPr/>
        </p:nvSpPr>
        <p:spPr>
          <a:xfrm>
            <a:off x="9680610" y="522650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3660239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3658654 cases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5AD0B-E10F-433E-9947-FF38A757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5" y="795175"/>
            <a:ext cx="2571927" cy="3674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4D5F1-D7FD-4572-8B7F-F6BB1E30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09" y="795174"/>
            <a:ext cx="2571927" cy="3674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1FDAD-E48D-4B08-AB98-126F8914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18" y="795174"/>
            <a:ext cx="2558701" cy="3655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F78B2-F9F6-4F91-B9DD-4D524093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874" y="795174"/>
            <a:ext cx="2558701" cy="36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6</cp:revision>
  <dcterms:created xsi:type="dcterms:W3CDTF">2020-09-18T10:51:44Z</dcterms:created>
  <dcterms:modified xsi:type="dcterms:W3CDTF">2020-09-18T12:54:03Z</dcterms:modified>
</cp:coreProperties>
</file>