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-252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E1395-9FFA-468C-A724-D4F34302D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E1A00-5C46-4010-89ED-79E89AC082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A543F-A0F7-4E19-B742-79923E233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31BB-EA96-48FA-8FB8-866BCA1A250C}" type="datetimeFigureOut">
              <a:rPr lang="en-GB" smtClean="0"/>
              <a:t>19/04/2020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61E92-2239-4FB4-8BDB-824715A1A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8EECE-F0BF-41EC-94C6-EE3A22161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7E45-A904-41E6-9383-FD861B75CB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09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C39A5-EB26-43FB-8296-D0A2E7A2F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81F6E-36A9-4BFB-967A-525AC2DBC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33929-8BDB-461A-A58B-16336A6B1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31BB-EA96-48FA-8FB8-866BCA1A250C}" type="datetimeFigureOut">
              <a:rPr lang="en-GB" smtClean="0"/>
              <a:t>19/04/2020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F5644-ED1E-4EF2-9394-6E3146F49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17D6D-E099-4CC9-A491-E2868953C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7E45-A904-41E6-9383-FD861B75CB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423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DB92D4-E361-4B55-9066-D18EFF9B4B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96254-5822-4007-A25C-F5D820CB0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D51D1-EC81-4CEC-9433-31839AD91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31BB-EA96-48FA-8FB8-866BCA1A250C}" type="datetimeFigureOut">
              <a:rPr lang="en-GB" smtClean="0"/>
              <a:t>19/04/2020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8F386-CA74-4C81-BBE0-9A7F5E7FF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C5DBE-DE77-4520-B8A4-9A311191D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7E45-A904-41E6-9383-FD861B75CB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732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23A2B-DD00-4A9B-A2A6-84DCE9A7A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0A6BD-3CD3-4F79-8BD9-7C7433FBB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7F745-31E2-47B2-9219-C1D1C8114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31BB-EA96-48FA-8FB8-866BCA1A250C}" type="datetimeFigureOut">
              <a:rPr lang="en-GB" smtClean="0"/>
              <a:t>19/04/2020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53E1B-0A7C-4BC6-9DE6-C6FF2D399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96C38-7F92-405E-9312-39C6527B6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7E45-A904-41E6-9383-FD861B75CB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743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B4298-2C00-4A40-80FD-06F4FC0DC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F2A8A-A926-42B3-A0B2-098A02967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B9FF6-1F46-4BF8-8D4A-CF914491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31BB-EA96-48FA-8FB8-866BCA1A250C}" type="datetimeFigureOut">
              <a:rPr lang="en-GB" smtClean="0"/>
              <a:t>19/04/2020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13E4E-8430-4B35-8CB3-3FAC4EF09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3DD43-D377-4B99-9235-2DE471ACC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7E45-A904-41E6-9383-FD861B75CB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24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A945C-3438-44A0-891F-C4A98C90A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C16D5-4B4E-480E-9BE2-AC82631FBE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14746E-2FF5-4E39-BA4D-DF81B43E3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102CD-0F15-45C8-9449-4E9FB67E5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31BB-EA96-48FA-8FB8-866BCA1A250C}" type="datetimeFigureOut">
              <a:rPr lang="en-GB" smtClean="0"/>
              <a:t>19/04/2020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85943-70D3-48BD-9C2D-7772D35FB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23080-E041-48F5-844F-71F0D13AD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7E45-A904-41E6-9383-FD861B75CB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38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33681-2B95-41DA-A025-F8943CB27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BBCF3-D1CC-4800-BF2C-0BE707F3D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580435-C4CB-49C5-9725-23FEBF1B6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FEC554-82F2-4434-A7ED-F690B5D7E9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F66BDC-ACD3-40BD-A150-C68E890D18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DBD4B7-7417-4F2A-BF8C-F86DFBE22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31BB-EA96-48FA-8FB8-866BCA1A250C}" type="datetimeFigureOut">
              <a:rPr lang="en-GB" smtClean="0"/>
              <a:t>19/04/2020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4047A6-13C8-41C1-85FE-E07E3B0FF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2BE602-7130-49A1-9DCB-1AF1EAA22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7E45-A904-41E6-9383-FD861B75CB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098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54A73-D844-4D25-B663-FCFA628B1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A0120E-8A2E-4C5C-B40E-B835FC5ED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31BB-EA96-48FA-8FB8-866BCA1A250C}" type="datetimeFigureOut">
              <a:rPr lang="en-GB" smtClean="0"/>
              <a:t>19/04/2020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F814D0-F317-49B8-B33A-3D0D14BAF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87330-9E66-4D23-B857-6841B514D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7E45-A904-41E6-9383-FD861B75CB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36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F7C03A-0B55-46B4-AC5C-C8A342B57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31BB-EA96-48FA-8FB8-866BCA1A250C}" type="datetimeFigureOut">
              <a:rPr lang="en-GB" smtClean="0"/>
              <a:t>19/04/2020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3853CD-7B6F-4951-8995-244088635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2FC4A-1F3B-449A-A899-897A9B891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7E45-A904-41E6-9383-FD861B75CB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371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76635-5ED9-4744-9028-E68833F54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E4AF5-D154-497A-82E0-A36E3FCEC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2887A6-A451-4421-A30E-6B5DFE402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98078-624C-478A-817B-8501BA01A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31BB-EA96-48FA-8FB8-866BCA1A250C}" type="datetimeFigureOut">
              <a:rPr lang="en-GB" smtClean="0"/>
              <a:t>19/04/2020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A0AC55-7D79-44D9-ACAB-24602908F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5BD73-9190-4B01-A063-B0954637D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7E45-A904-41E6-9383-FD861B75CB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335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093FC-1845-43CD-AD93-2F25D544D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9092E2-4926-4F7A-A076-E997AD6DF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E97DD-A9EC-4EFE-9720-51B1798F1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9A8C6-EB29-40FC-89D6-AE6DE5B32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31BB-EA96-48FA-8FB8-866BCA1A250C}" type="datetimeFigureOut">
              <a:rPr lang="en-GB" smtClean="0"/>
              <a:t>19/04/2020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A90E1-3481-4B8C-83EF-BA88A7EF6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4DE5C-C330-4DFB-8BB1-F4286C48A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7E45-A904-41E6-9383-FD861B75CB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678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D3EE9E-9F0E-43E0-A8D1-314CD377C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F5805-F147-4D7A-B113-01281B493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239D8-3CE2-411C-AD65-DB4ED90324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931BB-EA96-48FA-8FB8-866BCA1A250C}" type="datetimeFigureOut">
              <a:rPr lang="en-GB" smtClean="0"/>
              <a:t>19/04/2020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8DEDD-3E88-48FF-BB35-5D62D035F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B7C3F-4EC3-4A46-BFC2-3CF636E756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87E45-A904-41E6-9383-FD861B75CB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030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849670-C8BE-43C3-8B15-01A2EDB36EBB}"/>
              </a:ext>
            </a:extLst>
          </p:cNvPr>
          <p:cNvSpPr txBox="1"/>
          <p:nvPr/>
        </p:nvSpPr>
        <p:spPr>
          <a:xfrm>
            <a:off x="630043" y="68161"/>
            <a:ext cx="4395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Baseline Model – NO INFLATION – DELTA =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826BA4-13D5-4F4E-87DB-C285B30C9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943" y="83745"/>
            <a:ext cx="3629506" cy="4710292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F9C1677-1642-48CB-B0FB-E032127537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113224"/>
              </p:ext>
            </p:extLst>
          </p:nvPr>
        </p:nvGraphicFramePr>
        <p:xfrm>
          <a:off x="6680176" y="5924651"/>
          <a:ext cx="4353560" cy="8651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2795">
                  <a:extLst>
                    <a:ext uri="{9D8B030D-6E8A-4147-A177-3AD203B41FA5}">
                      <a16:colId xmlns:a16="http://schemas.microsoft.com/office/drawing/2014/main" val="3524605439"/>
                    </a:ext>
                  </a:extLst>
                </a:gridCol>
                <a:gridCol w="1172845">
                  <a:extLst>
                    <a:ext uri="{9D8B030D-6E8A-4147-A177-3AD203B41FA5}">
                      <a16:colId xmlns:a16="http://schemas.microsoft.com/office/drawing/2014/main" val="3727014497"/>
                    </a:ext>
                  </a:extLst>
                </a:gridCol>
                <a:gridCol w="1331595">
                  <a:extLst>
                    <a:ext uri="{9D8B030D-6E8A-4147-A177-3AD203B41FA5}">
                      <a16:colId xmlns:a16="http://schemas.microsoft.com/office/drawing/2014/main" val="871261502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519798240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Vulnerable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Shielders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Remainders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12284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Vulnerable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0.198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0.198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0.198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2452360"/>
                  </a:ext>
                </a:extLst>
              </a:tr>
              <a:tr h="1695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Shielders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0.198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0.198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0.198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565756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Non-Vulnerable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0.198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0.198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0.198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3269058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2CA8F1C1-C0C8-4133-A3C3-46E766F93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9538" y="35687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06E22E4-2F20-461D-A448-1C22E5F06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272385"/>
              </p:ext>
            </p:extLst>
          </p:nvPr>
        </p:nvGraphicFramePr>
        <p:xfrm>
          <a:off x="6680176" y="4918958"/>
          <a:ext cx="4353560" cy="8651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2795">
                  <a:extLst>
                    <a:ext uri="{9D8B030D-6E8A-4147-A177-3AD203B41FA5}">
                      <a16:colId xmlns:a16="http://schemas.microsoft.com/office/drawing/2014/main" val="482851306"/>
                    </a:ext>
                  </a:extLst>
                </a:gridCol>
                <a:gridCol w="1172845">
                  <a:extLst>
                    <a:ext uri="{9D8B030D-6E8A-4147-A177-3AD203B41FA5}">
                      <a16:colId xmlns:a16="http://schemas.microsoft.com/office/drawing/2014/main" val="2450200632"/>
                    </a:ext>
                  </a:extLst>
                </a:gridCol>
                <a:gridCol w="1331595">
                  <a:extLst>
                    <a:ext uri="{9D8B030D-6E8A-4147-A177-3AD203B41FA5}">
                      <a16:colId xmlns:a16="http://schemas.microsoft.com/office/drawing/2014/main" val="3939191947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316073472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Vulnerable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Shielders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Remainders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344262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Vulnerable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β</a:t>
                      </a:r>
                      <a:r>
                        <a:rPr lang="en-GB" sz="1100" baseline="-25000" dirty="0">
                          <a:effectLst/>
                        </a:rPr>
                        <a:t>1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β</a:t>
                      </a:r>
                      <a:r>
                        <a:rPr lang="en-GB" sz="1100" baseline="-25000">
                          <a:effectLst/>
                        </a:rPr>
                        <a:t>1</a:t>
                      </a:r>
                      <a:r>
                        <a:rPr lang="en-GB" sz="1100">
                          <a:effectLst/>
                        </a:rPr>
                        <a:t> 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β</a:t>
                      </a:r>
                      <a:r>
                        <a:rPr lang="en-GB" sz="1100" baseline="-25000" dirty="0">
                          <a:effectLst/>
                        </a:rPr>
                        <a:t>4</a:t>
                      </a:r>
                      <a:r>
                        <a:rPr lang="en-GB" sz="1100" dirty="0">
                          <a:effectLst/>
                        </a:rPr>
                        <a:t>δ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365936"/>
                  </a:ext>
                </a:extLst>
              </a:tr>
              <a:tr h="1695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Shielders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β</a:t>
                      </a:r>
                      <a:r>
                        <a:rPr lang="en-GB" sz="1100" baseline="-25000">
                          <a:effectLst/>
                        </a:rPr>
                        <a:t>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β</a:t>
                      </a:r>
                      <a:r>
                        <a:rPr lang="en-GB" sz="1100" baseline="-25000">
                          <a:effectLst/>
                        </a:rPr>
                        <a:t>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β</a:t>
                      </a:r>
                      <a:r>
                        <a:rPr lang="en-GB" sz="1100" baseline="-25000">
                          <a:effectLst/>
                        </a:rPr>
                        <a:t>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569821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Non-Vulnerable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β</a:t>
                      </a:r>
                      <a:r>
                        <a:rPr lang="en-GB" sz="1100" baseline="-25000" dirty="0">
                          <a:effectLst/>
                        </a:rPr>
                        <a:t>4</a:t>
                      </a:r>
                      <a:r>
                        <a:rPr lang="en-GB" sz="1100" dirty="0">
                          <a:effectLst/>
                        </a:rPr>
                        <a:t>δ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β</a:t>
                      </a:r>
                      <a:r>
                        <a:rPr lang="en-GB" sz="1100" baseline="-25000">
                          <a:effectLst/>
                        </a:rPr>
                        <a:t>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β</a:t>
                      </a:r>
                      <a:r>
                        <a:rPr lang="en-GB" sz="1100" baseline="-25000" dirty="0">
                          <a:effectLst/>
                        </a:rPr>
                        <a:t>3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62539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9A16B07-43A4-467F-89D8-53FD5F42D477}"/>
              </a:ext>
            </a:extLst>
          </p:cNvPr>
          <p:cNvSpPr txBox="1"/>
          <p:nvPr/>
        </p:nvSpPr>
        <p:spPr>
          <a:xfrm>
            <a:off x="5640586" y="6266057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Phase 0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0574A62-56A5-4ECF-9345-C830161B8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74" y="766070"/>
            <a:ext cx="4229100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917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849670-C8BE-43C3-8B15-01A2EDB36EBB}"/>
              </a:ext>
            </a:extLst>
          </p:cNvPr>
          <p:cNvSpPr txBox="1"/>
          <p:nvPr/>
        </p:nvSpPr>
        <p:spPr>
          <a:xfrm>
            <a:off x="630043" y="68161"/>
            <a:ext cx="480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Baseline Model – NO INFLATION – DELTA = 0.333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CA8F1C1-C0C8-4133-A3C3-46E766F93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9538" y="35687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D12A86-7A44-4E7F-9531-9A3DC903E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970" y="208666"/>
            <a:ext cx="3625971" cy="4710292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092FD91-97DF-488E-A569-1DD4F5563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339962"/>
              </p:ext>
            </p:extLst>
          </p:nvPr>
        </p:nvGraphicFramePr>
        <p:xfrm>
          <a:off x="6680176" y="5924651"/>
          <a:ext cx="4353560" cy="8651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2795">
                  <a:extLst>
                    <a:ext uri="{9D8B030D-6E8A-4147-A177-3AD203B41FA5}">
                      <a16:colId xmlns:a16="http://schemas.microsoft.com/office/drawing/2014/main" val="3524605439"/>
                    </a:ext>
                  </a:extLst>
                </a:gridCol>
                <a:gridCol w="1172845">
                  <a:extLst>
                    <a:ext uri="{9D8B030D-6E8A-4147-A177-3AD203B41FA5}">
                      <a16:colId xmlns:a16="http://schemas.microsoft.com/office/drawing/2014/main" val="3727014497"/>
                    </a:ext>
                  </a:extLst>
                </a:gridCol>
                <a:gridCol w="1331595">
                  <a:extLst>
                    <a:ext uri="{9D8B030D-6E8A-4147-A177-3AD203B41FA5}">
                      <a16:colId xmlns:a16="http://schemas.microsoft.com/office/drawing/2014/main" val="871261502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519798240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Vulnerable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Shielders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Remainders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12284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Vulnerable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0.198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0.198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0.066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2452360"/>
                  </a:ext>
                </a:extLst>
              </a:tr>
              <a:tr h="1695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Shielders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0.198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0.198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0.198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565756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Non-Vulnerable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0.066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0.198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0.198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326905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CC9BC87-7062-433D-AE16-A3BF78F34118}"/>
              </a:ext>
            </a:extLst>
          </p:cNvPr>
          <p:cNvGraphicFramePr>
            <a:graphicFrameLocks noGrp="1"/>
          </p:cNvGraphicFramePr>
          <p:nvPr/>
        </p:nvGraphicFramePr>
        <p:xfrm>
          <a:off x="6680176" y="4918958"/>
          <a:ext cx="4353560" cy="8651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2795">
                  <a:extLst>
                    <a:ext uri="{9D8B030D-6E8A-4147-A177-3AD203B41FA5}">
                      <a16:colId xmlns:a16="http://schemas.microsoft.com/office/drawing/2014/main" val="482851306"/>
                    </a:ext>
                  </a:extLst>
                </a:gridCol>
                <a:gridCol w="1172845">
                  <a:extLst>
                    <a:ext uri="{9D8B030D-6E8A-4147-A177-3AD203B41FA5}">
                      <a16:colId xmlns:a16="http://schemas.microsoft.com/office/drawing/2014/main" val="2450200632"/>
                    </a:ext>
                  </a:extLst>
                </a:gridCol>
                <a:gridCol w="1331595">
                  <a:extLst>
                    <a:ext uri="{9D8B030D-6E8A-4147-A177-3AD203B41FA5}">
                      <a16:colId xmlns:a16="http://schemas.microsoft.com/office/drawing/2014/main" val="3939191947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316073472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Vulnerable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Shielders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Remainders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344262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Vulnerable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β</a:t>
                      </a:r>
                      <a:r>
                        <a:rPr lang="en-GB" sz="1100" baseline="-25000" dirty="0">
                          <a:effectLst/>
                        </a:rPr>
                        <a:t>1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β</a:t>
                      </a:r>
                      <a:r>
                        <a:rPr lang="en-GB" sz="1100" baseline="-25000">
                          <a:effectLst/>
                        </a:rPr>
                        <a:t>1</a:t>
                      </a:r>
                      <a:r>
                        <a:rPr lang="en-GB" sz="1100">
                          <a:effectLst/>
                        </a:rPr>
                        <a:t> 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β</a:t>
                      </a:r>
                      <a:r>
                        <a:rPr lang="en-GB" sz="1100" baseline="-25000" dirty="0">
                          <a:effectLst/>
                        </a:rPr>
                        <a:t>4</a:t>
                      </a:r>
                      <a:r>
                        <a:rPr lang="en-GB" sz="1100" dirty="0">
                          <a:effectLst/>
                        </a:rPr>
                        <a:t>δ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365936"/>
                  </a:ext>
                </a:extLst>
              </a:tr>
              <a:tr h="1695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Shielders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β</a:t>
                      </a:r>
                      <a:r>
                        <a:rPr lang="en-GB" sz="1100" baseline="-25000">
                          <a:effectLst/>
                        </a:rPr>
                        <a:t>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β</a:t>
                      </a:r>
                      <a:r>
                        <a:rPr lang="en-GB" sz="1100" baseline="-25000">
                          <a:effectLst/>
                        </a:rPr>
                        <a:t>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β</a:t>
                      </a:r>
                      <a:r>
                        <a:rPr lang="en-GB" sz="1100" baseline="-25000">
                          <a:effectLst/>
                        </a:rPr>
                        <a:t>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569821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Non-Vulnerable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β</a:t>
                      </a:r>
                      <a:r>
                        <a:rPr lang="en-GB" sz="1100" baseline="-25000" dirty="0">
                          <a:effectLst/>
                        </a:rPr>
                        <a:t>4</a:t>
                      </a:r>
                      <a:r>
                        <a:rPr lang="en-GB" sz="1100" dirty="0">
                          <a:effectLst/>
                        </a:rPr>
                        <a:t>δ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β</a:t>
                      </a:r>
                      <a:r>
                        <a:rPr lang="en-GB" sz="1100" baseline="-25000">
                          <a:effectLst/>
                        </a:rPr>
                        <a:t>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β</a:t>
                      </a:r>
                      <a:r>
                        <a:rPr lang="en-GB" sz="1100" baseline="-25000" dirty="0">
                          <a:effectLst/>
                        </a:rPr>
                        <a:t>3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62539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1B5EDE2-E74A-44FF-B8ED-68916C4FABA2}"/>
              </a:ext>
            </a:extLst>
          </p:cNvPr>
          <p:cNvSpPr txBox="1"/>
          <p:nvPr/>
        </p:nvSpPr>
        <p:spPr>
          <a:xfrm>
            <a:off x="5640586" y="6266057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Phase 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611E3E-DDFD-423D-A394-E28089BDC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59" y="581991"/>
            <a:ext cx="4528732" cy="597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250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849670-C8BE-43C3-8B15-01A2EDB36EBB}"/>
              </a:ext>
            </a:extLst>
          </p:cNvPr>
          <p:cNvSpPr txBox="1"/>
          <p:nvPr/>
        </p:nvSpPr>
        <p:spPr>
          <a:xfrm>
            <a:off x="412660" y="0"/>
            <a:ext cx="5154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Baseline Model – SIGMA PARAMETER– DELTA = 0.33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F9C1677-1642-48CB-B0FB-E032127537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283055"/>
              </p:ext>
            </p:extLst>
          </p:nvPr>
        </p:nvGraphicFramePr>
        <p:xfrm>
          <a:off x="6680176" y="5924651"/>
          <a:ext cx="4353560" cy="8651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2795">
                  <a:extLst>
                    <a:ext uri="{9D8B030D-6E8A-4147-A177-3AD203B41FA5}">
                      <a16:colId xmlns:a16="http://schemas.microsoft.com/office/drawing/2014/main" val="3524605439"/>
                    </a:ext>
                  </a:extLst>
                </a:gridCol>
                <a:gridCol w="1172845">
                  <a:extLst>
                    <a:ext uri="{9D8B030D-6E8A-4147-A177-3AD203B41FA5}">
                      <a16:colId xmlns:a16="http://schemas.microsoft.com/office/drawing/2014/main" val="3727014497"/>
                    </a:ext>
                  </a:extLst>
                </a:gridCol>
                <a:gridCol w="1331595">
                  <a:extLst>
                    <a:ext uri="{9D8B030D-6E8A-4147-A177-3AD203B41FA5}">
                      <a16:colId xmlns:a16="http://schemas.microsoft.com/office/drawing/2014/main" val="871261502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519798240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Vulnerable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Shielders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Remainders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12284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Vulnerable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0.258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0.258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0.086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2452360"/>
                  </a:ext>
                </a:extLst>
              </a:tr>
              <a:tr h="1695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Shielders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0.258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0.258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0.258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565756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Non-Vulnerable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0.086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0.258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0.258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326905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06E22E4-2F20-461D-A448-1C22E5F06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816036"/>
              </p:ext>
            </p:extLst>
          </p:nvPr>
        </p:nvGraphicFramePr>
        <p:xfrm>
          <a:off x="6680176" y="4918958"/>
          <a:ext cx="4353560" cy="8651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2795">
                  <a:extLst>
                    <a:ext uri="{9D8B030D-6E8A-4147-A177-3AD203B41FA5}">
                      <a16:colId xmlns:a16="http://schemas.microsoft.com/office/drawing/2014/main" val="482851306"/>
                    </a:ext>
                  </a:extLst>
                </a:gridCol>
                <a:gridCol w="1172845">
                  <a:extLst>
                    <a:ext uri="{9D8B030D-6E8A-4147-A177-3AD203B41FA5}">
                      <a16:colId xmlns:a16="http://schemas.microsoft.com/office/drawing/2014/main" val="2450200632"/>
                    </a:ext>
                  </a:extLst>
                </a:gridCol>
                <a:gridCol w="1331595">
                  <a:extLst>
                    <a:ext uri="{9D8B030D-6E8A-4147-A177-3AD203B41FA5}">
                      <a16:colId xmlns:a16="http://schemas.microsoft.com/office/drawing/2014/main" val="3939191947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316073472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Vulnerable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Shielders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Remainders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344262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Vulnerable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β</a:t>
                      </a:r>
                      <a:r>
                        <a:rPr lang="en-GB" sz="1100" baseline="-25000" dirty="0">
                          <a:effectLst/>
                        </a:rPr>
                        <a:t>1</a:t>
                      </a:r>
                      <a:r>
                        <a:rPr lang="el-GR" sz="1100" baseline="0" dirty="0">
                          <a:effectLst/>
                        </a:rPr>
                        <a:t>σ</a:t>
                      </a:r>
                      <a:endParaRPr lang="en-GB" sz="11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β</a:t>
                      </a:r>
                      <a:r>
                        <a:rPr lang="en-GB" sz="1100" baseline="-25000" dirty="0">
                          <a:effectLst/>
                        </a:rPr>
                        <a:t>1</a:t>
                      </a:r>
                      <a:r>
                        <a:rPr lang="el-GR" sz="1100" baseline="0" dirty="0">
                          <a:effectLst/>
                        </a:rPr>
                        <a:t>σ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β</a:t>
                      </a:r>
                      <a:r>
                        <a:rPr lang="en-GB" sz="1100" baseline="-25000" dirty="0">
                          <a:effectLst/>
                        </a:rPr>
                        <a:t>4</a:t>
                      </a:r>
                      <a:r>
                        <a:rPr lang="en-GB" sz="1100" dirty="0">
                          <a:effectLst/>
                        </a:rPr>
                        <a:t>δ</a:t>
                      </a:r>
                      <a:r>
                        <a:rPr lang="el-GR" sz="1100" baseline="0" dirty="0">
                          <a:effectLst/>
                        </a:rPr>
                        <a:t>σ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365936"/>
                  </a:ext>
                </a:extLst>
              </a:tr>
              <a:tr h="1695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Shielders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β</a:t>
                      </a:r>
                      <a:r>
                        <a:rPr lang="en-GB" sz="1100" baseline="-25000" dirty="0">
                          <a:effectLst/>
                        </a:rPr>
                        <a:t>1</a:t>
                      </a:r>
                      <a:r>
                        <a:rPr lang="el-GR" sz="1100" baseline="0" dirty="0">
                          <a:effectLst/>
                        </a:rPr>
                        <a:t>σ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β</a:t>
                      </a:r>
                      <a:r>
                        <a:rPr lang="en-GB" sz="1100" baseline="-25000" dirty="0">
                          <a:effectLst/>
                        </a:rPr>
                        <a:t>2</a:t>
                      </a:r>
                      <a:r>
                        <a:rPr lang="el-GR" sz="1100" baseline="0" dirty="0">
                          <a:effectLst/>
                        </a:rPr>
                        <a:t>σ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β</a:t>
                      </a:r>
                      <a:r>
                        <a:rPr lang="en-GB" sz="1100" baseline="-25000" dirty="0">
                          <a:effectLst/>
                        </a:rPr>
                        <a:t>2</a:t>
                      </a:r>
                      <a:r>
                        <a:rPr lang="el-GR" sz="1100" baseline="0" dirty="0">
                          <a:effectLst/>
                        </a:rPr>
                        <a:t>σ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569821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Non-Vulnerable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β</a:t>
                      </a:r>
                      <a:r>
                        <a:rPr lang="en-GB" sz="1100" baseline="-25000" dirty="0">
                          <a:effectLst/>
                        </a:rPr>
                        <a:t>4</a:t>
                      </a:r>
                      <a:r>
                        <a:rPr lang="en-GB" sz="1100" dirty="0">
                          <a:effectLst/>
                        </a:rPr>
                        <a:t>δ</a:t>
                      </a:r>
                      <a:r>
                        <a:rPr lang="el-GR" sz="1100" baseline="0" dirty="0">
                          <a:effectLst/>
                        </a:rPr>
                        <a:t>σ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β</a:t>
                      </a:r>
                      <a:r>
                        <a:rPr lang="en-GB" sz="1100" baseline="-25000" dirty="0">
                          <a:effectLst/>
                        </a:rPr>
                        <a:t>2</a:t>
                      </a:r>
                      <a:r>
                        <a:rPr lang="el-GR" sz="1100" baseline="0" dirty="0">
                          <a:effectLst/>
                        </a:rPr>
                        <a:t>σ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β</a:t>
                      </a:r>
                      <a:r>
                        <a:rPr lang="en-GB" sz="1100" baseline="-25000" dirty="0">
                          <a:effectLst/>
                        </a:rPr>
                        <a:t>3</a:t>
                      </a:r>
                      <a:r>
                        <a:rPr lang="el-GR" sz="1100" baseline="0" dirty="0">
                          <a:effectLst/>
                        </a:rPr>
                        <a:t>σ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62539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9A16B07-43A4-467F-89D8-53FD5F42D477}"/>
              </a:ext>
            </a:extLst>
          </p:cNvPr>
          <p:cNvSpPr txBox="1"/>
          <p:nvPr/>
        </p:nvSpPr>
        <p:spPr>
          <a:xfrm>
            <a:off x="5640586" y="6266057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Phase 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D32A85-FF85-4BF5-A9E4-28BD260CF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069" y="1171575"/>
            <a:ext cx="4213790" cy="54638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22CB0B-A0F1-4C7C-9EE6-C29CCDFC2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6169" y="68161"/>
            <a:ext cx="3561242" cy="47102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3819713-CB36-4F67-8E38-AD5FE2317787}"/>
              </a:ext>
            </a:extLst>
          </p:cNvPr>
          <p:cNvSpPr txBox="1"/>
          <p:nvPr/>
        </p:nvSpPr>
        <p:spPr>
          <a:xfrm>
            <a:off x="959069" y="369332"/>
            <a:ext cx="4474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Sigma = 1.3 – To roughly match the same </a:t>
            </a:r>
            <a:r>
              <a:rPr lang="en-GB" dirty="0" err="1"/>
              <a:t>Inf_tot</a:t>
            </a:r>
            <a:r>
              <a:rPr lang="en-GB" dirty="0"/>
              <a:t> and </a:t>
            </a:r>
            <a:r>
              <a:rPr lang="en-GB" dirty="0" err="1"/>
              <a:t>Recov_tot</a:t>
            </a:r>
            <a:r>
              <a:rPr lang="en-GB" dirty="0"/>
              <a:t> profile as baseline</a:t>
            </a:r>
          </a:p>
        </p:txBody>
      </p:sp>
    </p:spTree>
    <p:extLst>
      <p:ext uri="{BB962C8B-B14F-4D97-AF65-F5344CB8AC3E}">
        <p14:creationId xmlns:p14="http://schemas.microsoft.com/office/powerpoint/2010/main" val="1440406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157</Words>
  <Application>Microsoft Office PowerPoint</Application>
  <PresentationFormat>Widescreen</PresentationFormat>
  <Paragraphs>103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Morgan</dc:creator>
  <cp:lastModifiedBy>Alexander Morgan</cp:lastModifiedBy>
  <cp:revision>2</cp:revision>
  <dcterms:created xsi:type="dcterms:W3CDTF">2020-04-19T17:10:36Z</dcterms:created>
  <dcterms:modified xsi:type="dcterms:W3CDTF">2020-04-19T17:30:30Z</dcterms:modified>
</cp:coreProperties>
</file>