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2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519778-9FBE-4AE8-A9A6-905C14C5815E}"/>
              </a:ext>
            </a:extLst>
          </p:cNvPr>
          <p:cNvSpPr/>
          <p:nvPr/>
        </p:nvSpPr>
        <p:spPr>
          <a:xfrm>
            <a:off x="0" y="0"/>
            <a:ext cx="6743700" cy="39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49C2D3-3611-49B8-B178-CF8840871A9A}"/>
              </a:ext>
            </a:extLst>
          </p:cNvPr>
          <p:cNvSpPr/>
          <p:nvPr/>
        </p:nvSpPr>
        <p:spPr>
          <a:xfrm>
            <a:off x="2934793" y="2014022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84FC9-4CB6-4CCE-98F5-CB8BA54A2EBA}"/>
              </a:ext>
            </a:extLst>
          </p:cNvPr>
          <p:cNvSpPr/>
          <p:nvPr/>
        </p:nvSpPr>
        <p:spPr>
          <a:xfrm>
            <a:off x="1688016" y="2014021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75AAE5-D47E-4A1F-B5AE-7C9071E8BFB8}"/>
              </a:ext>
            </a:extLst>
          </p:cNvPr>
          <p:cNvSpPr/>
          <p:nvPr/>
        </p:nvSpPr>
        <p:spPr>
          <a:xfrm>
            <a:off x="4175762" y="2014021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54E9F-9FB8-40CD-97C3-698A131837B7}"/>
              </a:ext>
            </a:extLst>
          </p:cNvPr>
          <p:cNvSpPr/>
          <p:nvPr/>
        </p:nvSpPr>
        <p:spPr>
          <a:xfrm>
            <a:off x="5416731" y="2014021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CC3BDF-588D-49E7-AB34-B7C231C2C270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 flipV="1">
            <a:off x="2367285" y="2353656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87B36-F2EA-4F31-B49E-F937B51531FD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614062" y="2353656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0D318-27B6-467A-8721-919E45EB92E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855031" y="2353656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3E6860-82F9-4C8A-B27D-61201417550D}"/>
              </a:ext>
            </a:extLst>
          </p:cNvPr>
          <p:cNvSpPr txBox="1"/>
          <p:nvPr/>
        </p:nvSpPr>
        <p:spPr>
          <a:xfrm>
            <a:off x="99418" y="216899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 err="1"/>
              <a:t>i</a:t>
            </a:r>
            <a:endParaRPr lang="en-GB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C3727-742B-4FC2-9AB0-B6BBF57448A2}"/>
              </a:ext>
            </a:extLst>
          </p:cNvPr>
          <p:cNvSpPr txBox="1"/>
          <p:nvPr/>
        </p:nvSpPr>
        <p:spPr>
          <a:xfrm>
            <a:off x="2498179" y="1969476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i</a:t>
            </a:r>
            <a:endParaRPr lang="en-GB" i="1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73CE-C2DE-4084-9C78-4A5A105BF67D}"/>
              </a:ext>
            </a:extLst>
          </p:cNvPr>
          <p:cNvSpPr txBox="1"/>
          <p:nvPr/>
        </p:nvSpPr>
        <p:spPr>
          <a:xfrm>
            <a:off x="3706399" y="19694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5267F-D020-4045-A8BC-6D0FF2374F07}"/>
              </a:ext>
            </a:extLst>
          </p:cNvPr>
          <p:cNvSpPr txBox="1"/>
          <p:nvPr/>
        </p:nvSpPr>
        <p:spPr>
          <a:xfrm>
            <a:off x="4947368" y="19843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518676-C9E2-4AB0-B403-09AA05BC7179}"/>
              </a:ext>
            </a:extLst>
          </p:cNvPr>
          <p:cNvSpPr/>
          <p:nvPr/>
        </p:nvSpPr>
        <p:spPr>
          <a:xfrm>
            <a:off x="2944623" y="825301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Iv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C6B7B-5414-4EA0-AD62-BDF468EBB41E}"/>
              </a:ext>
            </a:extLst>
          </p:cNvPr>
          <p:cNvCxnSpPr>
            <a:cxnSpLocks/>
            <a:stCxn id="5" idx="7"/>
            <a:endCxn id="15" idx="3"/>
          </p:cNvCxnSpPr>
          <p:nvPr/>
        </p:nvCxnSpPr>
        <p:spPr>
          <a:xfrm flipV="1">
            <a:off x="2267808" y="1405093"/>
            <a:ext cx="776292" cy="708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EFBD41-D7BF-420A-8F22-0A170D6AEAE1}"/>
              </a:ext>
            </a:extLst>
          </p:cNvPr>
          <p:cNvSpPr txBox="1"/>
          <p:nvPr/>
        </p:nvSpPr>
        <p:spPr>
          <a:xfrm>
            <a:off x="792456" y="1374834"/>
            <a:ext cx="20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l-GR" i="1" dirty="0"/>
              <a:t> </a:t>
            </a:r>
            <a:r>
              <a:rPr lang="en-GB" i="1" dirty="0"/>
              <a:t>+ …+ </a:t>
            </a:r>
            <a:r>
              <a:rPr lang="el-GR" i="1" dirty="0"/>
              <a:t>β</a:t>
            </a:r>
            <a:r>
              <a:rPr lang="en-GB" i="1" baseline="-25000" dirty="0"/>
              <a:t>xx</a:t>
            </a:r>
            <a:r>
              <a:rPr lang="en-GB" i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DFA5-F972-4901-A1B3-BD55B71AEECB}"/>
              </a:ext>
            </a:extLst>
          </p:cNvPr>
          <p:cNvSpPr txBox="1"/>
          <p:nvPr/>
        </p:nvSpPr>
        <p:spPr>
          <a:xfrm>
            <a:off x="3623892" y="780756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l-GR" i="1" dirty="0"/>
              <a:t> </a:t>
            </a:r>
            <a:r>
              <a:rPr lang="en-GB" i="1" dirty="0"/>
              <a:t>+ …+ </a:t>
            </a:r>
            <a:r>
              <a:rPr lang="el-GR" i="1" dirty="0"/>
              <a:t>β</a:t>
            </a:r>
            <a:r>
              <a:rPr lang="en-GB" i="1" baseline="-25000" dirty="0"/>
              <a:t>xx</a:t>
            </a:r>
            <a:r>
              <a:rPr lang="en-GB" i="1" dirty="0"/>
              <a:t>)</a:t>
            </a:r>
            <a:endParaRPr lang="en-GB" i="1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61B9A-B14F-4CE5-AF48-5738A5E734C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623892" y="1164936"/>
            <a:ext cx="8135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7739EA-C00E-4DFD-B1BA-62491FE57510}"/>
              </a:ext>
            </a:extLst>
          </p:cNvPr>
          <p:cNvCxnSpPr>
            <a:cxnSpLocks/>
            <a:stCxn id="5" idx="4"/>
            <a:endCxn id="4" idx="3"/>
          </p:cNvCxnSpPr>
          <p:nvPr/>
        </p:nvCxnSpPr>
        <p:spPr>
          <a:xfrm rot="5400000" flipH="1" flipV="1">
            <a:off x="2481222" y="2140242"/>
            <a:ext cx="99476" cy="1006619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257691-66F6-469A-8649-A29D641A55AE}"/>
              </a:ext>
            </a:extLst>
          </p:cNvPr>
          <p:cNvCxnSpPr>
            <a:stCxn id="7" idx="4"/>
            <a:endCxn id="4" idx="5"/>
          </p:cNvCxnSpPr>
          <p:nvPr/>
        </p:nvCxnSpPr>
        <p:spPr>
          <a:xfrm rot="5400000" flipH="1">
            <a:off x="4585738" y="1522662"/>
            <a:ext cx="99476" cy="2241781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D78372-74B7-4C36-84F2-61EAB7002AB8}"/>
              </a:ext>
            </a:extLst>
          </p:cNvPr>
          <p:cNvSpPr txBox="1"/>
          <p:nvPr/>
        </p:nvSpPr>
        <p:spPr>
          <a:xfrm>
            <a:off x="2409709" y="2819123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endParaRPr lang="en-GB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00BF1-57D4-464C-A342-0C5AE675A3AC}"/>
              </a:ext>
            </a:extLst>
          </p:cNvPr>
          <p:cNvSpPr txBox="1"/>
          <p:nvPr/>
        </p:nvSpPr>
        <p:spPr>
          <a:xfrm>
            <a:off x="4556551" y="2819123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endParaRPr lang="en-GB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B491A-35B9-4B7D-BCCF-581B871E3AEB}"/>
              </a:ext>
            </a:extLst>
          </p:cNvPr>
          <p:cNvSpPr txBox="1"/>
          <p:nvPr/>
        </p:nvSpPr>
        <p:spPr>
          <a:xfrm>
            <a:off x="424980" y="416614"/>
            <a:ext cx="184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Probability of getting infected when vaccinated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D0D18-0A96-4AF8-B639-DA03B5411978}"/>
              </a:ext>
            </a:extLst>
          </p:cNvPr>
          <p:cNvSpPr txBox="1"/>
          <p:nvPr/>
        </p:nvSpPr>
        <p:spPr>
          <a:xfrm>
            <a:off x="3034270" y="94062"/>
            <a:ext cx="23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Reduced transmission when vaccinated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D70B6-A209-4B6B-9385-4EFC0871C835}"/>
              </a:ext>
            </a:extLst>
          </p:cNvPr>
          <p:cNvSpPr txBox="1"/>
          <p:nvPr/>
        </p:nvSpPr>
        <p:spPr>
          <a:xfrm>
            <a:off x="127040" y="4058813"/>
            <a:ext cx="22254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Infecting Population I</a:t>
            </a:r>
          </a:p>
          <a:p>
            <a:r>
              <a:rPr lang="en-GB" b="1" u="sng" dirty="0"/>
              <a:t>(3 </a:t>
            </a:r>
            <a:r>
              <a:rPr lang="en-GB" b="1" u="sng" dirty="0" err="1"/>
              <a:t>subpops</a:t>
            </a:r>
            <a:r>
              <a:rPr lang="en-GB" b="1" u="sng" dirty="0"/>
              <a:t> </a:t>
            </a:r>
            <a:r>
              <a:rPr lang="en-GB" b="1" u="sng" dirty="0" err="1"/>
              <a:t>i</a:t>
            </a:r>
            <a:r>
              <a:rPr lang="en-GB" b="1" u="sng" dirty="0"/>
              <a:t>, j and k)</a:t>
            </a:r>
          </a:p>
          <a:p>
            <a:r>
              <a:rPr lang="en-GB" i="1" dirty="0"/>
              <a:t>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endParaRPr lang="en-GB" i="1" dirty="0"/>
          </a:p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)(Vi</a:t>
            </a:r>
            <a:r>
              <a:rPr lang="en-GB" i="1" baseline="-25000" dirty="0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D02580-2657-47ED-9A6F-8B16858C0CC9}"/>
              </a:ext>
            </a:extLst>
          </p:cNvPr>
          <p:cNvSpPr txBox="1"/>
          <p:nvPr/>
        </p:nvSpPr>
        <p:spPr>
          <a:xfrm>
            <a:off x="2757647" y="4058812"/>
            <a:ext cx="3986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Subpopulation I infecting other subpopulations (3 </a:t>
            </a:r>
            <a:r>
              <a:rPr lang="en-GB" b="1" u="sng" dirty="0" err="1"/>
              <a:t>subpops</a:t>
            </a:r>
            <a:r>
              <a:rPr lang="en-GB" b="1" u="sng" dirty="0"/>
              <a:t> </a:t>
            </a:r>
            <a:r>
              <a:rPr lang="en-GB" b="1" u="sng" dirty="0" err="1"/>
              <a:t>i</a:t>
            </a:r>
            <a:r>
              <a:rPr lang="en-GB" b="1" u="sng" dirty="0"/>
              <a:t>, j and k)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endParaRPr lang="en-GB" i="1" dirty="0"/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)(Vi</a:t>
            </a:r>
            <a:r>
              <a:rPr lang="en-GB" i="1" baseline="-25000" dirty="0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C1F7E-2E6D-442F-B929-1F3BEA9862DF}"/>
              </a:ext>
            </a:extLst>
          </p:cNvPr>
          <p:cNvCxnSpPr>
            <a:stCxn id="15" idx="6"/>
            <a:endCxn id="7" idx="1"/>
          </p:cNvCxnSpPr>
          <p:nvPr/>
        </p:nvCxnSpPr>
        <p:spPr>
          <a:xfrm>
            <a:off x="3623892" y="1164936"/>
            <a:ext cx="1892316" cy="948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F4F01-74BE-4584-B9C6-AB638F4B426F}"/>
              </a:ext>
            </a:extLst>
          </p:cNvPr>
          <p:cNvSpPr txBox="1"/>
          <p:nvPr/>
        </p:nvSpPr>
        <p:spPr>
          <a:xfrm>
            <a:off x="4611791" y="12742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graphicFrame>
        <p:nvGraphicFramePr>
          <p:cNvPr id="30" name="Table 125">
            <a:extLst>
              <a:ext uri="{FF2B5EF4-FFF2-40B4-BE49-F238E27FC236}">
                <a16:creationId xmlns:a16="http://schemas.microsoft.com/office/drawing/2014/main" id="{86482184-19B4-4C6A-990C-D01AF6224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38706"/>
              </p:ext>
            </p:extLst>
          </p:nvPr>
        </p:nvGraphicFramePr>
        <p:xfrm>
          <a:off x="7394098" y="0"/>
          <a:ext cx="479790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3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805079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400" i="1" dirty="0"/>
                        <a:t>r</a:t>
                      </a:r>
                      <a:r>
                        <a:rPr lang="en-GB" sz="1400" i="1" baseline="-25000" dirty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l-GR" sz="1400" i="1" dirty="0"/>
                        <a:t>β</a:t>
                      </a:r>
                      <a:r>
                        <a:rPr lang="en-GB" sz="1400" i="1" baseline="-25000" dirty="0" err="1"/>
                        <a:t>xy</a:t>
                      </a:r>
                      <a:endParaRPr lang="en-GB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i="1" dirty="0"/>
                        <a:t>γ</a:t>
                      </a:r>
                      <a:endParaRPr lang="en-GB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i="1" baseline="0" dirty="0"/>
                        <a:t>σ</a:t>
                      </a:r>
                      <a:endParaRPr lang="en-GB" sz="1400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immunity loss (both vaccinated or naturally infected)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e</a:t>
                      </a:r>
                      <a:r>
                        <a:rPr lang="en-GB" sz="140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e</a:t>
                      </a:r>
                      <a:r>
                        <a:rPr lang="en-GB" sz="140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31" name="Table 125">
            <a:extLst>
              <a:ext uri="{FF2B5EF4-FFF2-40B4-BE49-F238E27FC236}">
                <a16:creationId xmlns:a16="http://schemas.microsoft.com/office/drawing/2014/main" id="{0877B4ED-E037-4E2E-8583-787051E4C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6170"/>
              </p:ext>
            </p:extLst>
          </p:nvPr>
        </p:nvGraphicFramePr>
        <p:xfrm>
          <a:off x="7329705" y="3003789"/>
          <a:ext cx="486229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92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609503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40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400" i="1" dirty="0"/>
                        <a:t>S</a:t>
                      </a:r>
                      <a:r>
                        <a:rPr lang="en-GB" sz="1400" i="1" baseline="-25000" dirty="0"/>
                        <a:t>x</a:t>
                      </a:r>
                      <a:endParaRPr lang="en-GB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Susceptibles</a:t>
                      </a:r>
                      <a:r>
                        <a:rPr lang="en-GB" sz="140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n-GB" sz="1400" i="1" dirty="0"/>
                        <a:t>I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Infectious individuals in subpopulation x</a:t>
                      </a:r>
                    </a:p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R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V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Iv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</a:tbl>
          </a:graphicData>
        </a:graphic>
      </p:graphicFrame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B59DCD6-1626-480F-A447-61B8143F484B}"/>
              </a:ext>
            </a:extLst>
          </p:cNvPr>
          <p:cNvCxnSpPr>
            <a:stCxn id="6" idx="4"/>
            <a:endCxn id="5" idx="3"/>
          </p:cNvCxnSpPr>
          <p:nvPr/>
        </p:nvCxnSpPr>
        <p:spPr>
          <a:xfrm rot="5400000" flipH="1">
            <a:off x="3101706" y="1279600"/>
            <a:ext cx="99477" cy="2727904"/>
          </a:xfrm>
          <a:prstGeom prst="bentConnector3">
            <a:avLst>
              <a:gd name="adj1" fmla="val -7725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1887BE-BC53-4229-B734-BBDE294D3CF5}"/>
              </a:ext>
            </a:extLst>
          </p:cNvPr>
          <p:cNvCxnSpPr>
            <a:stCxn id="7" idx="5"/>
            <a:endCxn id="5" idx="5"/>
          </p:cNvCxnSpPr>
          <p:nvPr/>
        </p:nvCxnSpPr>
        <p:spPr>
          <a:xfrm rot="5400000">
            <a:off x="4132166" y="729456"/>
            <a:ext cx="12700" cy="3728715"/>
          </a:xfrm>
          <a:prstGeom prst="bentConnector3">
            <a:avLst>
              <a:gd name="adj1" fmla="val 9989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8D3773-2CC9-4212-984B-8B1E737F5BB1}"/>
              </a:ext>
            </a:extLst>
          </p:cNvPr>
          <p:cNvSpPr txBox="1"/>
          <p:nvPr/>
        </p:nvSpPr>
        <p:spPr>
          <a:xfrm>
            <a:off x="2987049" y="3116231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i</a:t>
            </a:r>
            <a:endParaRPr lang="en-GB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9BA7EC-4F31-47F2-8468-F57DCE149570}"/>
              </a:ext>
            </a:extLst>
          </p:cNvPr>
          <p:cNvSpPr txBox="1"/>
          <p:nvPr/>
        </p:nvSpPr>
        <p:spPr>
          <a:xfrm>
            <a:off x="3934054" y="3479019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i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33597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/>
              <p:nvPr/>
            </p:nvSpPr>
            <p:spPr>
              <a:xfrm>
                <a:off x="2" y="0"/>
                <a:ext cx="10206444" cy="467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0206444" cy="467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/>
              <p:nvPr/>
            </p:nvSpPr>
            <p:spPr>
              <a:xfrm>
                <a:off x="2" y="750904"/>
                <a:ext cx="9582680" cy="467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750904"/>
                <a:ext cx="9582680" cy="467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/>
              <p:nvPr/>
            </p:nvSpPr>
            <p:spPr>
              <a:xfrm>
                <a:off x="2" y="1501808"/>
                <a:ext cx="10155273" cy="7511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1501808"/>
                <a:ext cx="10155273" cy="751168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/>
              <p:nvPr/>
            </p:nvSpPr>
            <p:spPr>
              <a:xfrm>
                <a:off x="1" y="2446681"/>
                <a:ext cx="12117905" cy="7511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𝑉𝑖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446681"/>
                <a:ext cx="12117905" cy="751168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/>
              <p:nvPr/>
            </p:nvSpPr>
            <p:spPr>
              <a:xfrm>
                <a:off x="0" y="3481253"/>
                <a:ext cx="12117905" cy="467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𝑉𝑖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1253"/>
                <a:ext cx="12117905" cy="467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5">
            <a:extLst>
              <a:ext uri="{FF2B5EF4-FFF2-40B4-BE49-F238E27FC236}">
                <a16:creationId xmlns:a16="http://schemas.microsoft.com/office/drawing/2014/main" id="{5C5FFC3A-B4D3-4DF5-85CE-B47F8D6F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98920"/>
              </p:ext>
            </p:extLst>
          </p:nvPr>
        </p:nvGraphicFramePr>
        <p:xfrm>
          <a:off x="0" y="4180538"/>
          <a:ext cx="558972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0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481518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400" i="1" dirty="0"/>
                        <a:t>r</a:t>
                      </a:r>
                      <a:r>
                        <a:rPr lang="en-GB" sz="1400" i="1" baseline="-25000" dirty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Rate of Vaccination in subpopulation </a:t>
                      </a:r>
                      <a:r>
                        <a:rPr lang="en-GB" sz="1400" dirty="0" err="1"/>
                        <a:t>i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l-GR" sz="1400" i="1" dirty="0"/>
                        <a:t>β</a:t>
                      </a:r>
                      <a:r>
                        <a:rPr lang="en-GB" sz="1400" i="1" baseline="-25000" dirty="0" err="1"/>
                        <a:t>xy</a:t>
                      </a:r>
                      <a:endParaRPr lang="en-GB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i="1" dirty="0"/>
                        <a:t>γ</a:t>
                      </a:r>
                      <a:endParaRPr lang="en-GB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i="1" baseline="0" dirty="0"/>
                        <a:t>σ</a:t>
                      </a:r>
                      <a:endParaRPr lang="en-GB" sz="1400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immunity loss (both vaccinated or naturally infected)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e</a:t>
                      </a:r>
                      <a:r>
                        <a:rPr lang="en-GB" sz="140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e</a:t>
                      </a:r>
                      <a:r>
                        <a:rPr lang="en-GB" sz="140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14" name="Table 125">
            <a:extLst>
              <a:ext uri="{FF2B5EF4-FFF2-40B4-BE49-F238E27FC236}">
                <a16:creationId xmlns:a16="http://schemas.microsoft.com/office/drawing/2014/main" id="{A9D864CA-422C-4918-B617-9216C3E9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75385"/>
              </p:ext>
            </p:extLst>
          </p:nvPr>
        </p:nvGraphicFramePr>
        <p:xfrm>
          <a:off x="5786655" y="4180538"/>
          <a:ext cx="486229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92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609503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40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400" i="1" dirty="0"/>
                        <a:t>S</a:t>
                      </a:r>
                      <a:r>
                        <a:rPr lang="en-GB" sz="1400" i="1" baseline="-25000" dirty="0"/>
                        <a:t>x</a:t>
                      </a:r>
                      <a:endParaRPr lang="en-GB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Susceptibles</a:t>
                      </a:r>
                      <a:r>
                        <a:rPr lang="en-GB" sz="140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n-GB" sz="1400" i="1" dirty="0"/>
                        <a:t>I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Infectious individuals in subpopulation x</a:t>
                      </a:r>
                    </a:p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R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V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baseline="0" dirty="0"/>
                        <a:t>Iv</a:t>
                      </a:r>
                      <a:r>
                        <a:rPr lang="en-GB" sz="14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CBF918-648C-4F9B-9314-54C932C0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06495" y="3588804"/>
                <a:ext cx="3207609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5" y="3588804"/>
                <a:ext cx="3207609" cy="656205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53772DF-6A94-4657-BA83-F171D49606DC}"/>
              </a:ext>
            </a:extLst>
          </p:cNvPr>
          <p:cNvSpPr txBox="1"/>
          <p:nvPr/>
        </p:nvSpPr>
        <p:spPr>
          <a:xfrm>
            <a:off x="3351083" y="87271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6D91C-DEC0-4B14-8C59-2FDC0A54A8B6}"/>
              </a:ext>
            </a:extLst>
          </p:cNvPr>
          <p:cNvSpPr txBox="1"/>
          <p:nvPr/>
        </p:nvSpPr>
        <p:spPr>
          <a:xfrm>
            <a:off x="5508300" y="87086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0.297633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0.297633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0.297633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0.1/3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0.1/3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/>
              <p:nvPr/>
            </p:nvSpPr>
            <p:spPr>
              <a:xfrm>
                <a:off x="106495" y="4460632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5" y="4460632"/>
                <a:ext cx="3207609" cy="651204"/>
              </a:xfrm>
              <a:prstGeom prst="rect">
                <a:avLst/>
              </a:prstGeom>
              <a:blipFill>
                <a:blip r:embed="rId4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/>
              <p:nvPr/>
            </p:nvSpPr>
            <p:spPr>
              <a:xfrm>
                <a:off x="102297" y="5313991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7" y="5313991"/>
                <a:ext cx="3207609" cy="651204"/>
              </a:xfrm>
              <a:prstGeom prst="rect">
                <a:avLst/>
              </a:prstGeom>
              <a:blipFill>
                <a:blip r:embed="rId5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24594" y="6125940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4" y="6125940"/>
                <a:ext cx="3207609" cy="651204"/>
              </a:xfrm>
              <a:prstGeom prst="rect">
                <a:avLst/>
              </a:prstGeom>
              <a:blipFill>
                <a:blip r:embed="rId6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268482" y="3721789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B476F-FBF9-47EC-9A44-23F1AA503625}"/>
              </a:ext>
            </a:extLst>
          </p:cNvPr>
          <p:cNvSpPr txBox="1"/>
          <p:nvPr/>
        </p:nvSpPr>
        <p:spPr>
          <a:xfrm>
            <a:off x="3268481" y="4597245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4200-1EB0-4C6D-B16F-A2C5B2CC59FE}"/>
              </a:ext>
            </a:extLst>
          </p:cNvPr>
          <p:cNvSpPr txBox="1"/>
          <p:nvPr/>
        </p:nvSpPr>
        <p:spPr>
          <a:xfrm>
            <a:off x="3268480" y="5456172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268479" y="6256194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270-)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0C096-FAB7-4D07-AC04-0AB3C394A4FC}"/>
              </a:ext>
            </a:extLst>
          </p:cNvPr>
          <p:cNvSpPr txBox="1"/>
          <p:nvPr/>
        </p:nvSpPr>
        <p:spPr>
          <a:xfrm>
            <a:off x="17756" y="87086"/>
            <a:ext cx="32921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Scenario</a:t>
            </a:r>
          </a:p>
          <a:p>
            <a:r>
              <a:rPr lang="en-GB" sz="1100" dirty="0"/>
              <a:t>We model sequential vaccination of 3 sub-populations. Each vaccination schedule lasts 90 days and aims for 90% coverage of the available </a:t>
            </a:r>
            <a:r>
              <a:rPr lang="en-GB" sz="1100" dirty="0" err="1"/>
              <a:t>susceptibles</a:t>
            </a:r>
            <a:r>
              <a:rPr lang="en-GB" sz="1100" dirty="0"/>
              <a:t> at the beginning of the simulation.</a:t>
            </a:r>
          </a:p>
          <a:p>
            <a:endParaRPr lang="en-GB" sz="1100" dirty="0"/>
          </a:p>
          <a:p>
            <a:r>
              <a:rPr lang="en-GB" sz="1100" dirty="0"/>
              <a:t>After vaccination of each subpopulation, the sub-population is released from NPIs, with the R increasing from 1.1 to 2.8. </a:t>
            </a:r>
          </a:p>
          <a:p>
            <a:endParaRPr lang="en-GB" sz="1100" dirty="0"/>
          </a:p>
          <a:p>
            <a:r>
              <a:rPr lang="en-GB" sz="1100" dirty="0"/>
              <a:t>We assume that 0.79% of the Scottish population is currently infected and 7.3% have already been infected and are now “Recovered”. Each subpopulation is proportionately the same size. </a:t>
            </a:r>
          </a:p>
          <a:p>
            <a:endParaRPr lang="en-GB" sz="1100" dirty="0"/>
          </a:p>
          <a:p>
            <a:r>
              <a:rPr lang="en-GB" sz="1100" dirty="0"/>
              <a:t>Vaccine efficacy is modelled at 90% (both eff1 and eff2) and coverage aims for 80% of the entire subpopulation </a:t>
            </a:r>
          </a:p>
        </p:txBody>
      </p:sp>
    </p:spTree>
    <p:extLst>
      <p:ext uri="{BB962C8B-B14F-4D97-AF65-F5344CB8AC3E}">
        <p14:creationId xmlns:p14="http://schemas.microsoft.com/office/powerpoint/2010/main" val="4261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F86EC-8CD1-4D01-8C5C-464D42F0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5BBEB1-09FD-4FB3-AB11-94225634555D}"/>
              </a:ext>
            </a:extLst>
          </p:cNvPr>
          <p:cNvSpPr txBox="1"/>
          <p:nvPr/>
        </p:nvSpPr>
        <p:spPr>
          <a:xfrm>
            <a:off x="102297" y="87086"/>
            <a:ext cx="4307778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(Total)</a:t>
            </a:r>
          </a:p>
          <a:p>
            <a:r>
              <a:rPr lang="en-GB" sz="1600" dirty="0"/>
              <a:t>We now compare the total epidemic curve (the sum of the infectious compartment in each subpopulation) for 3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No vaccination but with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No vaccination and no interventions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We can see that by far the greatest impact on reducing the attack rate (cumulative prevalence over the simulated model, t = 365 days) is through the use of sequential vaccination.</a:t>
            </a:r>
          </a:p>
          <a:p>
            <a:endParaRPr lang="en-GB" sz="1600" dirty="0"/>
          </a:p>
          <a:p>
            <a:r>
              <a:rPr lang="en-GB" sz="1600" dirty="0"/>
              <a:t>Interestingly, the no vac/int attack rate was higher than the no vac/no int attack rate. </a:t>
            </a:r>
          </a:p>
          <a:p>
            <a:endParaRPr lang="en-GB" sz="1600" dirty="0"/>
          </a:p>
          <a:p>
            <a:r>
              <a:rPr lang="en-GB" sz="1600" dirty="0"/>
              <a:t>This can be observed during the 90-250 day period where prevalence drops to near 0 for the no vac/no int scenario and remains above 0 for the no vac/int scenario. This likely contributed to the higher attack rate</a:t>
            </a:r>
          </a:p>
        </p:txBody>
      </p:sp>
    </p:spTree>
    <p:extLst>
      <p:ext uri="{BB962C8B-B14F-4D97-AF65-F5344CB8AC3E}">
        <p14:creationId xmlns:p14="http://schemas.microsoft.com/office/powerpoint/2010/main" val="2219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12</cp:revision>
  <dcterms:created xsi:type="dcterms:W3CDTF">2020-12-12T22:02:38Z</dcterms:created>
  <dcterms:modified xsi:type="dcterms:W3CDTF">2020-12-15T17:04:04Z</dcterms:modified>
</cp:coreProperties>
</file>