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7" r:id="rId6"/>
    <p:sldId id="268" r:id="rId7"/>
    <p:sldId id="269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Morgan" initials="AM" lastIdx="3" clrIdx="0">
    <p:extLst>
      <p:ext uri="{19B8F6BF-5375-455C-9EA6-DF929625EA0E}">
        <p15:presenceInfo xmlns:p15="http://schemas.microsoft.com/office/powerpoint/2012/main" userId="1a43674bc61a3a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C6E4-7C9F-4C7C-BC21-D6955885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9CD73-8E76-47AC-8B15-002870B85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20F3-E897-4D7A-85CF-E3757A5E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1D2C-1727-46F5-BC27-EBC784D4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ED41-E5B3-4C78-B65E-930C0267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1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DDAF-97C6-40F1-ABD9-CCEA18E4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8900F-1E5D-4C57-91EC-002D8217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61F7-F8A3-469A-9359-F4F860B9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93E1E-5125-4AAF-B713-7D0ABB77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F49C-5B18-44EE-9B35-88655897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623D4-766A-4C61-B1ED-709D27CC9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22E90-B1E9-4AE4-811B-0C6E639F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92FE-749C-40C8-AAB7-C618061D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C439-531E-4F46-B783-43B11A3D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092F4-458A-4454-83A4-B878744E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28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C0DC-D272-4BE5-A2DF-0F5A6546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BAF-D398-48F7-8583-94A0D6DC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5423-203D-499F-8355-10E0C0A4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8CAB-EC01-430C-A880-4F545C0A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803D-4AC4-4E52-9AD9-E25917B9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94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9E68-26D0-4990-9021-14E3A4F3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D95D-2EFB-4BAC-AD50-5BCC3743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887E-6785-459C-BDFB-A0445392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9A014-B64F-4CCF-99A0-7DAC87C4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0763-4556-4B49-9820-0F07DE67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44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2543-B182-4C97-8235-5C2A8853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76B3-11FA-4D49-9325-2999C8203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A7342-E3D9-458B-AD31-B1C6DB20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53921-3B02-4FBF-A430-5405312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4ABC3-1A94-43AE-AAF7-7A2F0A62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07641-9545-407F-91B4-BC7BBAC5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03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ED6D-6352-4052-BFEB-7ED2E218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00EC0-A188-4BDA-A194-9A3DA7614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20DA3-4DAD-454E-9D59-AFA41C0E4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7C195-8FC2-4FF2-8007-0E5F95B3C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CCC07-B374-43AE-902B-805E101AF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6E7A0-3D48-42DB-9C24-B288E77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0F57A-6DC1-4E33-883F-D65FBAF0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F8302-38CC-4403-9B6F-B81458F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8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78F6-76D1-4416-877C-300C5F5B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61896-AE17-4B5D-8611-50769100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D1EF8-F443-411F-94C8-14258653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1AFB7-D91B-450E-8750-03F78C6B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4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3515A-3602-4C06-BA91-13B12664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4925F-E0AF-4A84-991A-E35E4EE3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E3591-A7A5-49F8-A83F-A0470530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60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3C5C-8E48-467F-AE8D-9B9BB668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C7C6-F394-4CB4-AC6A-A74D7EDE3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7D92C-F160-4E6F-BC32-C0DE786DB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B5DD-57E9-4425-AE40-32089DF4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DEA1E-D82B-494C-B32D-B3B8C56C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85829-12A1-4493-AC5C-95E5E4B5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FDC7-3D76-49AC-8DCD-54011248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0DB5A-3BA4-4DA5-8452-A1BAF5FE2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67374-E44F-495A-BD05-E1ABC1D1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B1B6-6C2E-4C4C-9710-CE11BCE4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E3B2-2BAF-4EBE-BD51-E4539466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F000-6FA1-4D94-AC08-25973C39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6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B2D04-53A5-4AF4-9D66-1BA5EE33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511FE-00ED-4692-B991-AD22F691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65695-9E9C-40D3-839B-38BF8B3B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ACA0-9883-4D04-9F71-D0B9EDEF8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55E5-82E5-492E-A6A9-5D7904D05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CFD0C0-68A7-452F-8935-281B37AAE816}"/>
              </a:ext>
            </a:extLst>
          </p:cNvPr>
          <p:cNvSpPr/>
          <p:nvPr/>
        </p:nvSpPr>
        <p:spPr>
          <a:xfrm>
            <a:off x="47767" y="3826276"/>
            <a:ext cx="7551518" cy="2911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49C2D3-3611-49B8-B178-CF8840871A9A}"/>
              </a:ext>
            </a:extLst>
          </p:cNvPr>
          <p:cNvSpPr/>
          <p:nvPr/>
        </p:nvSpPr>
        <p:spPr>
          <a:xfrm>
            <a:off x="2934793" y="1593110"/>
            <a:ext cx="679269" cy="6792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GB" baseline="-25000" dirty="0"/>
              <a:t>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84FC9-4CB6-4CCE-98F5-CB8BA54A2EBA}"/>
              </a:ext>
            </a:extLst>
          </p:cNvPr>
          <p:cNvSpPr/>
          <p:nvPr/>
        </p:nvSpPr>
        <p:spPr>
          <a:xfrm>
            <a:off x="1776235" y="365595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r>
              <a:rPr lang="en-GB" baseline="-25000" dirty="0"/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75AAE5-D47E-4A1F-B5AE-7C9071E8BFB8}"/>
              </a:ext>
            </a:extLst>
          </p:cNvPr>
          <p:cNvSpPr/>
          <p:nvPr/>
        </p:nvSpPr>
        <p:spPr>
          <a:xfrm>
            <a:off x="4175762" y="1593109"/>
            <a:ext cx="679269" cy="6792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  <a:r>
              <a:rPr lang="en-GB" baseline="-25000" dirty="0"/>
              <a:t>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E54E9F-9FB8-40CD-97C3-698A131837B7}"/>
              </a:ext>
            </a:extLst>
          </p:cNvPr>
          <p:cNvSpPr/>
          <p:nvPr/>
        </p:nvSpPr>
        <p:spPr>
          <a:xfrm>
            <a:off x="5416731" y="1593109"/>
            <a:ext cx="679269" cy="6792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GB" baseline="-25000" dirty="0"/>
              <a:t>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787B36-F2EA-4F31-B49E-F937B51531FD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614062" y="1932744"/>
            <a:ext cx="5617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A0D318-27B6-467A-8721-919E45EB92E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855031" y="1932744"/>
            <a:ext cx="56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3E6860-82F9-4C8A-B27D-61201417550D}"/>
              </a:ext>
            </a:extLst>
          </p:cNvPr>
          <p:cNvSpPr txBox="1"/>
          <p:nvPr/>
        </p:nvSpPr>
        <p:spPr>
          <a:xfrm>
            <a:off x="18971" y="2479653"/>
            <a:ext cx="166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 sub-population </a:t>
            </a:r>
            <a:r>
              <a:rPr lang="en-GB" b="1" i="1" u="sng" dirty="0" err="1"/>
              <a:t>i</a:t>
            </a:r>
            <a:endParaRPr lang="en-GB" b="1" i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873CE-C2DE-4084-9C78-4A5A105BF67D}"/>
              </a:ext>
            </a:extLst>
          </p:cNvPr>
          <p:cNvSpPr txBox="1"/>
          <p:nvPr/>
        </p:nvSpPr>
        <p:spPr>
          <a:xfrm>
            <a:off x="3706399" y="15485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5267F-D020-4045-A8BC-6D0FF2374F07}"/>
              </a:ext>
            </a:extLst>
          </p:cNvPr>
          <p:cNvSpPr txBox="1"/>
          <p:nvPr/>
        </p:nvSpPr>
        <p:spPr>
          <a:xfrm>
            <a:off x="4947368" y="156341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518676-C9E2-4AB0-B403-09AA05BC7179}"/>
              </a:ext>
            </a:extLst>
          </p:cNvPr>
          <p:cNvSpPr/>
          <p:nvPr/>
        </p:nvSpPr>
        <p:spPr>
          <a:xfrm>
            <a:off x="2944623" y="359843"/>
            <a:ext cx="679269" cy="679269"/>
          </a:xfrm>
          <a:prstGeom prst="ellipse">
            <a:avLst/>
          </a:prstGeom>
          <a:pattFill prst="pct60">
            <a:fgClr>
              <a:schemeClr val="accent2">
                <a:lumMod val="7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</a:t>
            </a:r>
            <a:r>
              <a:rPr lang="en-GB" baseline="-25000" dirty="0"/>
              <a:t>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AC6B7B-5414-4EA0-AD62-BDF468EBB41E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 flipV="1">
            <a:off x="2455504" y="699478"/>
            <a:ext cx="489119" cy="5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7739EA-C00E-4DFD-B1BA-62491FE57510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 rot="16200000" flipH="1">
            <a:off x="2321548" y="979865"/>
            <a:ext cx="747200" cy="6782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4257691-66F6-469A-8649-A29D641A55AE}"/>
              </a:ext>
            </a:extLst>
          </p:cNvPr>
          <p:cNvCxnSpPr>
            <a:cxnSpLocks/>
            <a:stCxn id="7" idx="4"/>
            <a:endCxn id="4" idx="5"/>
          </p:cNvCxnSpPr>
          <p:nvPr/>
        </p:nvCxnSpPr>
        <p:spPr>
          <a:xfrm rot="5400000" flipH="1">
            <a:off x="4585738" y="1101750"/>
            <a:ext cx="99476" cy="2241781"/>
          </a:xfrm>
          <a:prstGeom prst="bentConnector3">
            <a:avLst>
              <a:gd name="adj1" fmla="val -229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D78372-74B7-4C36-84F2-61EAB7002AB8}"/>
              </a:ext>
            </a:extLst>
          </p:cNvPr>
          <p:cNvSpPr txBox="1"/>
          <p:nvPr/>
        </p:nvSpPr>
        <p:spPr>
          <a:xfrm>
            <a:off x="2427691" y="1222660"/>
            <a:ext cx="53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00BF1-57D4-464C-A342-0C5AE675A3AC}"/>
              </a:ext>
            </a:extLst>
          </p:cNvPr>
          <p:cNvSpPr txBox="1"/>
          <p:nvPr/>
        </p:nvSpPr>
        <p:spPr>
          <a:xfrm>
            <a:off x="3779268" y="2429110"/>
            <a:ext cx="6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2</a:t>
            </a:r>
            <a:endParaRPr lang="en-GB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1B491A-35B9-4B7D-BCCF-581B871E3AEB}"/>
              </a:ext>
            </a:extLst>
          </p:cNvPr>
          <p:cNvSpPr txBox="1"/>
          <p:nvPr/>
        </p:nvSpPr>
        <p:spPr>
          <a:xfrm>
            <a:off x="149465" y="-68467"/>
            <a:ext cx="479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Vaccinated </a:t>
            </a:r>
            <a:r>
              <a:rPr lang="en-GB" b="1" u="sng" dirty="0" err="1"/>
              <a:t>susceptibles</a:t>
            </a:r>
            <a:r>
              <a:rPr lang="en-GB" b="1" u="sng" dirty="0"/>
              <a:t> are able to get infected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C1F7E-2E6D-442F-B929-1F3BEA9862DF}"/>
              </a:ext>
            </a:extLst>
          </p:cNvPr>
          <p:cNvCxnSpPr>
            <a:cxnSpLocks/>
            <a:stCxn id="15" idx="6"/>
            <a:endCxn id="72" idx="2"/>
          </p:cNvCxnSpPr>
          <p:nvPr/>
        </p:nvCxnSpPr>
        <p:spPr>
          <a:xfrm>
            <a:off x="3623892" y="699478"/>
            <a:ext cx="578633" cy="5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F4F01-74BE-4584-B9C6-AB638F4B426F}"/>
              </a:ext>
            </a:extLst>
          </p:cNvPr>
          <p:cNvSpPr txBox="1"/>
          <p:nvPr/>
        </p:nvSpPr>
        <p:spPr>
          <a:xfrm>
            <a:off x="3741115" y="27683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71887BE-BC53-4229-B734-BBDE294D3CF5}"/>
              </a:ext>
            </a:extLst>
          </p:cNvPr>
          <p:cNvCxnSpPr>
            <a:cxnSpLocks/>
            <a:stCxn id="7" idx="5"/>
            <a:endCxn id="45" idx="6"/>
          </p:cNvCxnSpPr>
          <p:nvPr/>
        </p:nvCxnSpPr>
        <p:spPr>
          <a:xfrm rot="5400000">
            <a:off x="4827533" y="2200399"/>
            <a:ext cx="1196489" cy="11414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8D3773-2CC9-4212-984B-8B1E737F5BB1}"/>
              </a:ext>
            </a:extLst>
          </p:cNvPr>
          <p:cNvSpPr txBox="1"/>
          <p:nvPr/>
        </p:nvSpPr>
        <p:spPr>
          <a:xfrm>
            <a:off x="4459637" y="2545502"/>
            <a:ext cx="16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i </a:t>
            </a:r>
            <a:r>
              <a:rPr lang="en-GB" i="1" dirty="0"/>
              <a:t>· (</a:t>
            </a:r>
            <a:r>
              <a:rPr lang="en-GB" i="1" dirty="0" err="1"/>
              <a:t>I</a:t>
            </a:r>
            <a:r>
              <a:rPr lang="en-GB" i="1" baseline="-25000" dirty="0" err="1"/>
              <a:t>i</a:t>
            </a:r>
            <a:r>
              <a:rPr lang="en-GB" i="1" dirty="0"/>
              <a:t>/(</a:t>
            </a:r>
            <a:r>
              <a:rPr lang="en-GB" i="1" dirty="0" err="1"/>
              <a:t>S</a:t>
            </a:r>
            <a:r>
              <a:rPr lang="en-GB" i="1" baseline="-25000" dirty="0" err="1"/>
              <a:t>i</a:t>
            </a:r>
            <a:r>
              <a:rPr lang="en-GB" i="1" dirty="0" err="1"/>
              <a:t>+I</a:t>
            </a:r>
            <a:r>
              <a:rPr lang="en-GB" i="1" baseline="-25000" dirty="0" err="1"/>
              <a:t>i</a:t>
            </a:r>
            <a:r>
              <a:rPr lang="en-GB" i="1" dirty="0" err="1"/>
              <a:t>+R</a:t>
            </a:r>
            <a:r>
              <a:rPr lang="en-GB" i="1" baseline="-25000" dirty="0" err="1"/>
              <a:t>i</a:t>
            </a:r>
            <a:r>
              <a:rPr lang="en-GB" i="1" dirty="0"/>
              <a:t>))</a:t>
            </a:r>
            <a:endParaRPr lang="en-GB" i="1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9BA7EC-4F31-47F2-8468-F57DCE149570}"/>
              </a:ext>
            </a:extLst>
          </p:cNvPr>
          <p:cNvSpPr txBox="1"/>
          <p:nvPr/>
        </p:nvSpPr>
        <p:spPr>
          <a:xfrm>
            <a:off x="5317255" y="3330318"/>
            <a:ext cx="216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i</a:t>
            </a:r>
            <a:r>
              <a:rPr lang="en-GB" i="1" dirty="0"/>
              <a:t> · (R</a:t>
            </a:r>
            <a:r>
              <a:rPr lang="en-GB" i="1" baseline="-25000" dirty="0"/>
              <a:t>i</a:t>
            </a:r>
            <a:r>
              <a:rPr lang="en-GB" i="1" dirty="0"/>
              <a:t>/(</a:t>
            </a:r>
            <a:r>
              <a:rPr lang="en-GB" i="1" dirty="0" err="1"/>
              <a:t>S</a:t>
            </a:r>
            <a:r>
              <a:rPr lang="en-GB" i="1" baseline="-25000" dirty="0" err="1"/>
              <a:t>i</a:t>
            </a:r>
            <a:r>
              <a:rPr lang="en-GB" i="1" dirty="0" err="1"/>
              <a:t>+I</a:t>
            </a:r>
            <a:r>
              <a:rPr lang="en-GB" i="1" baseline="-25000" dirty="0" err="1"/>
              <a:t>i</a:t>
            </a:r>
            <a:r>
              <a:rPr lang="en-GB" i="1" dirty="0" err="1"/>
              <a:t>+R</a:t>
            </a:r>
            <a:r>
              <a:rPr lang="en-GB" i="1" baseline="-25000" dirty="0" err="1"/>
              <a:t>i</a:t>
            </a:r>
            <a:r>
              <a:rPr lang="en-GB" i="1" dirty="0"/>
              <a:t>))</a:t>
            </a:r>
            <a:endParaRPr lang="en-GB" i="1" baseline="-25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850CFE-588E-4405-A625-98D57E1F4928}"/>
              </a:ext>
            </a:extLst>
          </p:cNvPr>
          <p:cNvSpPr/>
          <p:nvPr/>
        </p:nvSpPr>
        <p:spPr>
          <a:xfrm>
            <a:off x="4175762" y="3029755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Rv</a:t>
            </a:r>
            <a:r>
              <a:rPr lang="en-GB" baseline="-25000" dirty="0" err="1"/>
              <a:t>i</a:t>
            </a:r>
            <a:endParaRPr lang="en-GB" baseline="-250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B0C312-45BF-44CD-8B0E-46294E92A16E}"/>
              </a:ext>
            </a:extLst>
          </p:cNvPr>
          <p:cNvCxnSpPr>
            <a:stCxn id="6" idx="4"/>
            <a:endCxn id="45" idx="0"/>
          </p:cNvCxnSpPr>
          <p:nvPr/>
        </p:nvCxnSpPr>
        <p:spPr>
          <a:xfrm>
            <a:off x="4515397" y="2272378"/>
            <a:ext cx="0" cy="75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9C8D45D-1762-4279-AD8C-93AA0D8A0F99}"/>
              </a:ext>
            </a:extLst>
          </p:cNvPr>
          <p:cNvCxnSpPr>
            <a:cxnSpLocks/>
            <a:stCxn id="4" idx="2"/>
            <a:endCxn id="5" idx="4"/>
          </p:cNvCxnSpPr>
          <p:nvPr/>
        </p:nvCxnSpPr>
        <p:spPr>
          <a:xfrm rot="10800000">
            <a:off x="2115871" y="1044865"/>
            <a:ext cx="818923" cy="8878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EE0DC8B-50F7-4E01-BEF6-50483855D142}"/>
              </a:ext>
            </a:extLst>
          </p:cNvPr>
          <p:cNvSpPr/>
          <p:nvPr/>
        </p:nvSpPr>
        <p:spPr>
          <a:xfrm>
            <a:off x="4202525" y="365595"/>
            <a:ext cx="679269" cy="679269"/>
          </a:xfrm>
          <a:prstGeom prst="ellipse">
            <a:avLst/>
          </a:prstGeom>
          <a:pattFill prst="pct60">
            <a:fgClr>
              <a:srgbClr val="00B050"/>
            </a:fgClr>
            <a:bgClr>
              <a:schemeClr val="bg2">
                <a:lumMod val="2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Vr</a:t>
            </a:r>
            <a:r>
              <a:rPr lang="en-GB" baseline="-25000" dirty="0" err="1"/>
              <a:t>i</a:t>
            </a:r>
            <a:endParaRPr lang="en-GB" baseline="-25000" dirty="0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26312FD-4672-4AAB-A4BB-856917B4EDA5}"/>
              </a:ext>
            </a:extLst>
          </p:cNvPr>
          <p:cNvCxnSpPr>
            <a:cxnSpLocks/>
            <a:stCxn id="72" idx="4"/>
            <a:endCxn id="4" idx="7"/>
          </p:cNvCxnSpPr>
          <p:nvPr/>
        </p:nvCxnSpPr>
        <p:spPr>
          <a:xfrm rot="5400000">
            <a:off x="3704512" y="854938"/>
            <a:ext cx="647723" cy="10275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999793E-AB85-42AA-A6F1-2EBB9AFDBF1E}"/>
              </a:ext>
            </a:extLst>
          </p:cNvPr>
          <p:cNvSpPr txBox="1"/>
          <p:nvPr/>
        </p:nvSpPr>
        <p:spPr>
          <a:xfrm>
            <a:off x="4564077" y="1071143"/>
            <a:ext cx="6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3</a:t>
            </a:r>
            <a:endParaRPr lang="en-GB" i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1EF238-FA07-4984-B9BF-1524D8A63AD9}"/>
              </a:ext>
            </a:extLst>
          </p:cNvPr>
          <p:cNvSpPr txBox="1"/>
          <p:nvPr/>
        </p:nvSpPr>
        <p:spPr>
          <a:xfrm>
            <a:off x="2475495" y="3202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xx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EC61A3D-3C9F-488E-995D-20D3E080D7D1}"/>
              </a:ext>
            </a:extLst>
          </p:cNvPr>
          <p:cNvCxnSpPr>
            <a:cxnSpLocks/>
            <a:stCxn id="45" idx="2"/>
            <a:endCxn id="4" idx="3"/>
          </p:cNvCxnSpPr>
          <p:nvPr/>
        </p:nvCxnSpPr>
        <p:spPr>
          <a:xfrm rot="10800000">
            <a:off x="3034270" y="2172902"/>
            <a:ext cx="1141492" cy="1196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4204641-9932-4200-AB92-52F1A924F065}"/>
              </a:ext>
            </a:extLst>
          </p:cNvPr>
          <p:cNvSpPr txBox="1"/>
          <p:nvPr/>
        </p:nvSpPr>
        <p:spPr>
          <a:xfrm>
            <a:off x="3398211" y="3313740"/>
            <a:ext cx="6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3</a:t>
            </a:r>
            <a:endParaRPr lang="en-GB" i="1" dirty="0"/>
          </a:p>
        </p:txBody>
      </p:sp>
      <p:graphicFrame>
        <p:nvGraphicFramePr>
          <p:cNvPr id="39" name="Table 125">
            <a:extLst>
              <a:ext uri="{FF2B5EF4-FFF2-40B4-BE49-F238E27FC236}">
                <a16:creationId xmlns:a16="http://schemas.microsoft.com/office/drawing/2014/main" id="{B4BD9C9A-AA36-4D67-8555-7289F1D56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518806"/>
              </p:ext>
            </p:extLst>
          </p:nvPr>
        </p:nvGraphicFramePr>
        <p:xfrm>
          <a:off x="6435636" y="31207"/>
          <a:ext cx="5708598" cy="2691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776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4576822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219808">
                <a:tc>
                  <a:txBody>
                    <a:bodyPr/>
                    <a:lstStyle/>
                    <a:p>
                      <a:r>
                        <a:rPr lang="en-GB" sz="105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r>
                        <a:rPr lang="en-GB" sz="1050" i="1" dirty="0"/>
                        <a:t>r</a:t>
                      </a:r>
                      <a:r>
                        <a:rPr lang="en-GB" sz="1050" i="1" baseline="-25000" dirty="0"/>
                        <a:t>x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Rate of Vaccination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359685">
                <a:tc>
                  <a:txBody>
                    <a:bodyPr/>
                    <a:lstStyle/>
                    <a:p>
                      <a:r>
                        <a:rPr lang="el-GR" sz="1050" i="1" dirty="0"/>
                        <a:t>β</a:t>
                      </a:r>
                      <a:r>
                        <a:rPr lang="en-GB" sz="1050" i="1" baseline="-25000" dirty="0" err="1"/>
                        <a:t>xy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transmission from infectious subpopulation y to susceptible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dirty="0"/>
                        <a:t>γ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recovery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immunity loss (vaccinated individuals)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4480"/>
                  </a:ext>
                </a:extLst>
              </a:tr>
              <a:tr h="359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immunity loss (from natural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92125"/>
                  </a:ext>
                </a:extLst>
              </a:tr>
              <a:tr h="359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Per capita rate of immunity loss (for those who have been infected/recovered and vaccinated)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67697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e</a:t>
                      </a:r>
                      <a:r>
                        <a:rPr lang="en-GB" sz="1050" i="1" baseline="-25000" dirty="0"/>
                        <a:t>ff1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Vaccine Efficacy (preventing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4705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e</a:t>
                      </a:r>
                      <a:r>
                        <a:rPr lang="en-GB" sz="1050" i="1" baseline="-25000" dirty="0"/>
                        <a:t>ff2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Vaccine Efficacy (preventing onwards infectiousness)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62739"/>
                  </a:ext>
                </a:extLst>
              </a:tr>
            </a:tbl>
          </a:graphicData>
        </a:graphic>
      </p:graphicFrame>
      <p:graphicFrame>
        <p:nvGraphicFramePr>
          <p:cNvPr id="41" name="Table 125">
            <a:extLst>
              <a:ext uri="{FF2B5EF4-FFF2-40B4-BE49-F238E27FC236}">
                <a16:creationId xmlns:a16="http://schemas.microsoft.com/office/drawing/2014/main" id="{EE2EE7E6-A322-4217-B152-4FB0555FD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427"/>
              </p:ext>
            </p:extLst>
          </p:nvPr>
        </p:nvGraphicFramePr>
        <p:xfrm>
          <a:off x="7684729" y="2811250"/>
          <a:ext cx="4456371" cy="221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064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3409307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209420">
                <a:tc>
                  <a:txBody>
                    <a:bodyPr/>
                    <a:lstStyle/>
                    <a:p>
                      <a:r>
                        <a:rPr lang="en-GB" sz="1050" dirty="0"/>
                        <a:t>Compartment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Description (Proportion of population in…)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r>
                        <a:rPr lang="en-GB" sz="1050" i="1" dirty="0"/>
                        <a:t>S</a:t>
                      </a:r>
                      <a:r>
                        <a:rPr lang="en-GB" sz="1050" i="1" baseline="-25000" dirty="0"/>
                        <a:t>x</a:t>
                      </a:r>
                      <a:endParaRPr lang="en-GB" sz="105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err="1"/>
                        <a:t>Susceptibles</a:t>
                      </a:r>
                      <a:r>
                        <a:rPr lang="en-GB" sz="1050" dirty="0"/>
                        <a:t>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r>
                        <a:rPr lang="en-GB" sz="1050" i="1" dirty="0"/>
                        <a:t>I</a:t>
                      </a:r>
                      <a:r>
                        <a:rPr lang="en-GB" sz="105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R</a:t>
                      </a:r>
                      <a:r>
                        <a:rPr lang="en-GB" sz="105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344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 err="1"/>
                        <a:t>Rv</a:t>
                      </a:r>
                      <a:r>
                        <a:rPr lang="en-GB" sz="1050" i="1" baseline="-25000" dirty="0" err="1"/>
                        <a:t>x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Recovered or Infectious and subsequently vaccinated in subpopulation 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53341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V</a:t>
                      </a:r>
                      <a:r>
                        <a:rPr lang="en-GB" sz="105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Vaccinated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90154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 err="1"/>
                        <a:t>Vi</a:t>
                      </a:r>
                      <a:r>
                        <a:rPr lang="en-GB" sz="1050" i="1" baseline="-25000" dirty="0" err="1"/>
                        <a:t>x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Vaccinated and 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84970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 err="1"/>
                        <a:t>Vr</a:t>
                      </a:r>
                      <a:r>
                        <a:rPr lang="en-GB" sz="1050" i="1" baseline="-25000" dirty="0" err="1"/>
                        <a:t>x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Vaccinated and 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78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0CE57C-668F-4749-944A-FBE9AC39E82F}"/>
              </a:ext>
            </a:extLst>
          </p:cNvPr>
          <p:cNvSpPr txBox="1"/>
          <p:nvPr/>
        </p:nvSpPr>
        <p:spPr>
          <a:xfrm>
            <a:off x="1369109" y="3784137"/>
            <a:ext cx="596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 Transmission Route – Infection from </a:t>
            </a:r>
            <a:r>
              <a:rPr lang="en-GB" b="1" u="sng" dirty="0" err="1"/>
              <a:t>subpop</a:t>
            </a:r>
            <a:r>
              <a:rPr lang="en-GB" b="1" u="sng" dirty="0"/>
              <a:t> j to </a:t>
            </a:r>
            <a:r>
              <a:rPr lang="en-GB" b="1" u="sng" dirty="0" err="1"/>
              <a:t>i</a:t>
            </a:r>
            <a:endParaRPr lang="en-GB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32113-F87C-49D1-AA56-4DD892CE6160}"/>
              </a:ext>
            </a:extLst>
          </p:cNvPr>
          <p:cNvSpPr txBox="1"/>
          <p:nvPr/>
        </p:nvSpPr>
        <p:spPr>
          <a:xfrm>
            <a:off x="5329626" y="4197875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Vaccinated (V</a:t>
            </a:r>
            <a:r>
              <a:rPr lang="en-GB" baseline="-25000" dirty="0"/>
              <a:t>i</a:t>
            </a:r>
            <a:r>
              <a:rPr lang="en-GB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DB8645-86D3-4EDA-AA35-CE732C9F0B1F}"/>
              </a:ext>
            </a:extLst>
          </p:cNvPr>
          <p:cNvSpPr txBox="1"/>
          <p:nvPr/>
        </p:nvSpPr>
        <p:spPr>
          <a:xfrm>
            <a:off x="2520381" y="4197875"/>
            <a:ext cx="16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Susceptible (S</a:t>
            </a:r>
            <a:r>
              <a:rPr lang="en-GB" baseline="-25000" dirty="0"/>
              <a:t>i</a:t>
            </a:r>
            <a:r>
              <a:rPr lang="en-GB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A5A41-853F-482B-A0C2-83FD63929279}"/>
              </a:ext>
            </a:extLst>
          </p:cNvPr>
          <p:cNvSpPr txBox="1"/>
          <p:nvPr/>
        </p:nvSpPr>
        <p:spPr>
          <a:xfrm>
            <a:off x="341230" y="4898321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Infected (</a:t>
            </a:r>
            <a:r>
              <a:rPr lang="en-GB" dirty="0" err="1"/>
              <a:t>I</a:t>
            </a:r>
            <a:r>
              <a:rPr lang="en-GB" baseline="-25000" dirty="0" err="1"/>
              <a:t>j</a:t>
            </a:r>
            <a:r>
              <a:rPr lang="en-GB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54C4B9-0072-485F-95B4-0F4AB21F3E25}"/>
              </a:ext>
            </a:extLst>
          </p:cNvPr>
          <p:cNvSpPr txBox="1"/>
          <p:nvPr/>
        </p:nvSpPr>
        <p:spPr>
          <a:xfrm>
            <a:off x="201487" y="5762674"/>
            <a:ext cx="163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Vaccinated but </a:t>
            </a:r>
          </a:p>
          <a:p>
            <a:r>
              <a:rPr lang="en-GB" dirty="0"/>
              <a:t>Infected (</a:t>
            </a:r>
            <a:r>
              <a:rPr lang="en-GB" dirty="0" err="1"/>
              <a:t>Vi</a:t>
            </a:r>
            <a:r>
              <a:rPr lang="en-GB" baseline="-25000" dirty="0" err="1"/>
              <a:t>j</a:t>
            </a:r>
            <a:r>
              <a:rPr lang="en-GB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0D26F1-A05A-4FEF-A6FF-B312C7912E73}"/>
              </a:ext>
            </a:extLst>
          </p:cNvPr>
          <p:cNvCxnSpPr/>
          <p:nvPr/>
        </p:nvCxnSpPr>
        <p:spPr>
          <a:xfrm>
            <a:off x="1933303" y="4197875"/>
            <a:ext cx="0" cy="243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71182B-0978-4B9D-B5A5-D4E40CA7BDE0}"/>
              </a:ext>
            </a:extLst>
          </p:cNvPr>
          <p:cNvCxnSpPr/>
          <p:nvPr/>
        </p:nvCxnSpPr>
        <p:spPr>
          <a:xfrm>
            <a:off x="100437" y="4567207"/>
            <a:ext cx="7371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EAB284-80F1-49B1-A6B3-7B6765302911}"/>
              </a:ext>
            </a:extLst>
          </p:cNvPr>
          <p:cNvCxnSpPr/>
          <p:nvPr/>
        </p:nvCxnSpPr>
        <p:spPr>
          <a:xfrm>
            <a:off x="4698275" y="4197875"/>
            <a:ext cx="0" cy="243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D6FAE0-CE53-4591-A5FB-D6FADDB60879}"/>
              </a:ext>
            </a:extLst>
          </p:cNvPr>
          <p:cNvCxnSpPr/>
          <p:nvPr/>
        </p:nvCxnSpPr>
        <p:spPr>
          <a:xfrm>
            <a:off x="149465" y="5604372"/>
            <a:ext cx="7371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7FA3673-D088-43EF-894A-CFC555AF69B1}"/>
              </a:ext>
            </a:extLst>
          </p:cNvPr>
          <p:cNvSpPr txBox="1"/>
          <p:nvPr/>
        </p:nvSpPr>
        <p:spPr>
          <a:xfrm>
            <a:off x="341230" y="4189235"/>
            <a:ext cx="97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To/From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8AFD1F-C424-43A3-B984-0AA5CFD4DCFE}"/>
              </a:ext>
            </a:extLst>
          </p:cNvPr>
          <p:cNvSpPr/>
          <p:nvPr/>
        </p:nvSpPr>
        <p:spPr>
          <a:xfrm>
            <a:off x="2101431" y="4833932"/>
            <a:ext cx="474206" cy="4742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</a:t>
            </a:r>
            <a:r>
              <a:rPr lang="en-GB" sz="1600" baseline="-25000" dirty="0"/>
              <a:t>i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E12E92-1600-405B-9F57-038A67FB039E}"/>
              </a:ext>
            </a:extLst>
          </p:cNvPr>
          <p:cNvSpPr/>
          <p:nvPr/>
        </p:nvSpPr>
        <p:spPr>
          <a:xfrm>
            <a:off x="4036480" y="4833932"/>
            <a:ext cx="474206" cy="47420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</a:t>
            </a:r>
            <a:r>
              <a:rPr lang="en-GB" sz="1600" baseline="-25000" dirty="0"/>
              <a:t>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40E09B-45FD-41AB-9F34-46B34F53722F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2575637" y="5071035"/>
            <a:ext cx="146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39F98BD-D73B-4989-9F1F-C02D7D32F08A}"/>
              </a:ext>
            </a:extLst>
          </p:cNvPr>
          <p:cNvSpPr/>
          <p:nvPr/>
        </p:nvSpPr>
        <p:spPr>
          <a:xfrm>
            <a:off x="2111162" y="5978383"/>
            <a:ext cx="474206" cy="4742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</a:t>
            </a:r>
            <a:r>
              <a:rPr lang="en-GB" sz="1600" baseline="-25000" dirty="0"/>
              <a:t>i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96FFA2-90C4-4B39-BFDA-79A7D643BA1D}"/>
              </a:ext>
            </a:extLst>
          </p:cNvPr>
          <p:cNvSpPr/>
          <p:nvPr/>
        </p:nvSpPr>
        <p:spPr>
          <a:xfrm>
            <a:off x="4046211" y="5978383"/>
            <a:ext cx="474206" cy="47420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</a:t>
            </a:r>
            <a:r>
              <a:rPr lang="en-GB" sz="1600" baseline="-25000" dirty="0"/>
              <a:t>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0D335F-973C-4C31-9730-2D88AF53B063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>
            <a:off x="2585368" y="6215486"/>
            <a:ext cx="146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4D92EDF-C323-4C10-86E0-6D29E126F1B3}"/>
              </a:ext>
            </a:extLst>
          </p:cNvPr>
          <p:cNvSpPr/>
          <p:nvPr/>
        </p:nvSpPr>
        <p:spPr>
          <a:xfrm>
            <a:off x="4952420" y="4833428"/>
            <a:ext cx="474206" cy="47420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</a:t>
            </a:r>
            <a:r>
              <a:rPr lang="en-GB" sz="1600" baseline="-25000" dirty="0"/>
              <a:t>i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458C766-1EA7-43E4-AB4D-549124FA9F69}"/>
              </a:ext>
            </a:extLst>
          </p:cNvPr>
          <p:cNvSpPr/>
          <p:nvPr/>
        </p:nvSpPr>
        <p:spPr>
          <a:xfrm>
            <a:off x="6887469" y="4833428"/>
            <a:ext cx="474206" cy="474206"/>
          </a:xfrm>
          <a:prstGeom prst="ellipse">
            <a:avLst/>
          </a:prstGeom>
          <a:pattFill prst="pct75">
            <a:fgClr>
              <a:schemeClr val="accent2">
                <a:lumMod val="7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Vi</a:t>
            </a:r>
            <a:r>
              <a:rPr lang="en-GB" sz="1200" baseline="-25000" dirty="0"/>
              <a:t>i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B0CBDEC-1B58-433A-91C7-BAF74F5E69F3}"/>
              </a:ext>
            </a:extLst>
          </p:cNvPr>
          <p:cNvCxnSpPr>
            <a:cxnSpLocks/>
            <a:stCxn id="67" idx="6"/>
            <a:endCxn id="69" idx="2"/>
          </p:cNvCxnSpPr>
          <p:nvPr/>
        </p:nvCxnSpPr>
        <p:spPr>
          <a:xfrm>
            <a:off x="5426626" y="5070531"/>
            <a:ext cx="146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6B57320-AAF8-4781-AC3A-8259031FDFDC}"/>
              </a:ext>
            </a:extLst>
          </p:cNvPr>
          <p:cNvSpPr/>
          <p:nvPr/>
        </p:nvSpPr>
        <p:spPr>
          <a:xfrm>
            <a:off x="4746255" y="5978383"/>
            <a:ext cx="474206" cy="47420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</a:t>
            </a:r>
            <a:r>
              <a:rPr lang="en-GB" sz="1600" baseline="-25000" dirty="0"/>
              <a:t>i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59B7EC7-08A9-4E65-BA0D-15A8C2FF9922}"/>
              </a:ext>
            </a:extLst>
          </p:cNvPr>
          <p:cNvSpPr/>
          <p:nvPr/>
        </p:nvSpPr>
        <p:spPr>
          <a:xfrm>
            <a:off x="7099731" y="5978383"/>
            <a:ext cx="474206" cy="474206"/>
          </a:xfrm>
          <a:prstGeom prst="ellipse">
            <a:avLst/>
          </a:prstGeom>
          <a:pattFill prst="pct75">
            <a:fgClr>
              <a:schemeClr val="accent2">
                <a:lumMod val="7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Vi</a:t>
            </a:r>
            <a:r>
              <a:rPr lang="en-GB" sz="1200" baseline="-25000" dirty="0"/>
              <a:t>i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558E7F-00B6-4018-AE55-6ED84E19DB96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>
            <a:off x="5220461" y="6215486"/>
            <a:ext cx="1879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F56B31-350E-406A-BE1E-78BD9C70D957}"/>
              </a:ext>
            </a:extLst>
          </p:cNvPr>
          <p:cNvSpPr txBox="1"/>
          <p:nvPr/>
        </p:nvSpPr>
        <p:spPr>
          <a:xfrm>
            <a:off x="2888474" y="4672020"/>
            <a:ext cx="678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 err="1"/>
              <a:t>I</a:t>
            </a:r>
            <a:r>
              <a:rPr lang="en-GB" i="1" baseline="-25000" dirty="0" err="1"/>
              <a:t>j</a:t>
            </a:r>
            <a:r>
              <a:rPr lang="en-GB" i="1" dirty="0" err="1"/>
              <a:t>S</a:t>
            </a:r>
            <a:r>
              <a:rPr lang="en-GB" i="1" baseline="-25000" dirty="0" err="1"/>
              <a:t>i</a:t>
            </a:r>
            <a:endParaRPr lang="en-GB" i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0CA867-A522-4B36-8B21-F05B971A63F5}"/>
              </a:ext>
            </a:extLst>
          </p:cNvPr>
          <p:cNvSpPr txBox="1"/>
          <p:nvPr/>
        </p:nvSpPr>
        <p:spPr>
          <a:xfrm>
            <a:off x="2591803" y="5820193"/>
            <a:ext cx="1402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(1-e</a:t>
            </a:r>
            <a:r>
              <a:rPr lang="en-GB" i="1" baseline="-25000" dirty="0"/>
              <a:t>ff2</a:t>
            </a:r>
            <a:r>
              <a:rPr lang="en-GB" i="1" dirty="0"/>
              <a:t>)</a:t>
            </a:r>
            <a:r>
              <a:rPr lang="el-GR" i="1" dirty="0"/>
              <a:t>β</a:t>
            </a:r>
            <a:r>
              <a:rPr lang="en-GB" i="1" baseline="-25000" dirty="0"/>
              <a:t>ij</a:t>
            </a:r>
            <a:r>
              <a:rPr lang="en-GB" i="1" dirty="0"/>
              <a:t>Vi</a:t>
            </a:r>
            <a:r>
              <a:rPr lang="en-GB" i="1" baseline="-25000" dirty="0"/>
              <a:t>j</a:t>
            </a:r>
            <a:r>
              <a:rPr lang="en-GB" i="1" dirty="0"/>
              <a:t>S</a:t>
            </a:r>
            <a:r>
              <a:rPr lang="en-GB" i="1" baseline="-25000" dirty="0"/>
              <a:t>i</a:t>
            </a:r>
            <a:endParaRPr lang="en-GB" i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2D4E14-1242-48ED-BA88-10EAC620EA86}"/>
              </a:ext>
            </a:extLst>
          </p:cNvPr>
          <p:cNvSpPr txBox="1"/>
          <p:nvPr/>
        </p:nvSpPr>
        <p:spPr>
          <a:xfrm>
            <a:off x="5530256" y="4661729"/>
            <a:ext cx="1402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</a:t>
            </a:r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 err="1"/>
              <a:t>I</a:t>
            </a:r>
            <a:r>
              <a:rPr lang="en-GB" i="1" baseline="-25000" dirty="0" err="1"/>
              <a:t>j</a:t>
            </a:r>
            <a:r>
              <a:rPr lang="en-GB" i="1" dirty="0" err="1"/>
              <a:t>V</a:t>
            </a:r>
            <a:r>
              <a:rPr lang="en-GB" i="1" baseline="-25000" dirty="0" err="1"/>
              <a:t>i</a:t>
            </a:r>
            <a:endParaRPr lang="en-GB" i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F5A848-112E-4276-9E9D-E6AB004C5FB1}"/>
              </a:ext>
            </a:extLst>
          </p:cNvPr>
          <p:cNvSpPr txBox="1"/>
          <p:nvPr/>
        </p:nvSpPr>
        <p:spPr>
          <a:xfrm>
            <a:off x="5155676" y="5823060"/>
            <a:ext cx="2008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)(1-e</a:t>
            </a:r>
            <a:r>
              <a:rPr lang="en-GB" i="1" baseline="-25000" dirty="0"/>
              <a:t>ff2</a:t>
            </a:r>
            <a:r>
              <a:rPr lang="en-GB" i="1" dirty="0"/>
              <a:t>)</a:t>
            </a:r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 err="1"/>
              <a:t>Vi</a:t>
            </a:r>
            <a:r>
              <a:rPr lang="en-GB" i="1" baseline="-25000" dirty="0" err="1"/>
              <a:t>j</a:t>
            </a:r>
            <a:r>
              <a:rPr lang="en-GB" i="1" dirty="0" err="1"/>
              <a:t>V</a:t>
            </a:r>
            <a:r>
              <a:rPr lang="en-GB" i="1" baseline="-25000" dirty="0" err="1"/>
              <a:t>i</a:t>
            </a:r>
            <a:endParaRPr lang="en-GB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0D442B-F810-4D1A-9E42-5111FC995A18}"/>
              </a:ext>
            </a:extLst>
          </p:cNvPr>
          <p:cNvSpPr txBox="1"/>
          <p:nvPr/>
        </p:nvSpPr>
        <p:spPr>
          <a:xfrm>
            <a:off x="598819" y="1414196"/>
            <a:ext cx="16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i </a:t>
            </a:r>
            <a:r>
              <a:rPr lang="en-GB" i="1" dirty="0"/>
              <a:t>· (S</a:t>
            </a:r>
            <a:r>
              <a:rPr lang="en-GB" i="1" baseline="-25000" dirty="0"/>
              <a:t>i </a:t>
            </a:r>
            <a:r>
              <a:rPr lang="en-GB" i="1" dirty="0"/>
              <a:t>/(</a:t>
            </a:r>
            <a:r>
              <a:rPr lang="en-GB" i="1" dirty="0" err="1"/>
              <a:t>S</a:t>
            </a:r>
            <a:r>
              <a:rPr lang="en-GB" i="1" baseline="-25000" dirty="0" err="1"/>
              <a:t>i</a:t>
            </a:r>
            <a:r>
              <a:rPr lang="en-GB" i="1" dirty="0" err="1"/>
              <a:t>+I</a:t>
            </a:r>
            <a:r>
              <a:rPr lang="en-GB" i="1" baseline="-25000" dirty="0" err="1"/>
              <a:t>i</a:t>
            </a:r>
            <a:r>
              <a:rPr lang="en-GB" i="1" dirty="0" err="1"/>
              <a:t>+R</a:t>
            </a:r>
            <a:r>
              <a:rPr lang="en-GB" i="1" baseline="-25000" dirty="0" err="1"/>
              <a:t>i</a:t>
            </a:r>
            <a:r>
              <a:rPr lang="en-GB" i="1" dirty="0"/>
              <a:t>))</a:t>
            </a:r>
            <a:endParaRPr lang="en-GB" i="1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0F8B01-D97C-4007-A5BE-31B040B518D6}"/>
              </a:ext>
            </a:extLst>
          </p:cNvPr>
          <p:cNvSpPr txBox="1"/>
          <p:nvPr/>
        </p:nvSpPr>
        <p:spPr>
          <a:xfrm>
            <a:off x="7621917" y="5070531"/>
            <a:ext cx="43320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u="sng" dirty="0"/>
              <a:t>Vaccination Rate (</a:t>
            </a:r>
            <a:r>
              <a:rPr lang="en-GB" sz="1100" b="1" i="1" u="sng" dirty="0"/>
              <a:t>r</a:t>
            </a:r>
            <a:r>
              <a:rPr lang="en-GB" sz="1100" b="1" i="1" u="sng" baseline="-25000" dirty="0"/>
              <a:t>i</a:t>
            </a:r>
            <a:r>
              <a:rPr lang="en-GB" sz="1100" b="1" u="sng" dirty="0"/>
              <a:t>)</a:t>
            </a:r>
          </a:p>
          <a:p>
            <a:r>
              <a:rPr lang="en-GB" sz="1100" dirty="0"/>
              <a:t>We model the vaccination rate as a function of the:</a:t>
            </a:r>
          </a:p>
          <a:p>
            <a:r>
              <a:rPr lang="en-GB" sz="1100" dirty="0"/>
              <a:t>Total fraction of individuals in S, I and R compartments (available to vaccinated) at the start of the vaccination period multiplied by the proportion divided by the duration of the vaccination period for the specific subgroup.</a:t>
            </a:r>
          </a:p>
          <a:p>
            <a:endParaRPr lang="en-GB" sz="1100" dirty="0"/>
          </a:p>
          <a:p>
            <a:r>
              <a:rPr lang="en-GB" sz="1100" dirty="0"/>
              <a:t>We assume that the rate of vaccination is constant (</a:t>
            </a:r>
            <a:r>
              <a:rPr lang="en-GB" sz="1100" i="1" dirty="0"/>
              <a:t>r</a:t>
            </a:r>
            <a:r>
              <a:rPr lang="en-GB" sz="1100" i="1" baseline="-25000" dirty="0"/>
              <a:t>i</a:t>
            </a:r>
            <a:r>
              <a:rPr lang="en-GB" sz="1100" dirty="0"/>
              <a:t>*1), therefore the rate of vaccination in S, I and R compartments must be normalised to the total proportion of individuals in these three compartments. </a:t>
            </a:r>
          </a:p>
        </p:txBody>
      </p:sp>
    </p:spTree>
    <p:extLst>
      <p:ext uri="{BB962C8B-B14F-4D97-AF65-F5344CB8AC3E}">
        <p14:creationId xmlns:p14="http://schemas.microsoft.com/office/powerpoint/2010/main" val="335974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0C2A60-183A-4235-B955-84C75E470CD3}"/>
                  </a:ext>
                </a:extLst>
              </p:cNvPr>
              <p:cNvSpPr txBox="1"/>
              <p:nvPr/>
            </p:nvSpPr>
            <p:spPr>
              <a:xfrm>
                <a:off x="74093" y="474081"/>
                <a:ext cx="10082156" cy="3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2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GB" sz="1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2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𝑅𝑣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𝑉𝑟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+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0C2A60-183A-4235-B955-84C75E47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3" y="474081"/>
                <a:ext cx="10082156" cy="381771"/>
              </a:xfrm>
              <a:prstGeom prst="rect">
                <a:avLst/>
              </a:prstGeom>
              <a:blipFill>
                <a:blip r:embed="rId2"/>
                <a:stretch>
                  <a:fillRect l="-544" t="-3226"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BCA5D4-F69F-4EC8-9F89-5281535BA352}"/>
                  </a:ext>
                </a:extLst>
              </p:cNvPr>
              <p:cNvSpPr txBox="1"/>
              <p:nvPr/>
            </p:nvSpPr>
            <p:spPr>
              <a:xfrm>
                <a:off x="74093" y="1021218"/>
                <a:ext cx="9582680" cy="3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+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BCA5D4-F69F-4EC8-9F89-5281535B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3" y="1021218"/>
                <a:ext cx="9582680" cy="381771"/>
              </a:xfrm>
              <a:prstGeom prst="rect">
                <a:avLst/>
              </a:prstGeom>
              <a:blipFill>
                <a:blip r:embed="rId3"/>
                <a:stretch>
                  <a:fillRect l="-573" t="-3226"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D8FE4D-2C97-4A9E-AC2C-ACDB8531E4DD}"/>
                  </a:ext>
                </a:extLst>
              </p:cNvPr>
              <p:cNvSpPr txBox="1"/>
              <p:nvPr/>
            </p:nvSpPr>
            <p:spPr>
              <a:xfrm>
                <a:off x="74093" y="2589975"/>
                <a:ext cx="11705967" cy="3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+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 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D8FE4D-2C97-4A9E-AC2C-ACDB8531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3" y="2589975"/>
                <a:ext cx="11705967" cy="381771"/>
              </a:xfrm>
              <a:prstGeom prst="rect">
                <a:avLst/>
              </a:prstGeom>
              <a:blipFill>
                <a:blip r:embed="rId4"/>
                <a:stretch>
                  <a:fillRect l="-469" t="-3226"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340A1F-1DD9-4B35-87EB-680CC8308DFB}"/>
                  </a:ext>
                </a:extLst>
              </p:cNvPr>
              <p:cNvSpPr txBox="1"/>
              <p:nvPr/>
            </p:nvSpPr>
            <p:spPr>
              <a:xfrm>
                <a:off x="74094" y="3163201"/>
                <a:ext cx="10928203" cy="350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𝑉𝑖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340A1F-1DD9-4B35-87EB-680CC8308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4" y="3163201"/>
                <a:ext cx="10928203" cy="350609"/>
              </a:xfrm>
              <a:prstGeom prst="rect">
                <a:avLst/>
              </a:prstGeom>
              <a:blipFill>
                <a:blip r:embed="rId5"/>
                <a:stretch>
                  <a:fillRect l="-502" t="-3509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5741D-3289-4C78-8177-1811DCA8F1AF}"/>
                  </a:ext>
                </a:extLst>
              </p:cNvPr>
              <p:cNvSpPr txBox="1"/>
              <p:nvPr/>
            </p:nvSpPr>
            <p:spPr>
              <a:xfrm>
                <a:off x="74095" y="1550143"/>
                <a:ext cx="12117905" cy="3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+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 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5741D-3289-4C78-8177-1811DCA8F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" y="1550143"/>
                <a:ext cx="12117905" cy="381771"/>
              </a:xfrm>
              <a:prstGeom prst="rect">
                <a:avLst/>
              </a:prstGeom>
              <a:blipFill>
                <a:blip r:embed="rId6"/>
                <a:stretch>
                  <a:fillRect l="-453" t="-3175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5">
            <a:extLst>
              <a:ext uri="{FF2B5EF4-FFF2-40B4-BE49-F238E27FC236}">
                <a16:creationId xmlns:a16="http://schemas.microsoft.com/office/drawing/2014/main" id="{5C5FFC3A-B4D3-4DF5-85CE-B47F8D6F4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17596"/>
              </p:ext>
            </p:extLst>
          </p:nvPr>
        </p:nvGraphicFramePr>
        <p:xfrm>
          <a:off x="0" y="4236962"/>
          <a:ext cx="55897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08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4481518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162910">
                <a:tc>
                  <a:txBody>
                    <a:bodyPr/>
                    <a:lstStyle/>
                    <a:p>
                      <a:r>
                        <a:rPr lang="en-GB" sz="11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r>
                        <a:rPr lang="en-GB" sz="1050" i="1" dirty="0"/>
                        <a:t>r</a:t>
                      </a:r>
                      <a:r>
                        <a:rPr lang="en-GB" sz="1050" i="1" baseline="-25000" dirty="0"/>
                        <a:t>x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Rate of Vaccination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64728">
                <a:tc>
                  <a:txBody>
                    <a:bodyPr/>
                    <a:lstStyle/>
                    <a:p>
                      <a:r>
                        <a:rPr lang="el-GR" sz="1050" i="1" dirty="0"/>
                        <a:t>β</a:t>
                      </a:r>
                      <a:r>
                        <a:rPr lang="en-GB" sz="1050" i="1" baseline="-25000" dirty="0" err="1"/>
                        <a:t>xy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transmission from infectious subpopulation y to susceptible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dirty="0"/>
                        <a:t>γ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recovery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immunity loss (vaccinated individuals)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448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immunity loss (from natural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92125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Per capita rate of immunity loss (for those who have been infected/recovered and vaccinated)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4705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e</a:t>
                      </a:r>
                      <a:r>
                        <a:rPr lang="en-GB" sz="1050" i="1" baseline="-25000" dirty="0"/>
                        <a:t>ff1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Vaccine Efficacy (preventing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62739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e</a:t>
                      </a:r>
                      <a:r>
                        <a:rPr lang="en-GB" sz="1050" i="1" baseline="-25000" dirty="0"/>
                        <a:t>ff2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Vaccine Efficacy (preventing onwards infectiousness)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38387"/>
                  </a:ext>
                </a:extLst>
              </a:tr>
            </a:tbl>
          </a:graphicData>
        </a:graphic>
      </p:graphicFrame>
      <p:graphicFrame>
        <p:nvGraphicFramePr>
          <p:cNvPr id="14" name="Table 125">
            <a:extLst>
              <a:ext uri="{FF2B5EF4-FFF2-40B4-BE49-F238E27FC236}">
                <a16:creationId xmlns:a16="http://schemas.microsoft.com/office/drawing/2014/main" id="{A9D864CA-422C-4918-B617-9216C3E9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45003"/>
              </p:ext>
            </p:extLst>
          </p:nvPr>
        </p:nvGraphicFramePr>
        <p:xfrm>
          <a:off x="5795363" y="4438703"/>
          <a:ext cx="5674587" cy="227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083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4212504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209420">
                <a:tc>
                  <a:txBody>
                    <a:bodyPr/>
                    <a:lstStyle/>
                    <a:p>
                      <a:r>
                        <a:rPr lang="en-GB" sz="1100" dirty="0"/>
                        <a:t>Compartment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Description (Proportion of population in…)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r>
                        <a:rPr lang="en-GB" sz="1100" i="1" dirty="0"/>
                        <a:t>S</a:t>
                      </a:r>
                      <a:r>
                        <a:rPr lang="en-GB" sz="1100" i="1" baseline="-25000" dirty="0"/>
                        <a:t>x</a:t>
                      </a:r>
                      <a:endParaRPr lang="en-GB" sz="11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Susceptibles</a:t>
                      </a:r>
                      <a:r>
                        <a:rPr lang="en-GB" sz="1100" dirty="0"/>
                        <a:t>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r>
                        <a:rPr lang="en-GB" sz="1100" i="1" dirty="0"/>
                        <a:t>I</a:t>
                      </a:r>
                      <a:r>
                        <a:rPr lang="en-GB" sz="11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/>
                        <a:t>R</a:t>
                      </a:r>
                      <a:r>
                        <a:rPr lang="en-GB" sz="11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344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err="1"/>
                        <a:t>Rv</a:t>
                      </a:r>
                      <a:r>
                        <a:rPr lang="en-GB" sz="1100" i="1" baseline="-25000" dirty="0" err="1"/>
                        <a:t>x</a:t>
                      </a:r>
                      <a:endParaRPr lang="en-GB" sz="11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Recovered or Infectious and subsequently vaccinated in subpopulation 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53341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/>
                        <a:t>V</a:t>
                      </a:r>
                      <a:r>
                        <a:rPr lang="en-GB" sz="11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Vaccinated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90154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err="1"/>
                        <a:t>Vi</a:t>
                      </a:r>
                      <a:r>
                        <a:rPr lang="en-GB" sz="1100" i="1" baseline="-25000" dirty="0" err="1"/>
                        <a:t>x</a:t>
                      </a:r>
                      <a:endParaRPr lang="en-GB" sz="11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Vaccinated and 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84970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err="1"/>
                        <a:t>Vr</a:t>
                      </a:r>
                      <a:r>
                        <a:rPr lang="en-GB" sz="1100" i="1" baseline="-25000" dirty="0" err="1"/>
                        <a:t>x</a:t>
                      </a:r>
                      <a:endParaRPr lang="en-GB" sz="11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Vaccinated and 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788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F0C25D-793C-4887-B990-5C97019FDB69}"/>
                  </a:ext>
                </a:extLst>
              </p:cNvPr>
              <p:cNvSpPr txBox="1"/>
              <p:nvPr/>
            </p:nvSpPr>
            <p:spPr>
              <a:xfrm>
                <a:off x="74093" y="3722994"/>
                <a:ext cx="12117905" cy="350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𝑉𝑟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F0C25D-793C-4887-B990-5C97019FD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3" y="3722994"/>
                <a:ext cx="12117905" cy="350609"/>
              </a:xfrm>
              <a:prstGeom prst="rect">
                <a:avLst/>
              </a:prstGeom>
              <a:blipFill>
                <a:blip r:embed="rId7"/>
                <a:stretch>
                  <a:fillRect l="-453" t="-3509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694D8B-35A4-45FE-A40B-0206047B0518}"/>
                  </a:ext>
                </a:extLst>
              </p:cNvPr>
              <p:cNvSpPr txBox="1"/>
              <p:nvPr/>
            </p:nvSpPr>
            <p:spPr>
              <a:xfrm>
                <a:off x="74095" y="2079068"/>
                <a:ext cx="12117905" cy="3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𝑅𝑣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+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 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694D8B-35A4-45FE-A40B-0206047B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" y="2079068"/>
                <a:ext cx="12117905" cy="381771"/>
              </a:xfrm>
              <a:prstGeom prst="rect">
                <a:avLst/>
              </a:prstGeom>
              <a:blipFill>
                <a:blip r:embed="rId8"/>
                <a:stretch>
                  <a:fillRect l="-453" t="-3175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79F4380-ABDC-423B-B0E9-94BD2514B157}"/>
              </a:ext>
            </a:extLst>
          </p:cNvPr>
          <p:cNvSpPr txBox="1"/>
          <p:nvPr/>
        </p:nvSpPr>
        <p:spPr>
          <a:xfrm>
            <a:off x="0" y="-27003"/>
            <a:ext cx="479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 equations sub-population </a:t>
            </a:r>
            <a:r>
              <a:rPr lang="en-GB" b="1" u="sng" dirty="0" err="1"/>
              <a:t>i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05235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53772DF-6A94-4657-BA83-F171D49606DC}"/>
              </a:ext>
            </a:extLst>
          </p:cNvPr>
          <p:cNvSpPr txBox="1"/>
          <p:nvPr/>
        </p:nvSpPr>
        <p:spPr>
          <a:xfrm>
            <a:off x="2463318" y="3612899"/>
            <a:ext cx="2616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Subpopulation </a:t>
            </a:r>
            <a:r>
              <a:rPr lang="en-GB" sz="1400" b="1" u="sng" dirty="0" err="1"/>
              <a:t>i</a:t>
            </a:r>
            <a:endParaRPr lang="en-GB" sz="1400" b="1" u="sng" dirty="0"/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 day 0</a:t>
            </a:r>
          </a:p>
          <a:p>
            <a:endParaRPr lang="en-GB" sz="1400" dirty="0"/>
          </a:p>
          <a:p>
            <a:r>
              <a:rPr lang="en-GB" sz="1400" b="1" u="sng" dirty="0"/>
              <a:t>Subpopulation j</a:t>
            </a:r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90</a:t>
            </a:r>
          </a:p>
          <a:p>
            <a:endParaRPr lang="en-GB" sz="1400" dirty="0"/>
          </a:p>
          <a:p>
            <a:r>
              <a:rPr lang="en-GB" sz="1400" b="1" u="sng" dirty="0"/>
              <a:t>Subpopulation k</a:t>
            </a:r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180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6D91C-DEC0-4B14-8C59-2FDC0A54A8B6}"/>
              </a:ext>
            </a:extLst>
          </p:cNvPr>
          <p:cNvSpPr txBox="1"/>
          <p:nvPr/>
        </p:nvSpPr>
        <p:spPr>
          <a:xfrm>
            <a:off x="304800" y="3720620"/>
            <a:ext cx="15831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Initial Conditions</a:t>
            </a:r>
          </a:p>
          <a:p>
            <a:r>
              <a:rPr lang="en-GB" sz="1400" dirty="0"/>
              <a:t>S</a:t>
            </a:r>
            <a:r>
              <a:rPr lang="en-GB" sz="1400" baseline="-25000" dirty="0"/>
              <a:t>i</a:t>
            </a:r>
            <a:r>
              <a:rPr lang="en-GB" sz="1400" dirty="0"/>
              <a:t> = 0.3064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 0.3064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k</a:t>
            </a:r>
            <a:r>
              <a:rPr lang="en-GB" sz="1400" dirty="0"/>
              <a:t> = 0.3064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i</a:t>
            </a:r>
            <a:r>
              <a:rPr lang="en-GB" sz="1400" dirty="0"/>
              <a:t> = 0.0071/3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j</a:t>
            </a:r>
            <a:r>
              <a:rPr lang="en-GB" sz="1400" dirty="0"/>
              <a:t> = 0.0071/3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k</a:t>
            </a:r>
            <a:r>
              <a:rPr lang="en-GB" sz="1400" dirty="0"/>
              <a:t> = 0.0071/3</a:t>
            </a:r>
          </a:p>
          <a:p>
            <a:r>
              <a:rPr lang="en-GB" sz="1400" dirty="0"/>
              <a:t>V</a:t>
            </a:r>
            <a:r>
              <a:rPr lang="en-GB" sz="1400" baseline="-25000" dirty="0"/>
              <a:t>i</a:t>
            </a:r>
            <a:r>
              <a:rPr lang="en-GB" sz="1400" dirty="0"/>
              <a:t> 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k</a:t>
            </a:r>
            <a:r>
              <a:rPr lang="en-GB" sz="1400" dirty="0"/>
              <a:t> = 0</a:t>
            </a:r>
          </a:p>
          <a:p>
            <a:r>
              <a:rPr lang="en-GB" sz="1400" dirty="0"/>
              <a:t>R</a:t>
            </a:r>
            <a:r>
              <a:rPr lang="en-GB" sz="1400" baseline="-25000" dirty="0"/>
              <a:t>i</a:t>
            </a:r>
            <a:r>
              <a:rPr lang="en-GB" sz="1400" dirty="0"/>
              <a:t> = 0.073/3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j</a:t>
            </a:r>
            <a:r>
              <a:rPr lang="en-GB" sz="1400" dirty="0"/>
              <a:t> = 0.073/3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k</a:t>
            </a:r>
            <a:r>
              <a:rPr lang="en-GB" sz="1400" dirty="0"/>
              <a:t> = 0.073/3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0C096-FAB7-4D07-AC04-0AB3C394A4FC}"/>
              </a:ext>
            </a:extLst>
          </p:cNvPr>
          <p:cNvSpPr txBox="1"/>
          <p:nvPr/>
        </p:nvSpPr>
        <p:spPr>
          <a:xfrm>
            <a:off x="17754" y="87086"/>
            <a:ext cx="4241425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Model Details</a:t>
            </a:r>
          </a:p>
          <a:p>
            <a:endParaRPr lang="en-GB" sz="1400" dirty="0"/>
          </a:p>
          <a:p>
            <a:r>
              <a:rPr lang="en-GB" sz="1400" dirty="0"/>
              <a:t>We assume that 0.79% of the Scottish population is currently infected and 7.3% have already been infected and are now “Recovered”. Each subpopulation is proportionately the same size. </a:t>
            </a:r>
          </a:p>
          <a:p>
            <a:endParaRPr lang="en-GB" sz="1400" dirty="0"/>
          </a:p>
          <a:p>
            <a:r>
              <a:rPr lang="en-GB" sz="1400" dirty="0"/>
              <a:t>Vaccine efficacy is modelled at 90% (both e</a:t>
            </a:r>
            <a:r>
              <a:rPr lang="en-GB" sz="1400" baseline="-25000" dirty="0"/>
              <a:t>ff1</a:t>
            </a:r>
            <a:r>
              <a:rPr lang="en-GB" sz="1400" dirty="0"/>
              <a:t> and e</a:t>
            </a:r>
            <a:r>
              <a:rPr lang="en-GB" sz="1400" baseline="-25000" dirty="0"/>
              <a:t>ff2</a:t>
            </a:r>
            <a:r>
              <a:rPr lang="en-GB" sz="1400" dirty="0"/>
              <a:t>) and coverage (P</a:t>
            </a:r>
            <a:r>
              <a:rPr lang="en-GB" sz="1400" baseline="-25000" dirty="0"/>
              <a:t>i</a:t>
            </a:r>
            <a:r>
              <a:rPr lang="en-GB" sz="1400" dirty="0"/>
              <a:t>, P</a:t>
            </a:r>
            <a:r>
              <a:rPr lang="en-GB" sz="1400" baseline="-25000" dirty="0"/>
              <a:t>j</a:t>
            </a:r>
            <a:r>
              <a:rPr lang="en-GB" sz="1400" dirty="0"/>
              <a:t> and P</a:t>
            </a:r>
            <a:r>
              <a:rPr lang="en-GB" sz="1400" baseline="-25000" dirty="0"/>
              <a:t>k</a:t>
            </a:r>
            <a:r>
              <a:rPr lang="en-GB" sz="1400" dirty="0"/>
              <a:t>) aims for 90% of the entire subpopulation. </a:t>
            </a:r>
          </a:p>
          <a:p>
            <a:endParaRPr lang="en-GB" sz="1400" dirty="0"/>
          </a:p>
          <a:p>
            <a:r>
              <a:rPr lang="en-GB" sz="1400" dirty="0"/>
              <a:t>We currently assume a indefinite period of immunity (rate of immunity loss </a:t>
            </a:r>
            <a:r>
              <a:rPr lang="el-GR" sz="1400" dirty="0"/>
              <a:t>σ</a:t>
            </a:r>
            <a:r>
              <a:rPr lang="en-GB" sz="1400" baseline="-25000" dirty="0"/>
              <a:t>1</a:t>
            </a:r>
            <a:r>
              <a:rPr lang="en-GB" sz="1400" dirty="0"/>
              <a:t>, </a:t>
            </a:r>
            <a:r>
              <a:rPr lang="el-GR" sz="1400" dirty="0"/>
              <a:t>σ</a:t>
            </a:r>
            <a:r>
              <a:rPr lang="en-GB" sz="1400" baseline="-25000" dirty="0"/>
              <a:t>2</a:t>
            </a:r>
            <a:r>
              <a:rPr lang="el-GR" sz="1400" dirty="0"/>
              <a:t> </a:t>
            </a:r>
            <a:r>
              <a:rPr lang="en-GB" sz="1400" dirty="0"/>
              <a:t>and </a:t>
            </a:r>
            <a:r>
              <a:rPr lang="el-GR" sz="1400" dirty="0"/>
              <a:t>σ</a:t>
            </a:r>
            <a:r>
              <a:rPr lang="en-GB" sz="1400" baseline="-25000" dirty="0"/>
              <a:t>3</a:t>
            </a:r>
            <a:r>
              <a:rPr lang="en-GB" sz="1400" dirty="0"/>
              <a:t> = 0).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B88458-3ED9-4649-A5C2-25DB52DCAA38}"/>
              </a:ext>
            </a:extLst>
          </p:cNvPr>
          <p:cNvSpPr txBox="1"/>
          <p:nvPr/>
        </p:nvSpPr>
        <p:spPr>
          <a:xfrm>
            <a:off x="5264777" y="87086"/>
            <a:ext cx="66224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We explore 4 different scenarios:</a:t>
            </a:r>
          </a:p>
          <a:p>
            <a:endParaRPr lang="en-GB" sz="1400" b="1" u="sng" dirty="0"/>
          </a:p>
          <a:p>
            <a:pPr algn="ctr"/>
            <a:r>
              <a:rPr lang="en-GB" sz="1400" b="1" u="sng" dirty="0"/>
              <a:t>Baseline </a:t>
            </a:r>
          </a:p>
          <a:p>
            <a:r>
              <a:rPr lang="en-GB" sz="1400" dirty="0"/>
              <a:t>We model sequential vaccination of 3 sub-populations. Each vaccination schedule lasts 90 days and aims for 90% coverage of the available </a:t>
            </a:r>
            <a:r>
              <a:rPr lang="en-GB" sz="1400" dirty="0" err="1"/>
              <a:t>susceptibles</a:t>
            </a:r>
            <a:r>
              <a:rPr lang="en-GB" sz="1400" dirty="0"/>
              <a:t>, </a:t>
            </a:r>
            <a:r>
              <a:rPr lang="en-GB" sz="1400" dirty="0" err="1"/>
              <a:t>infecteds</a:t>
            </a:r>
            <a:r>
              <a:rPr lang="en-GB" sz="1400" dirty="0"/>
              <a:t> and </a:t>
            </a:r>
            <a:r>
              <a:rPr lang="en-GB" sz="1400" dirty="0" err="1"/>
              <a:t>recovereds</a:t>
            </a:r>
            <a:r>
              <a:rPr lang="en-GB" sz="1400" dirty="0"/>
              <a:t> in the vaccinated subpopulation at the beginning of the simulation.</a:t>
            </a:r>
          </a:p>
          <a:p>
            <a:endParaRPr lang="en-GB" sz="1400" dirty="0"/>
          </a:p>
          <a:p>
            <a:r>
              <a:rPr lang="en-GB" sz="1400" dirty="0"/>
              <a:t>After vaccination of each subpopulation, the sub-population is released from NPIs, with the R increasing from 1.4 to 4.2. </a:t>
            </a:r>
          </a:p>
          <a:p>
            <a:endParaRPr lang="en-GB" sz="1400" dirty="0"/>
          </a:p>
          <a:p>
            <a:pPr algn="ctr"/>
            <a:r>
              <a:rPr lang="en-GB" sz="1400" b="1" u="sng" dirty="0"/>
              <a:t>Full Release </a:t>
            </a:r>
          </a:p>
          <a:p>
            <a:r>
              <a:rPr lang="en-GB" sz="1400" dirty="0"/>
              <a:t>We explore 3 different release scenarios:</a:t>
            </a:r>
          </a:p>
          <a:p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400" b="1" u="sng" dirty="0"/>
              <a:t>First Group</a:t>
            </a:r>
            <a:endParaRPr lang="en-GB" sz="1400" dirty="0"/>
          </a:p>
          <a:p>
            <a:r>
              <a:rPr lang="en-GB" sz="1400" dirty="0"/>
              <a:t>We model a full release of the entire population (</a:t>
            </a:r>
            <a:r>
              <a:rPr lang="en-GB" sz="1400" dirty="0" err="1"/>
              <a:t>i</a:t>
            </a:r>
            <a:r>
              <a:rPr lang="en-GB" sz="1400" dirty="0"/>
              <a:t>, j and k) after the vaccination of the first sub-population (</a:t>
            </a:r>
            <a:r>
              <a:rPr lang="en-GB" sz="1400" dirty="0" err="1"/>
              <a:t>i</a:t>
            </a:r>
            <a:r>
              <a:rPr lang="en-GB" sz="1400" dirty="0"/>
              <a:t>) (after 90 days). This increases the R of the entire population from 1.4 to 4.2.</a:t>
            </a:r>
          </a:p>
          <a:p>
            <a:endParaRPr lang="en-GB" sz="1400" dirty="0"/>
          </a:p>
          <a:p>
            <a:pPr marL="342900" indent="-342900">
              <a:buFont typeface="+mj-lt"/>
              <a:buAutoNum type="arabicPeriod" startAt="2"/>
            </a:pPr>
            <a:r>
              <a:rPr lang="en-GB" sz="1400" b="1" u="sng" dirty="0"/>
              <a:t>Middle Group</a:t>
            </a:r>
            <a:endParaRPr lang="en-GB" sz="1400" dirty="0"/>
          </a:p>
          <a:p>
            <a:r>
              <a:rPr lang="en-GB" sz="1400" dirty="0"/>
              <a:t>We model a full release of the entire population (</a:t>
            </a:r>
            <a:r>
              <a:rPr lang="en-GB" sz="1400" dirty="0" err="1"/>
              <a:t>i</a:t>
            </a:r>
            <a:r>
              <a:rPr lang="en-GB" sz="1400" dirty="0"/>
              <a:t>, j and k) after the vaccination of the second sub-population (j) (after 180 days). This increases the R of the entire population from 1.4 to 4.2.</a:t>
            </a:r>
          </a:p>
          <a:p>
            <a:endParaRPr lang="en-GB" sz="1400" dirty="0"/>
          </a:p>
          <a:p>
            <a:pPr marL="342900" indent="-342900">
              <a:buFont typeface="+mj-lt"/>
              <a:buAutoNum type="arabicPeriod" startAt="3"/>
            </a:pPr>
            <a:r>
              <a:rPr lang="en-GB" sz="1400" b="1" u="sng" dirty="0"/>
              <a:t>Last Group</a:t>
            </a:r>
            <a:endParaRPr lang="en-GB" sz="1400" dirty="0"/>
          </a:p>
          <a:p>
            <a:r>
              <a:rPr lang="en-GB" sz="1400" dirty="0"/>
              <a:t>We model a full release of the entire population (</a:t>
            </a:r>
            <a:r>
              <a:rPr lang="en-GB" sz="1400" dirty="0" err="1"/>
              <a:t>i</a:t>
            </a:r>
            <a:r>
              <a:rPr lang="en-GB" sz="1400" dirty="0"/>
              <a:t>, j and k) after the vaccination of the final sub-population (k) (after 270 days). This increases the R of the entire population from 1.4 to 4.2.</a:t>
            </a:r>
          </a:p>
        </p:txBody>
      </p:sp>
    </p:spTree>
    <p:extLst>
      <p:ext uri="{BB962C8B-B14F-4D97-AF65-F5344CB8AC3E}">
        <p14:creationId xmlns:p14="http://schemas.microsoft.com/office/powerpoint/2010/main" val="42615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/>
              <p:nvPr/>
            </p:nvSpPr>
            <p:spPr>
              <a:xfrm>
                <a:off x="154621" y="3324105"/>
                <a:ext cx="3207609" cy="670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1" y="3324105"/>
                <a:ext cx="3207609" cy="670825"/>
              </a:xfrm>
              <a:prstGeom prst="rect">
                <a:avLst/>
              </a:prstGeom>
              <a:blipFill>
                <a:blip r:embed="rId2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E0C48-E358-4974-A4EA-B54EA806FAC7}"/>
                  </a:ext>
                </a:extLst>
              </p:cNvPr>
              <p:cNvSpPr txBox="1"/>
              <p:nvPr/>
            </p:nvSpPr>
            <p:spPr>
              <a:xfrm>
                <a:off x="154621" y="4195933"/>
                <a:ext cx="3207609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E0C48-E358-4974-A4EA-B54EA806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1" y="4195933"/>
                <a:ext cx="3207609" cy="649601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5914B-E7C4-4B9B-A9D3-318840A8E46F}"/>
                  </a:ext>
                </a:extLst>
              </p:cNvPr>
              <p:cNvSpPr txBox="1"/>
              <p:nvPr/>
            </p:nvSpPr>
            <p:spPr>
              <a:xfrm>
                <a:off x="150423" y="5049292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5914B-E7C4-4B9B-A9D3-318840A8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23" y="5049292"/>
                <a:ext cx="3207609" cy="672428"/>
              </a:xfrm>
              <a:prstGeom prst="rect">
                <a:avLst/>
              </a:prstGeom>
              <a:blipFill>
                <a:blip r:embed="rId4"/>
                <a:stretch>
                  <a:fillRect l="-3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5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D3E50B9-02CC-4BCD-B4D2-40145695FD02}"/>
              </a:ext>
            </a:extLst>
          </p:cNvPr>
          <p:cNvSpPr txBox="1"/>
          <p:nvPr/>
        </p:nvSpPr>
        <p:spPr>
          <a:xfrm>
            <a:off x="3316608" y="3457090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</a:t>
            </a:r>
            <a:r>
              <a:rPr lang="en-GB" sz="1400" dirty="0" err="1"/>
              <a:t>i</a:t>
            </a:r>
            <a:r>
              <a:rPr lang="en-GB" sz="1400" dirty="0"/>
              <a:t> vaccination (t = 0-90)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0B476F-FBF9-47EC-9A44-23F1AA503625}"/>
              </a:ext>
            </a:extLst>
          </p:cNvPr>
          <p:cNvSpPr txBox="1"/>
          <p:nvPr/>
        </p:nvSpPr>
        <p:spPr>
          <a:xfrm>
            <a:off x="3316607" y="4332546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j vaccination (t = 90-180)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E74200-1EB0-4C6D-B16F-A2C5B2CC59FE}"/>
              </a:ext>
            </a:extLst>
          </p:cNvPr>
          <p:cNvSpPr txBox="1"/>
          <p:nvPr/>
        </p:nvSpPr>
        <p:spPr>
          <a:xfrm>
            <a:off x="3316606" y="5191473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k vaccination (t = 180-270)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17487-BFBA-4207-8199-FC63B8EE984A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final vaccination schedule (t = 270)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648169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Baseline </a:t>
            </a:r>
          </a:p>
          <a:p>
            <a:r>
              <a:rPr lang="en-GB" sz="1600" dirty="0"/>
              <a:t>We model sequential vaccination of 3 sub-populations. Each vaccination schedule lasts 90 days and aims for 90% coverage of the available </a:t>
            </a:r>
            <a:r>
              <a:rPr lang="en-GB" sz="1600" dirty="0" err="1"/>
              <a:t>susceptibles</a:t>
            </a:r>
            <a:r>
              <a:rPr lang="en-GB" sz="1600" dirty="0"/>
              <a:t>, </a:t>
            </a:r>
            <a:r>
              <a:rPr lang="en-GB" sz="1600" dirty="0" err="1"/>
              <a:t>infecteds</a:t>
            </a:r>
            <a:r>
              <a:rPr lang="en-GB" sz="1600" dirty="0"/>
              <a:t> and </a:t>
            </a:r>
            <a:r>
              <a:rPr lang="en-GB" sz="1600" dirty="0" err="1"/>
              <a:t>recovereds</a:t>
            </a:r>
            <a:r>
              <a:rPr lang="en-GB" sz="1600" dirty="0"/>
              <a:t> at the beginning of the simulation. After vaccination of each subpopulation, the sub-population is released from NPIs, with the R increasing from 1.4 to 4.2. 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each sub-population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012B5-44D5-442A-9661-F06B430C5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429" y="0"/>
            <a:ext cx="489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612074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Full Release - First Group (</a:t>
            </a:r>
            <a:r>
              <a:rPr lang="en-GB" sz="1600" b="1" u="sng" dirty="0" err="1"/>
              <a:t>i</a:t>
            </a:r>
            <a:r>
              <a:rPr lang="en-GB" sz="1600" b="1" u="sng" dirty="0"/>
              <a:t>)</a:t>
            </a:r>
          </a:p>
          <a:p>
            <a:endParaRPr lang="en-GB" sz="1600" dirty="0"/>
          </a:p>
          <a:p>
            <a:r>
              <a:rPr lang="en-GB" sz="1600" dirty="0"/>
              <a:t>We model a full release of the entire population (</a:t>
            </a:r>
            <a:r>
              <a:rPr lang="en-GB" sz="1600" dirty="0" err="1"/>
              <a:t>i</a:t>
            </a:r>
            <a:r>
              <a:rPr lang="en-GB" sz="1600" dirty="0"/>
              <a:t>, j and k) after the vaccination of the </a:t>
            </a:r>
            <a:r>
              <a:rPr lang="en-GB" sz="1600" b="1" dirty="0"/>
              <a:t>first</a:t>
            </a:r>
            <a:r>
              <a:rPr lang="en-GB" sz="1600" dirty="0"/>
              <a:t> sub-population (</a:t>
            </a:r>
            <a:r>
              <a:rPr lang="en-GB" sz="1600" dirty="0" err="1"/>
              <a:t>i</a:t>
            </a:r>
            <a:r>
              <a:rPr lang="en-GB" sz="1600" dirty="0"/>
              <a:t>). This increases the R of the entire population from 1.4 to 4.2.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the 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  <a:p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B2B7D2-D35E-4572-9C8F-67AAEC7408B7}"/>
                  </a:ext>
                </a:extLst>
              </p:cNvPr>
              <p:cNvSpPr txBox="1"/>
              <p:nvPr/>
            </p:nvSpPr>
            <p:spPr>
              <a:xfrm>
                <a:off x="172720" y="5000505"/>
                <a:ext cx="3207609" cy="670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B2B7D2-D35E-4572-9C8F-67AAEC74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000505"/>
                <a:ext cx="3207609" cy="670825"/>
              </a:xfrm>
              <a:prstGeom prst="rect">
                <a:avLst/>
              </a:prstGeom>
              <a:blipFill>
                <a:blip r:embed="rId2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96A377-D708-45B8-B2BB-533710232A60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96A377-D708-45B8-B2BB-53371023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1C16349-AE1B-460E-9CDE-D5C24A15B2CD}"/>
              </a:ext>
            </a:extLst>
          </p:cNvPr>
          <p:cNvSpPr txBox="1"/>
          <p:nvPr/>
        </p:nvSpPr>
        <p:spPr>
          <a:xfrm>
            <a:off x="3334707" y="5133490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Before first vaccination schedule (t &lt; 90)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39DF5-20B1-40E4-9013-9CD155FDE0F5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first vaccination schedule (t &gt; 90)</a:t>
            </a:r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DD7F8D4-61EF-4E3B-AB47-F0A96BFFA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0"/>
            <a:ext cx="489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0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588813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Full Release - Second Group (j)</a:t>
            </a:r>
          </a:p>
          <a:p>
            <a:endParaRPr lang="en-GB" sz="1600" dirty="0"/>
          </a:p>
          <a:p>
            <a:r>
              <a:rPr lang="en-GB" sz="1600" dirty="0"/>
              <a:t>We model a full release of the entire population (</a:t>
            </a:r>
            <a:r>
              <a:rPr lang="en-GB" sz="1600" dirty="0" err="1"/>
              <a:t>i</a:t>
            </a:r>
            <a:r>
              <a:rPr lang="en-GB" sz="1600" dirty="0"/>
              <a:t>, j and k) after the vaccination of the </a:t>
            </a:r>
            <a:r>
              <a:rPr lang="en-GB" sz="1600" b="1" dirty="0"/>
              <a:t>second</a:t>
            </a:r>
            <a:r>
              <a:rPr lang="en-GB" sz="1600" dirty="0"/>
              <a:t> sub-population (j). This increases the R of the entire population from 1.4 to 4.2.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the 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  <a:p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8A965-B16C-43D1-9D0E-E3C812482E77}"/>
                  </a:ext>
                </a:extLst>
              </p:cNvPr>
              <p:cNvSpPr txBox="1"/>
              <p:nvPr/>
            </p:nvSpPr>
            <p:spPr>
              <a:xfrm>
                <a:off x="172720" y="5000505"/>
                <a:ext cx="3207609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8A965-B16C-43D1-9D0E-E3C81248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000505"/>
                <a:ext cx="3207609" cy="649601"/>
              </a:xfrm>
              <a:prstGeom prst="rect">
                <a:avLst/>
              </a:prstGeom>
              <a:blipFill>
                <a:blip r:embed="rId2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CCBC29-E454-4F7C-89C1-B07772B7258D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CCBC29-E454-4F7C-89C1-B07772B7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DBAFE91-6CF0-45C5-B65C-B3BF3633C112}"/>
              </a:ext>
            </a:extLst>
          </p:cNvPr>
          <p:cNvSpPr txBox="1"/>
          <p:nvPr/>
        </p:nvSpPr>
        <p:spPr>
          <a:xfrm>
            <a:off x="3334707" y="5133490"/>
            <a:ext cx="239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Before second vaccination schedule (t &lt; 180)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688E1-C351-425F-AA8A-ED24A3E83042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second vaccination schedule (t &gt; 180)</a:t>
            </a:r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C645F0E-5DB9-41E5-8241-809953D32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0"/>
            <a:ext cx="489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/>
              <p:nvPr/>
            </p:nvSpPr>
            <p:spPr>
              <a:xfrm>
                <a:off x="172720" y="5000505"/>
                <a:ext cx="3207609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000505"/>
                <a:ext cx="3207609" cy="649601"/>
              </a:xfrm>
              <a:prstGeom prst="rect">
                <a:avLst/>
              </a:prstGeom>
              <a:blipFill>
                <a:blip r:embed="rId2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D3E50B9-02CC-4BCD-B4D2-40145695FD02}"/>
              </a:ext>
            </a:extLst>
          </p:cNvPr>
          <p:cNvSpPr txBox="1"/>
          <p:nvPr/>
        </p:nvSpPr>
        <p:spPr>
          <a:xfrm>
            <a:off x="3334707" y="5133490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Before final vaccination schedule (t &lt; 270)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17487-BFBA-4207-8199-FC63B8EE984A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final vaccination schedule (t &gt; 270)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59362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Full Release - Second Group (k)</a:t>
            </a:r>
          </a:p>
          <a:p>
            <a:endParaRPr lang="en-GB" sz="1600" dirty="0"/>
          </a:p>
          <a:p>
            <a:r>
              <a:rPr lang="en-GB" sz="1600" dirty="0"/>
              <a:t>We model a full release of the entire population (</a:t>
            </a:r>
            <a:r>
              <a:rPr lang="en-GB" sz="1600" dirty="0" err="1"/>
              <a:t>i</a:t>
            </a:r>
            <a:r>
              <a:rPr lang="en-GB" sz="1600" dirty="0"/>
              <a:t>, j and k) after the vaccination of the </a:t>
            </a:r>
            <a:r>
              <a:rPr lang="en-GB" sz="1600" b="1" dirty="0"/>
              <a:t>last</a:t>
            </a:r>
            <a:r>
              <a:rPr lang="en-GB" sz="1600" dirty="0"/>
              <a:t> sub-population (k). This increases the R of the entire population from 1.4 to 4.2.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the 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E76D27E-9F8F-42F7-8BDF-D74DD1D25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0"/>
            <a:ext cx="489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1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25BBEB1-09FD-4FB3-AB11-94225634555D}"/>
              </a:ext>
            </a:extLst>
          </p:cNvPr>
          <p:cNvSpPr txBox="1"/>
          <p:nvPr/>
        </p:nvSpPr>
        <p:spPr>
          <a:xfrm>
            <a:off x="8021" y="8021"/>
            <a:ext cx="5255767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Scenario Analysis (Total Infected)</a:t>
            </a:r>
          </a:p>
          <a:p>
            <a:r>
              <a:rPr lang="en-GB" sz="1600" dirty="0"/>
              <a:t>We now compare the total epidemic curve (the sum of the infectious compartment in each subpopulation) for 4 different scenarios:</a:t>
            </a:r>
          </a:p>
          <a:p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With vaccination and sequential intervention release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Full release after vaccination of the first subpopulation (</a:t>
            </a:r>
            <a:r>
              <a:rPr lang="en-GB" sz="1600" dirty="0" err="1"/>
              <a:t>i</a:t>
            </a:r>
            <a:r>
              <a:rPr lang="en-GB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Full release after vaccination of the second subpopulation (j)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Full release after vaccination of the last subpopulation (k)</a:t>
            </a:r>
          </a:p>
          <a:p>
            <a:endParaRPr lang="en-GB" sz="1600" dirty="0"/>
          </a:p>
          <a:p>
            <a:r>
              <a:rPr lang="en-GB" sz="1600" dirty="0"/>
              <a:t>The three shaded areas are the vaccination periods for subpopulation </a:t>
            </a:r>
            <a:r>
              <a:rPr lang="en-GB" sz="1600" dirty="0" err="1"/>
              <a:t>i</a:t>
            </a:r>
            <a:r>
              <a:rPr lang="en-GB" sz="1600" dirty="0"/>
              <a:t>, j and k respectively. </a:t>
            </a:r>
          </a:p>
          <a:p>
            <a:endParaRPr lang="en-GB" sz="1600" dirty="0"/>
          </a:p>
          <a:p>
            <a:r>
              <a:rPr lang="en-GB" sz="1600" dirty="0"/>
              <a:t>If we assume a baseline NPI R = 1.1, then all scenarios other than the earliest NPI release (release of pop </a:t>
            </a:r>
            <a:r>
              <a:rPr lang="en-GB" sz="1600" dirty="0" err="1"/>
              <a:t>i</a:t>
            </a:r>
            <a:r>
              <a:rPr lang="en-GB" sz="1600" dirty="0"/>
              <a:t>) will cause elimination.</a:t>
            </a:r>
          </a:p>
          <a:p>
            <a:endParaRPr lang="en-GB" sz="1600" dirty="0"/>
          </a:p>
          <a:p>
            <a:r>
              <a:rPr lang="en-GB" sz="1600" dirty="0"/>
              <a:t>The second worst is the sequential elimination strategy.</a:t>
            </a:r>
          </a:p>
          <a:p>
            <a:endParaRPr lang="en-GB" sz="1600" dirty="0"/>
          </a:p>
          <a:p>
            <a:r>
              <a:rPr lang="en-GB" sz="1600" dirty="0"/>
              <a:t>Full releases for the 180+ and 270+ </a:t>
            </a:r>
            <a:r>
              <a:rPr lang="en-GB" sz="1600"/>
              <a:t>day strategies </a:t>
            </a:r>
            <a:r>
              <a:rPr lang="en-GB" sz="1600" dirty="0"/>
              <a:t>have </a:t>
            </a:r>
            <a:r>
              <a:rPr lang="en-GB" sz="1600"/>
              <a:t>equal efficacy. </a:t>
            </a:r>
            <a:endParaRPr lang="en-GB" sz="16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A3D7DEF-EBD5-47BF-A208-C4D735E2A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7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7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1791</Words>
  <Application>Microsoft Office PowerPoint</Application>
  <PresentationFormat>Widescreen</PresentationFormat>
  <Paragraphs>226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56</cp:revision>
  <dcterms:created xsi:type="dcterms:W3CDTF">2020-12-12T22:02:38Z</dcterms:created>
  <dcterms:modified xsi:type="dcterms:W3CDTF">2021-01-04T15:40:24Z</dcterms:modified>
</cp:coreProperties>
</file>