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3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49C2D3-3611-49B8-B178-CF8840871A9A}"/>
              </a:ext>
            </a:extLst>
          </p:cNvPr>
          <p:cNvSpPr/>
          <p:nvPr/>
        </p:nvSpPr>
        <p:spPr>
          <a:xfrm>
            <a:off x="6588815" y="3284217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84FC9-4CB6-4CCE-98F5-CB8BA54A2EBA}"/>
              </a:ext>
            </a:extLst>
          </p:cNvPr>
          <p:cNvSpPr/>
          <p:nvPr/>
        </p:nvSpPr>
        <p:spPr>
          <a:xfrm>
            <a:off x="5420428" y="1820324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75AAE5-D47E-4A1F-B5AE-7C9071E8BFB8}"/>
              </a:ext>
            </a:extLst>
          </p:cNvPr>
          <p:cNvSpPr/>
          <p:nvPr/>
        </p:nvSpPr>
        <p:spPr>
          <a:xfrm>
            <a:off x="7829784" y="3284216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54E9F-9FB8-40CD-97C3-698A131837B7}"/>
              </a:ext>
            </a:extLst>
          </p:cNvPr>
          <p:cNvSpPr/>
          <p:nvPr/>
        </p:nvSpPr>
        <p:spPr>
          <a:xfrm>
            <a:off x="9070753" y="3284216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87B36-F2EA-4F31-B49E-F937B51531FD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7268084" y="3623851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0D318-27B6-467A-8721-919E45EB92E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509053" y="3623851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3E6860-82F9-4C8A-B27D-61201417550D}"/>
              </a:ext>
            </a:extLst>
          </p:cNvPr>
          <p:cNvSpPr txBox="1"/>
          <p:nvPr/>
        </p:nvSpPr>
        <p:spPr>
          <a:xfrm>
            <a:off x="0" y="4459705"/>
            <a:ext cx="166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sub-population </a:t>
            </a:r>
            <a:r>
              <a:rPr lang="en-GB" b="1" i="1" u="sng" dirty="0" err="1"/>
              <a:t>i</a:t>
            </a:r>
            <a:endParaRPr lang="en-GB" b="1" i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73CE-C2DE-4084-9C78-4A5A105BF67D}"/>
              </a:ext>
            </a:extLst>
          </p:cNvPr>
          <p:cNvSpPr txBox="1"/>
          <p:nvPr/>
        </p:nvSpPr>
        <p:spPr>
          <a:xfrm>
            <a:off x="7360421" y="32396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5267F-D020-4045-A8BC-6D0FF2374F07}"/>
              </a:ext>
            </a:extLst>
          </p:cNvPr>
          <p:cNvSpPr txBox="1"/>
          <p:nvPr/>
        </p:nvSpPr>
        <p:spPr>
          <a:xfrm>
            <a:off x="8601390" y="32545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518676-C9E2-4AB0-B403-09AA05BC7179}"/>
              </a:ext>
            </a:extLst>
          </p:cNvPr>
          <p:cNvSpPr/>
          <p:nvPr/>
        </p:nvSpPr>
        <p:spPr>
          <a:xfrm>
            <a:off x="4293734" y="90770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</a:t>
            </a:r>
            <a:r>
              <a:rPr lang="en-GB" baseline="-25000" dirty="0"/>
              <a:t>i2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C6B7B-5414-4EA0-AD62-BDF468EBB41E}"/>
              </a:ext>
            </a:extLst>
          </p:cNvPr>
          <p:cNvCxnSpPr>
            <a:cxnSpLocks/>
            <a:stCxn id="15" idx="2"/>
            <a:endCxn id="72" idx="6"/>
          </p:cNvCxnSpPr>
          <p:nvPr/>
        </p:nvCxnSpPr>
        <p:spPr>
          <a:xfrm flipH="1">
            <a:off x="3828314" y="430405"/>
            <a:ext cx="465420" cy="8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7739EA-C00E-4DFD-B1BA-62491FE57510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6099697" y="2159959"/>
            <a:ext cx="828753" cy="11242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257691-66F6-469A-8649-A29D641A55AE}"/>
              </a:ext>
            </a:extLst>
          </p:cNvPr>
          <p:cNvCxnSpPr>
            <a:cxnSpLocks/>
            <a:stCxn id="7" idx="4"/>
            <a:endCxn id="4" idx="5"/>
          </p:cNvCxnSpPr>
          <p:nvPr/>
        </p:nvCxnSpPr>
        <p:spPr>
          <a:xfrm rot="5400000" flipH="1">
            <a:off x="8239760" y="2792857"/>
            <a:ext cx="99476" cy="2241781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D78372-74B7-4C36-84F2-61EAB7002AB8}"/>
              </a:ext>
            </a:extLst>
          </p:cNvPr>
          <p:cNvSpPr txBox="1"/>
          <p:nvPr/>
        </p:nvSpPr>
        <p:spPr>
          <a:xfrm>
            <a:off x="6212073" y="2059129"/>
            <a:ext cx="5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00BF1-57D4-464C-A342-0C5AE675A3AC}"/>
              </a:ext>
            </a:extLst>
          </p:cNvPr>
          <p:cNvSpPr txBox="1"/>
          <p:nvPr/>
        </p:nvSpPr>
        <p:spPr>
          <a:xfrm>
            <a:off x="7433290" y="4120217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2</a:t>
            </a:r>
            <a:endParaRPr lang="en-GB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C1F7E-2E6D-442F-B929-1F3BEA9862DF}"/>
              </a:ext>
            </a:extLst>
          </p:cNvPr>
          <p:cNvCxnSpPr>
            <a:cxnSpLocks/>
            <a:stCxn id="82" idx="2"/>
            <a:endCxn id="15" idx="6"/>
          </p:cNvCxnSpPr>
          <p:nvPr/>
        </p:nvCxnSpPr>
        <p:spPr>
          <a:xfrm flipH="1">
            <a:off x="4973003" y="429347"/>
            <a:ext cx="445739" cy="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1887BE-BC53-4229-B734-BBDE294D3CF5}"/>
              </a:ext>
            </a:extLst>
          </p:cNvPr>
          <p:cNvCxnSpPr>
            <a:cxnSpLocks/>
            <a:stCxn id="7" idx="5"/>
            <a:endCxn id="45" idx="6"/>
          </p:cNvCxnSpPr>
          <p:nvPr/>
        </p:nvCxnSpPr>
        <p:spPr>
          <a:xfrm rot="5400000">
            <a:off x="8481555" y="3891506"/>
            <a:ext cx="1196489" cy="1141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8D3773-2CC9-4212-984B-8B1E737F5BB1}"/>
              </a:ext>
            </a:extLst>
          </p:cNvPr>
          <p:cNvSpPr txBox="1"/>
          <p:nvPr/>
        </p:nvSpPr>
        <p:spPr>
          <a:xfrm>
            <a:off x="8134750" y="4187838"/>
            <a:ext cx="16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baseline="-25000" dirty="0"/>
              <a:t> </a:t>
            </a:r>
            <a:r>
              <a:rPr lang="en-GB" i="1" dirty="0"/>
              <a:t>· 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9BA7EC-4F31-47F2-8468-F57DCE149570}"/>
              </a:ext>
            </a:extLst>
          </p:cNvPr>
          <p:cNvSpPr txBox="1"/>
          <p:nvPr/>
        </p:nvSpPr>
        <p:spPr>
          <a:xfrm>
            <a:off x="8971277" y="5021425"/>
            <a:ext cx="216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</a:t>
            </a:r>
            <a:r>
              <a:rPr lang="en-GB" i="1" dirty="0"/>
              <a:t> · (R</a:t>
            </a:r>
            <a:r>
              <a:rPr lang="en-GB" i="1" baseline="-25000" dirty="0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850CFE-588E-4405-A625-98D57E1F4928}"/>
              </a:ext>
            </a:extLst>
          </p:cNvPr>
          <p:cNvSpPr/>
          <p:nvPr/>
        </p:nvSpPr>
        <p:spPr>
          <a:xfrm>
            <a:off x="7829784" y="4720862"/>
            <a:ext cx="679269" cy="6792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REv</a:t>
            </a:r>
            <a:r>
              <a:rPr lang="en-GB" sz="1200" baseline="-25000" dirty="0" err="1">
                <a:solidFill>
                  <a:schemeClr val="tx1"/>
                </a:solidFill>
              </a:rPr>
              <a:t>i</a:t>
            </a:r>
            <a:endParaRPr lang="en-GB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B0C312-45BF-44CD-8B0E-46294E92A16E}"/>
              </a:ext>
            </a:extLst>
          </p:cNvPr>
          <p:cNvCxnSpPr>
            <a:stCxn id="6" idx="4"/>
            <a:endCxn id="45" idx="0"/>
          </p:cNvCxnSpPr>
          <p:nvPr/>
        </p:nvCxnSpPr>
        <p:spPr>
          <a:xfrm>
            <a:off x="8169419" y="3963485"/>
            <a:ext cx="0" cy="7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EE0DC8B-50F7-4E01-BEF6-50483855D142}"/>
              </a:ext>
            </a:extLst>
          </p:cNvPr>
          <p:cNvSpPr/>
          <p:nvPr/>
        </p:nvSpPr>
        <p:spPr>
          <a:xfrm>
            <a:off x="3149045" y="98950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Vr</a:t>
            </a:r>
            <a:r>
              <a:rPr lang="en-GB" sz="1600" baseline="-25000" dirty="0"/>
              <a:t>i2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6312FD-4672-4AAB-A4BB-856917B4EDA5}"/>
              </a:ext>
            </a:extLst>
          </p:cNvPr>
          <p:cNvCxnSpPr>
            <a:cxnSpLocks/>
            <a:stCxn id="4" idx="2"/>
            <a:endCxn id="93" idx="4"/>
          </p:cNvCxnSpPr>
          <p:nvPr/>
        </p:nvCxnSpPr>
        <p:spPr>
          <a:xfrm rot="10800000">
            <a:off x="5756367" y="3369054"/>
            <a:ext cx="832449" cy="2547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D1EF238-FA07-4984-B9BF-1524D8A63AD9}"/>
              </a:ext>
            </a:extLst>
          </p:cNvPr>
          <p:cNvSpPr txBox="1"/>
          <p:nvPr/>
        </p:nvSpPr>
        <p:spPr>
          <a:xfrm>
            <a:off x="5021203" y="12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C61A3D-3C9F-488E-995D-20D3E080D7D1}"/>
              </a:ext>
            </a:extLst>
          </p:cNvPr>
          <p:cNvCxnSpPr>
            <a:cxnSpLocks/>
            <a:stCxn id="123" idx="0"/>
            <a:endCxn id="4" idx="4"/>
          </p:cNvCxnSpPr>
          <p:nvPr/>
        </p:nvCxnSpPr>
        <p:spPr>
          <a:xfrm rot="5400000" flipH="1" flipV="1">
            <a:off x="5660033" y="4541121"/>
            <a:ext cx="1846051" cy="6907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204641-9932-4200-AB92-52F1A924F065}"/>
              </a:ext>
            </a:extLst>
          </p:cNvPr>
          <p:cNvSpPr txBox="1"/>
          <p:nvPr/>
        </p:nvSpPr>
        <p:spPr>
          <a:xfrm>
            <a:off x="6964451" y="4966271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0D442B-F810-4D1A-9E42-5111FC995A18}"/>
              </a:ext>
            </a:extLst>
          </p:cNvPr>
          <p:cNvSpPr txBox="1"/>
          <p:nvPr/>
        </p:nvSpPr>
        <p:spPr>
          <a:xfrm>
            <a:off x="4747063" y="3538753"/>
            <a:ext cx="16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S</a:t>
            </a:r>
            <a:r>
              <a:rPr lang="en-GB" i="1" baseline="-25000" dirty="0"/>
              <a:t>i </a:t>
            </a:r>
            <a:r>
              <a:rPr lang="en-GB" i="1" dirty="0"/>
              <a:t>· (S</a:t>
            </a:r>
            <a:r>
              <a:rPr lang="en-GB" i="1" baseline="-25000" dirty="0"/>
              <a:t>i 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5EDE45-6248-4396-B496-DDD9005C9574}"/>
              </a:ext>
            </a:extLst>
          </p:cNvPr>
          <p:cNvSpPr/>
          <p:nvPr/>
        </p:nvSpPr>
        <p:spPr>
          <a:xfrm>
            <a:off x="5418742" y="89712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F62C7C9-E2E3-4B6D-9830-3DBCE80BC6EE}"/>
              </a:ext>
            </a:extLst>
          </p:cNvPr>
          <p:cNvSpPr/>
          <p:nvPr/>
        </p:nvSpPr>
        <p:spPr>
          <a:xfrm>
            <a:off x="4341934" y="1820729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</a:t>
            </a:r>
            <a:r>
              <a:rPr lang="en-GB" baseline="-25000" dirty="0"/>
              <a:t>i1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2C8D67-6BC4-4036-95A6-23E90BDAF608}"/>
              </a:ext>
            </a:extLst>
          </p:cNvPr>
          <p:cNvCxnSpPr>
            <a:cxnSpLocks/>
            <a:stCxn id="5" idx="2"/>
            <a:endCxn id="83" idx="6"/>
          </p:cNvCxnSpPr>
          <p:nvPr/>
        </p:nvCxnSpPr>
        <p:spPr>
          <a:xfrm flipH="1">
            <a:off x="5021203" y="2159959"/>
            <a:ext cx="399225" cy="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271082-680E-43B0-A759-7B2A7EF92FD7}"/>
              </a:ext>
            </a:extLst>
          </p:cNvPr>
          <p:cNvCxnSpPr>
            <a:cxnSpLocks/>
            <a:stCxn id="83" idx="2"/>
            <a:endCxn id="89" idx="6"/>
          </p:cNvCxnSpPr>
          <p:nvPr/>
        </p:nvCxnSpPr>
        <p:spPr>
          <a:xfrm flipH="1" flipV="1">
            <a:off x="3832065" y="2158605"/>
            <a:ext cx="509869" cy="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6D4FDB9-62DC-4EF2-B529-C388F63109CD}"/>
              </a:ext>
            </a:extLst>
          </p:cNvPr>
          <p:cNvSpPr/>
          <p:nvPr/>
        </p:nvSpPr>
        <p:spPr>
          <a:xfrm>
            <a:off x="3152796" y="1818970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Vr</a:t>
            </a:r>
            <a:r>
              <a:rPr lang="en-GB" sz="1600" baseline="-25000" dirty="0"/>
              <a:t>i1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5B9F0E2-37F0-4BEC-95B4-B0A41CB92E4E}"/>
              </a:ext>
            </a:extLst>
          </p:cNvPr>
          <p:cNvSpPr/>
          <p:nvPr/>
        </p:nvSpPr>
        <p:spPr>
          <a:xfrm>
            <a:off x="5416731" y="1001370"/>
            <a:ext cx="679269" cy="6792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VE</a:t>
            </a:r>
            <a:r>
              <a:rPr lang="en-GB" sz="1400" baseline="-25000" dirty="0">
                <a:solidFill>
                  <a:schemeClr val="tx1"/>
                </a:solidFill>
              </a:rPr>
              <a:t>i2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68709D-95CE-4FA9-8BE3-D378D30FECC7}"/>
              </a:ext>
            </a:extLst>
          </p:cNvPr>
          <p:cNvSpPr/>
          <p:nvPr/>
        </p:nvSpPr>
        <p:spPr>
          <a:xfrm>
            <a:off x="5416731" y="2689785"/>
            <a:ext cx="679269" cy="6792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VE</a:t>
            </a:r>
            <a:r>
              <a:rPr lang="en-GB" sz="1400" baseline="-25000" dirty="0">
                <a:solidFill>
                  <a:schemeClr val="tx1"/>
                </a:solidFill>
              </a:rPr>
              <a:t>i1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10EC01B-F373-4D22-8D07-1B276189308A}"/>
              </a:ext>
            </a:extLst>
          </p:cNvPr>
          <p:cNvCxnSpPr>
            <a:stCxn id="93" idx="0"/>
            <a:endCxn id="5" idx="4"/>
          </p:cNvCxnSpPr>
          <p:nvPr/>
        </p:nvCxnSpPr>
        <p:spPr>
          <a:xfrm flipV="1">
            <a:off x="5756366" y="2499593"/>
            <a:ext cx="3697" cy="19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4F67CC-0F5D-48A1-87E8-8F4C88009D21}"/>
              </a:ext>
            </a:extLst>
          </p:cNvPr>
          <p:cNvCxnSpPr>
            <a:cxnSpLocks/>
            <a:stCxn id="5" idx="0"/>
            <a:endCxn id="92" idx="4"/>
          </p:cNvCxnSpPr>
          <p:nvPr/>
        </p:nvCxnSpPr>
        <p:spPr>
          <a:xfrm flipH="1" flipV="1">
            <a:off x="5756366" y="1680639"/>
            <a:ext cx="3697" cy="13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54A813-F66C-402F-A683-3F4D728BA565}"/>
              </a:ext>
            </a:extLst>
          </p:cNvPr>
          <p:cNvCxnSpPr>
            <a:cxnSpLocks/>
            <a:stCxn id="92" idx="0"/>
            <a:endCxn id="82" idx="4"/>
          </p:cNvCxnSpPr>
          <p:nvPr/>
        </p:nvCxnSpPr>
        <p:spPr>
          <a:xfrm flipV="1">
            <a:off x="5756366" y="768981"/>
            <a:ext cx="2011" cy="23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8CF20DC2-BD21-45A3-9C53-9E2573FC72A8}"/>
              </a:ext>
            </a:extLst>
          </p:cNvPr>
          <p:cNvSpPr/>
          <p:nvPr/>
        </p:nvSpPr>
        <p:spPr>
          <a:xfrm>
            <a:off x="7829784" y="5809538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Rv</a:t>
            </a:r>
            <a:r>
              <a:rPr lang="en-GB" sz="1400" baseline="-25000" dirty="0"/>
              <a:t>i1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5D83482-696D-4A3D-9F88-E2686F46238A}"/>
              </a:ext>
            </a:extLst>
          </p:cNvPr>
          <p:cNvSpPr/>
          <p:nvPr/>
        </p:nvSpPr>
        <p:spPr>
          <a:xfrm>
            <a:off x="6849667" y="5809537"/>
            <a:ext cx="679269" cy="6792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REv</a:t>
            </a:r>
            <a:r>
              <a:rPr lang="en-GB" sz="1200" baseline="-25000" dirty="0">
                <a:solidFill>
                  <a:schemeClr val="tx1"/>
                </a:solidFill>
              </a:rPr>
              <a:t>i2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C737D68-0D25-4B1F-B3B6-D49456C0E18E}"/>
              </a:ext>
            </a:extLst>
          </p:cNvPr>
          <p:cNvSpPr/>
          <p:nvPr/>
        </p:nvSpPr>
        <p:spPr>
          <a:xfrm>
            <a:off x="5898032" y="5809537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Rv</a:t>
            </a:r>
            <a:r>
              <a:rPr lang="en-GB" sz="1400" baseline="-25000" dirty="0"/>
              <a:t>i2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29DFC12-A31E-4A12-9FD6-71733A0261D4}"/>
              </a:ext>
            </a:extLst>
          </p:cNvPr>
          <p:cNvCxnSpPr>
            <a:cxnSpLocks/>
            <a:stCxn id="117" idx="1"/>
            <a:endCxn id="4" idx="4"/>
          </p:cNvCxnSpPr>
          <p:nvPr/>
        </p:nvCxnSpPr>
        <p:spPr>
          <a:xfrm rot="16200000" flipV="1">
            <a:off x="6456092" y="4435845"/>
            <a:ext cx="1945529" cy="1000811"/>
          </a:xfrm>
          <a:prstGeom prst="bentConnector3">
            <a:avLst>
              <a:gd name="adj1" fmla="val 24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790B17A-E3AE-494D-9199-58046E70D047}"/>
              </a:ext>
            </a:extLst>
          </p:cNvPr>
          <p:cNvSpPr txBox="1"/>
          <p:nvPr/>
        </p:nvSpPr>
        <p:spPr>
          <a:xfrm>
            <a:off x="5857636" y="5076445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39AF39E-5882-4CD3-8A5F-B48FB4E55723}"/>
              </a:ext>
            </a:extLst>
          </p:cNvPr>
          <p:cNvCxnSpPr>
            <a:cxnSpLocks/>
            <a:stCxn id="117" idx="2"/>
            <a:endCxn id="121" idx="6"/>
          </p:cNvCxnSpPr>
          <p:nvPr/>
        </p:nvCxnSpPr>
        <p:spPr>
          <a:xfrm flipH="1" flipV="1">
            <a:off x="7528936" y="6149172"/>
            <a:ext cx="3008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AA3391-ACE8-4F0F-8F3E-64A56DC5DDE2}"/>
              </a:ext>
            </a:extLst>
          </p:cNvPr>
          <p:cNvCxnSpPr>
            <a:cxnSpLocks/>
            <a:stCxn id="121" idx="2"/>
            <a:endCxn id="123" idx="6"/>
          </p:cNvCxnSpPr>
          <p:nvPr/>
        </p:nvCxnSpPr>
        <p:spPr>
          <a:xfrm flipH="1">
            <a:off x="6577301" y="6149172"/>
            <a:ext cx="272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514CB5A-9ECC-4A77-9761-D4725ABFED9D}"/>
              </a:ext>
            </a:extLst>
          </p:cNvPr>
          <p:cNvCxnSpPr>
            <a:cxnSpLocks/>
            <a:stCxn id="45" idx="4"/>
            <a:endCxn id="117" idx="0"/>
          </p:cNvCxnSpPr>
          <p:nvPr/>
        </p:nvCxnSpPr>
        <p:spPr>
          <a:xfrm>
            <a:off x="8169419" y="5400131"/>
            <a:ext cx="0" cy="40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091181-92D1-4918-9662-6DA3AE5C670A}"/>
              </a:ext>
            </a:extLst>
          </p:cNvPr>
          <p:cNvSpPr txBox="1"/>
          <p:nvPr/>
        </p:nvSpPr>
        <p:spPr>
          <a:xfrm>
            <a:off x="7508147" y="2761596"/>
            <a:ext cx="1736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Vaccine Delay (Dose 1)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D8FE75B-BD2B-41F9-8834-B8F84A4A6E89}"/>
              </a:ext>
            </a:extLst>
          </p:cNvPr>
          <p:cNvSpPr txBox="1"/>
          <p:nvPr/>
        </p:nvSpPr>
        <p:spPr>
          <a:xfrm>
            <a:off x="7453254" y="2414793"/>
            <a:ext cx="2173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Rate = 1/average duration of delay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4B9B3B-B7AD-4C11-872D-1A94DFBCAEAD}"/>
              </a:ext>
            </a:extLst>
          </p:cNvPr>
          <p:cNvSpPr txBox="1"/>
          <p:nvPr/>
        </p:nvSpPr>
        <p:spPr>
          <a:xfrm>
            <a:off x="7445171" y="1238962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Vaccine Delay (Dose 2)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227B7E8-8640-44DF-848F-47C98A384B0B}"/>
              </a:ext>
            </a:extLst>
          </p:cNvPr>
          <p:cNvSpPr txBox="1"/>
          <p:nvPr/>
        </p:nvSpPr>
        <p:spPr>
          <a:xfrm>
            <a:off x="7505653" y="2079285"/>
            <a:ext cx="18341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Vaccinated with Single Dose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6B84335-C376-429B-9A9C-E781580B4438}"/>
              </a:ext>
            </a:extLst>
          </p:cNvPr>
          <p:cNvSpPr txBox="1"/>
          <p:nvPr/>
        </p:nvSpPr>
        <p:spPr>
          <a:xfrm>
            <a:off x="7548934" y="307384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Vaccinated with Two Doses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B4355D5-1455-4C56-9888-A4C775A182AA}"/>
              </a:ext>
            </a:extLst>
          </p:cNvPr>
          <p:cNvSpPr txBox="1"/>
          <p:nvPr/>
        </p:nvSpPr>
        <p:spPr>
          <a:xfrm>
            <a:off x="7426860" y="1673308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Rate of second vaccine dose uptake</a:t>
            </a:r>
          </a:p>
        </p:txBody>
      </p:sp>
      <p:sp>
        <p:nvSpPr>
          <p:cNvPr id="159" name="Left Brace 158">
            <a:extLst>
              <a:ext uri="{FF2B5EF4-FFF2-40B4-BE49-F238E27FC236}">
                <a16:creationId xmlns:a16="http://schemas.microsoft.com/office/drawing/2014/main" id="{0448AEF8-BEC9-4E77-89ED-BE800BA02F41}"/>
              </a:ext>
            </a:extLst>
          </p:cNvPr>
          <p:cNvSpPr/>
          <p:nvPr/>
        </p:nvSpPr>
        <p:spPr>
          <a:xfrm flipH="1">
            <a:off x="8640704" y="5727465"/>
            <a:ext cx="208629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539017D-F42D-4DED-A228-3A44CBA3795F}"/>
              </a:ext>
            </a:extLst>
          </p:cNvPr>
          <p:cNvSpPr txBox="1"/>
          <p:nvPr/>
        </p:nvSpPr>
        <p:spPr>
          <a:xfrm>
            <a:off x="8971277" y="5769167"/>
            <a:ext cx="320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These compartments work identically the ones in the top left</a:t>
            </a:r>
          </a:p>
          <a:p>
            <a:r>
              <a:rPr lang="en-GB" sz="1200" i="1" dirty="0"/>
              <a:t>(perhaps collapsible?) as we assume at all stages of vaccination they can not be reinfected?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A61DF73-F4EC-4104-B88A-938D1CCCC03F}"/>
              </a:ext>
            </a:extLst>
          </p:cNvPr>
          <p:cNvSpPr/>
          <p:nvPr/>
        </p:nvSpPr>
        <p:spPr>
          <a:xfrm>
            <a:off x="4285420" y="2680690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VEi</a:t>
            </a:r>
            <a:r>
              <a:rPr lang="en-GB" sz="1200" baseline="-25000" dirty="0"/>
              <a:t>i1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D0104D3-CCFA-4CDF-8933-87DAAAAF4974}"/>
              </a:ext>
            </a:extLst>
          </p:cNvPr>
          <p:cNvSpPr/>
          <p:nvPr/>
        </p:nvSpPr>
        <p:spPr>
          <a:xfrm>
            <a:off x="3158029" y="2680690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VEr</a:t>
            </a:r>
            <a:r>
              <a:rPr lang="en-GB" sz="1200" baseline="-25000"/>
              <a:t>i1</a:t>
            </a:r>
            <a:endParaRPr lang="en-GB" sz="1200" baseline="-250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D452E05-B275-4684-AF75-D7F5AB164812}"/>
              </a:ext>
            </a:extLst>
          </p:cNvPr>
          <p:cNvSpPr/>
          <p:nvPr/>
        </p:nvSpPr>
        <p:spPr>
          <a:xfrm>
            <a:off x="4326919" y="1001370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VEi</a:t>
            </a:r>
            <a:r>
              <a:rPr lang="en-GB" sz="1200" baseline="-25000" dirty="0"/>
              <a:t>i2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4453D62-6A15-441D-A4F0-C8811D96F8AB}"/>
              </a:ext>
            </a:extLst>
          </p:cNvPr>
          <p:cNvSpPr/>
          <p:nvPr/>
        </p:nvSpPr>
        <p:spPr>
          <a:xfrm>
            <a:off x="3155232" y="1001370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VEr</a:t>
            </a:r>
            <a:r>
              <a:rPr lang="en-GB" sz="1200" baseline="-25000" dirty="0"/>
              <a:t>i2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27A7A90-DE2F-4417-A344-880C6517039C}"/>
              </a:ext>
            </a:extLst>
          </p:cNvPr>
          <p:cNvCxnSpPr>
            <a:cxnSpLocks/>
            <a:stCxn id="93" idx="2"/>
            <a:endCxn id="164" idx="6"/>
          </p:cNvCxnSpPr>
          <p:nvPr/>
        </p:nvCxnSpPr>
        <p:spPr>
          <a:xfrm flipH="1" flipV="1">
            <a:off x="4964689" y="3020325"/>
            <a:ext cx="452042" cy="9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4BB690C-EB39-4850-8CD4-4A74BF128A33}"/>
              </a:ext>
            </a:extLst>
          </p:cNvPr>
          <p:cNvCxnSpPr>
            <a:cxnSpLocks/>
          </p:cNvCxnSpPr>
          <p:nvPr/>
        </p:nvCxnSpPr>
        <p:spPr>
          <a:xfrm flipH="1" flipV="1">
            <a:off x="3819242" y="3004785"/>
            <a:ext cx="452042" cy="9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4CDF3F-DD38-4840-9BEC-ADC165D6AF0F}"/>
              </a:ext>
            </a:extLst>
          </p:cNvPr>
          <p:cNvCxnSpPr>
            <a:cxnSpLocks/>
            <a:stCxn id="92" idx="2"/>
            <a:endCxn id="166" idx="6"/>
          </p:cNvCxnSpPr>
          <p:nvPr/>
        </p:nvCxnSpPr>
        <p:spPr>
          <a:xfrm flipH="1">
            <a:off x="5006188" y="1341005"/>
            <a:ext cx="410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64414DC-25D3-4597-A9EB-E332606EEBE4}"/>
              </a:ext>
            </a:extLst>
          </p:cNvPr>
          <p:cNvCxnSpPr>
            <a:cxnSpLocks/>
            <a:stCxn id="166" idx="2"/>
            <a:endCxn id="167" idx="6"/>
          </p:cNvCxnSpPr>
          <p:nvPr/>
        </p:nvCxnSpPr>
        <p:spPr>
          <a:xfrm flipH="1">
            <a:off x="3834501" y="1341005"/>
            <a:ext cx="492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78961457-8424-4B55-8944-7DDE4BCBC8F5}"/>
              </a:ext>
            </a:extLst>
          </p:cNvPr>
          <p:cNvSpPr txBox="1"/>
          <p:nvPr/>
        </p:nvSpPr>
        <p:spPr>
          <a:xfrm>
            <a:off x="4974038" y="2640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D413A2C-1130-421F-A822-84E4B5A5567A}"/>
              </a:ext>
            </a:extLst>
          </p:cNvPr>
          <p:cNvSpPr txBox="1"/>
          <p:nvPr/>
        </p:nvSpPr>
        <p:spPr>
          <a:xfrm>
            <a:off x="5021203" y="9465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7EC9D05-406B-4D1A-8FC9-2821750BC648}"/>
              </a:ext>
            </a:extLst>
          </p:cNvPr>
          <p:cNvSpPr txBox="1"/>
          <p:nvPr/>
        </p:nvSpPr>
        <p:spPr>
          <a:xfrm>
            <a:off x="3964554" y="93985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C5FEA9F-BA5B-46A9-AC9F-04FD46E64137}"/>
              </a:ext>
            </a:extLst>
          </p:cNvPr>
          <p:cNvSpPr txBox="1"/>
          <p:nvPr/>
        </p:nvSpPr>
        <p:spPr>
          <a:xfrm>
            <a:off x="3953237" y="26077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0394E51-4900-4938-8944-BE9DBC3D6091}"/>
              </a:ext>
            </a:extLst>
          </p:cNvPr>
          <p:cNvCxnSpPr>
            <a:cxnSpLocks/>
            <a:stCxn id="89" idx="2"/>
            <a:endCxn id="4" idx="3"/>
          </p:cNvCxnSpPr>
          <p:nvPr/>
        </p:nvCxnSpPr>
        <p:spPr>
          <a:xfrm rot="10800000" flipH="1" flipV="1">
            <a:off x="3152796" y="2158605"/>
            <a:ext cx="3535496" cy="1705404"/>
          </a:xfrm>
          <a:prstGeom prst="bentConnector4">
            <a:avLst>
              <a:gd name="adj1" fmla="val -6466"/>
              <a:gd name="adj2" fmla="val 119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733A2C29-F965-45FD-AB1E-FEEEA5E18F16}"/>
              </a:ext>
            </a:extLst>
          </p:cNvPr>
          <p:cNvCxnSpPr>
            <a:cxnSpLocks/>
            <a:stCxn id="165" idx="2"/>
            <a:endCxn id="4" idx="3"/>
          </p:cNvCxnSpPr>
          <p:nvPr/>
        </p:nvCxnSpPr>
        <p:spPr>
          <a:xfrm rot="10800000" flipH="1" flipV="1">
            <a:off x="3158028" y="3020325"/>
            <a:ext cx="3530263" cy="843684"/>
          </a:xfrm>
          <a:prstGeom prst="bentConnector4">
            <a:avLst>
              <a:gd name="adj1" fmla="val -6475"/>
              <a:gd name="adj2" fmla="val 138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18CCD13-7300-40B8-A616-371F4E92CE64}"/>
              </a:ext>
            </a:extLst>
          </p:cNvPr>
          <p:cNvSpPr txBox="1"/>
          <p:nvPr/>
        </p:nvSpPr>
        <p:spPr>
          <a:xfrm>
            <a:off x="4004296" y="4120217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sp>
        <p:nvSpPr>
          <p:cNvPr id="200" name="Left Brace 199">
            <a:extLst>
              <a:ext uri="{FF2B5EF4-FFF2-40B4-BE49-F238E27FC236}">
                <a16:creationId xmlns:a16="http://schemas.microsoft.com/office/drawing/2014/main" id="{0D3D0041-6776-4701-9DE6-6D2383B6F63F}"/>
              </a:ext>
            </a:extLst>
          </p:cNvPr>
          <p:cNvSpPr/>
          <p:nvPr/>
        </p:nvSpPr>
        <p:spPr>
          <a:xfrm flipH="1">
            <a:off x="7277525" y="996352"/>
            <a:ext cx="155765" cy="732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A6BF4F5D-D3D5-478B-9B23-13FB63880563}"/>
              </a:ext>
            </a:extLst>
          </p:cNvPr>
          <p:cNvSpPr/>
          <p:nvPr/>
        </p:nvSpPr>
        <p:spPr>
          <a:xfrm flipH="1">
            <a:off x="7222435" y="120020"/>
            <a:ext cx="217459" cy="606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950F17-415F-4697-AD65-BF509FDA5C50}"/>
              </a:ext>
            </a:extLst>
          </p:cNvPr>
          <p:cNvCxnSpPr>
            <a:cxnSpLocks/>
            <a:stCxn id="82" idx="6"/>
            <a:endCxn id="4" idx="0"/>
          </p:cNvCxnSpPr>
          <p:nvPr/>
        </p:nvCxnSpPr>
        <p:spPr>
          <a:xfrm>
            <a:off x="6098011" y="429347"/>
            <a:ext cx="830439" cy="2854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B4447AF-DBB9-42FD-ABC5-BFB4CEFA156D}"/>
              </a:ext>
            </a:extLst>
          </p:cNvPr>
          <p:cNvSpPr txBox="1"/>
          <p:nvPr/>
        </p:nvSpPr>
        <p:spPr>
          <a:xfrm>
            <a:off x="6139932" y="356824"/>
            <a:ext cx="5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1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D7DACEE2-EB07-436D-8EE5-5CD75B2B5313}"/>
              </a:ext>
            </a:extLst>
          </p:cNvPr>
          <p:cNvCxnSpPr>
            <a:cxnSpLocks/>
            <a:stCxn id="167" idx="2"/>
            <a:endCxn id="4" idx="3"/>
          </p:cNvCxnSpPr>
          <p:nvPr/>
        </p:nvCxnSpPr>
        <p:spPr>
          <a:xfrm rot="10800000" flipH="1" flipV="1">
            <a:off x="3155232" y="1341005"/>
            <a:ext cx="3533060" cy="2523004"/>
          </a:xfrm>
          <a:prstGeom prst="bentConnector4">
            <a:avLst>
              <a:gd name="adj1" fmla="val -6470"/>
              <a:gd name="adj2" fmla="val 113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D0AB87DF-116F-4E1A-B0E1-A636D17C5C15}"/>
              </a:ext>
            </a:extLst>
          </p:cNvPr>
          <p:cNvCxnSpPr>
            <a:cxnSpLocks/>
            <a:stCxn id="72" idx="2"/>
            <a:endCxn id="4" idx="3"/>
          </p:cNvCxnSpPr>
          <p:nvPr/>
        </p:nvCxnSpPr>
        <p:spPr>
          <a:xfrm rot="10800000" flipH="1" flipV="1">
            <a:off x="3149044" y="438585"/>
            <a:ext cx="3539247" cy="3425424"/>
          </a:xfrm>
          <a:prstGeom prst="bentConnector4">
            <a:avLst>
              <a:gd name="adj1" fmla="val -6459"/>
              <a:gd name="adj2" fmla="val 109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2B377487-C050-412B-83B7-26A299E6106A}"/>
              </a:ext>
            </a:extLst>
          </p:cNvPr>
          <p:cNvSpPr txBox="1"/>
          <p:nvPr/>
        </p:nvSpPr>
        <p:spPr>
          <a:xfrm>
            <a:off x="5027209" y="17332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E7C5F9C-68DC-4359-8C07-4303D6C9CCDB}"/>
              </a:ext>
            </a:extLst>
          </p:cNvPr>
          <p:cNvSpPr txBox="1"/>
          <p:nvPr/>
        </p:nvSpPr>
        <p:spPr>
          <a:xfrm>
            <a:off x="3949456" y="1760793"/>
            <a:ext cx="3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DFA2AB-19F5-4EFD-8E3E-5CD19A600DFB}"/>
              </a:ext>
            </a:extLst>
          </p:cNvPr>
          <p:cNvSpPr txBox="1"/>
          <p:nvPr/>
        </p:nvSpPr>
        <p:spPr>
          <a:xfrm>
            <a:off x="3912788" y="49740"/>
            <a:ext cx="3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251" name="Left Brace 250">
            <a:extLst>
              <a:ext uri="{FF2B5EF4-FFF2-40B4-BE49-F238E27FC236}">
                <a16:creationId xmlns:a16="http://schemas.microsoft.com/office/drawing/2014/main" id="{B8F9FA8D-0834-4D79-B1F9-9BB022468CD4}"/>
              </a:ext>
            </a:extLst>
          </p:cNvPr>
          <p:cNvSpPr/>
          <p:nvPr/>
        </p:nvSpPr>
        <p:spPr>
          <a:xfrm flipH="1">
            <a:off x="7282255" y="1811537"/>
            <a:ext cx="155765" cy="732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Left Brace 252">
            <a:extLst>
              <a:ext uri="{FF2B5EF4-FFF2-40B4-BE49-F238E27FC236}">
                <a16:creationId xmlns:a16="http://schemas.microsoft.com/office/drawing/2014/main" id="{60C4ADE3-E9EC-4B59-8FD2-3C45AE39088F}"/>
              </a:ext>
            </a:extLst>
          </p:cNvPr>
          <p:cNvSpPr/>
          <p:nvPr/>
        </p:nvSpPr>
        <p:spPr>
          <a:xfrm flipH="1">
            <a:off x="7294136" y="2572720"/>
            <a:ext cx="155765" cy="732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FEFE90F-D6B4-4F4F-8E4C-FCF56FD7D375}"/>
              </a:ext>
            </a:extLst>
          </p:cNvPr>
          <p:cNvSpPr txBox="1"/>
          <p:nvPr/>
        </p:nvSpPr>
        <p:spPr>
          <a:xfrm>
            <a:off x="7422056" y="731139"/>
            <a:ext cx="21739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Rate = 1/average duration of delay</a:t>
            </a:r>
          </a:p>
        </p:txBody>
      </p:sp>
    </p:spTree>
    <p:extLst>
      <p:ext uri="{BB962C8B-B14F-4D97-AF65-F5344CB8AC3E}">
        <p14:creationId xmlns:p14="http://schemas.microsoft.com/office/powerpoint/2010/main" val="33597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25">
            <a:extLst>
              <a:ext uri="{FF2B5EF4-FFF2-40B4-BE49-F238E27FC236}">
                <a16:creationId xmlns:a16="http://schemas.microsoft.com/office/drawing/2014/main" id="{6B52D5D1-CDE4-4458-AC24-3D131556F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04268"/>
              </p:ext>
            </p:extLst>
          </p:nvPr>
        </p:nvGraphicFramePr>
        <p:xfrm>
          <a:off x="175730" y="231909"/>
          <a:ext cx="5708598" cy="259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76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576822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85923">
                <a:tc>
                  <a:txBody>
                    <a:bodyPr/>
                    <a:lstStyle/>
                    <a:p>
                      <a:r>
                        <a:rPr lang="en-GB" sz="105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r>
                        <a:rPr lang="en-GB" sz="1050" i="1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304238">
                <a:tc>
                  <a:txBody>
                    <a:bodyPr/>
                    <a:lstStyle/>
                    <a:p>
                      <a:r>
                        <a:rPr lang="el-GR" sz="1050" i="1" dirty="0"/>
                        <a:t>β</a:t>
                      </a:r>
                      <a:r>
                        <a:rPr lang="en-GB" sz="1050" i="1" baseline="-25000" dirty="0" err="1"/>
                        <a:t>xy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dirty="0"/>
                        <a:t>γ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(vaccinated individuals)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265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(from natural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30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67697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85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5" name="Table 125">
            <a:extLst>
              <a:ext uri="{FF2B5EF4-FFF2-40B4-BE49-F238E27FC236}">
                <a16:creationId xmlns:a16="http://schemas.microsoft.com/office/drawing/2014/main" id="{8074DE0B-4199-41A2-9B28-27E4E740A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3780"/>
              </p:ext>
            </p:extLst>
          </p:nvPr>
        </p:nvGraphicFramePr>
        <p:xfrm>
          <a:off x="175730" y="2858906"/>
          <a:ext cx="4456371" cy="221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64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409307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05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050" i="1" dirty="0"/>
                        <a:t>S</a:t>
                      </a:r>
                      <a:r>
                        <a:rPr lang="en-GB" sz="1050" i="1" baseline="-25000" dirty="0"/>
                        <a:t>x</a:t>
                      </a:r>
                      <a:endParaRPr lang="en-GB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Susceptibles</a:t>
                      </a:r>
                      <a:r>
                        <a:rPr lang="en-GB" sz="105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050" i="1" dirty="0"/>
                        <a:t>I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Rv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V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Vi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Vr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118632-B6FA-48C6-88C4-D132059D8AA5}"/>
              </a:ext>
            </a:extLst>
          </p:cNvPr>
          <p:cNvSpPr txBox="1"/>
          <p:nvPr/>
        </p:nvSpPr>
        <p:spPr>
          <a:xfrm>
            <a:off x="6881689" y="231909"/>
            <a:ext cx="43320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Vaccination Rate (</a:t>
            </a:r>
            <a:r>
              <a:rPr lang="en-GB" sz="1100" b="1" i="1" u="sng" dirty="0"/>
              <a:t>r</a:t>
            </a:r>
            <a:r>
              <a:rPr lang="en-GB" sz="1100" b="1" i="1" u="sng" baseline="-25000" dirty="0"/>
              <a:t>i</a:t>
            </a:r>
            <a:r>
              <a:rPr lang="en-GB" sz="1100" b="1" u="sng" dirty="0"/>
              <a:t>)</a:t>
            </a:r>
          </a:p>
          <a:p>
            <a:r>
              <a:rPr lang="en-GB" sz="1100" dirty="0"/>
              <a:t>We model the vaccination rate as a function of the:</a:t>
            </a:r>
          </a:p>
          <a:p>
            <a:r>
              <a:rPr lang="en-GB" sz="1100" dirty="0"/>
              <a:t>Total fraction of individuals in S, I and R compartments (available to vaccinated) at the start of the vaccination period multiplied by the proportion divided by the duration of the vaccination period for the specific subgroup.</a:t>
            </a:r>
          </a:p>
          <a:p>
            <a:endParaRPr lang="en-GB" sz="1100" dirty="0"/>
          </a:p>
          <a:p>
            <a:r>
              <a:rPr lang="en-GB" sz="1100" dirty="0"/>
              <a:t>We assume that the rate of vaccination is constant (</a:t>
            </a:r>
            <a:r>
              <a:rPr lang="en-GB" sz="1100" i="1" dirty="0"/>
              <a:t>r</a:t>
            </a:r>
            <a:r>
              <a:rPr lang="en-GB" sz="1100" i="1" baseline="-25000" dirty="0"/>
              <a:t>i</a:t>
            </a:r>
            <a:r>
              <a:rPr lang="en-GB" sz="1100" dirty="0"/>
              <a:t>*1), therefore the rate of vaccination in S, I and R compartments must be normalised to the total proportion of individuals in these three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224317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56</cp:revision>
  <dcterms:created xsi:type="dcterms:W3CDTF">2020-12-12T22:02:38Z</dcterms:created>
  <dcterms:modified xsi:type="dcterms:W3CDTF">2021-01-04T12:23:06Z</dcterms:modified>
</cp:coreProperties>
</file>