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1" r:id="rId5"/>
    <p:sldId id="267" r:id="rId6"/>
    <p:sldId id="268" r:id="rId7"/>
    <p:sldId id="269"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Morgan" initials="AM" lastIdx="3" clrIdx="0">
    <p:extLst>
      <p:ext uri="{19B8F6BF-5375-455C-9EA6-DF929625EA0E}">
        <p15:presenceInfo xmlns:p15="http://schemas.microsoft.com/office/powerpoint/2012/main" userId="1a43674bc61a3a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8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C6E4-7C9F-4C7C-BC21-D695588532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EF9CD73-8E76-47AC-8B15-002870B85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EB20F3-E897-4D7A-85CF-E3757A5ED906}"/>
              </a:ext>
            </a:extLst>
          </p:cNvPr>
          <p:cNvSpPr>
            <a:spLocks noGrp="1"/>
          </p:cNvSpPr>
          <p:nvPr>
            <p:ph type="dt" sz="half" idx="10"/>
          </p:nvPr>
        </p:nvSpPr>
        <p:spPr/>
        <p:txBody>
          <a:bodyPr/>
          <a:lstStyle/>
          <a:p>
            <a:fld id="{5945F56E-D975-474A-A5E2-F69EF31C4B19}" type="datetimeFigureOut">
              <a:rPr lang="en-GB" smtClean="0"/>
              <a:t>30/12/2020</a:t>
            </a:fld>
            <a:endParaRPr lang="en-GB"/>
          </a:p>
        </p:txBody>
      </p:sp>
      <p:sp>
        <p:nvSpPr>
          <p:cNvPr id="5" name="Footer Placeholder 4">
            <a:extLst>
              <a:ext uri="{FF2B5EF4-FFF2-40B4-BE49-F238E27FC236}">
                <a16:creationId xmlns:a16="http://schemas.microsoft.com/office/drawing/2014/main" id="{13B31D2C-1727-46F5-BC27-EBC784D414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20ED41-E5B3-4C78-B65E-930C026740B4}"/>
              </a:ext>
            </a:extLst>
          </p:cNvPr>
          <p:cNvSpPr>
            <a:spLocks noGrp="1"/>
          </p:cNvSpPr>
          <p:nvPr>
            <p:ph type="sldNum" sz="quarter" idx="12"/>
          </p:nvPr>
        </p:nvSpPr>
        <p:spPr/>
        <p:txBody>
          <a:bodyPr/>
          <a:lstStyle/>
          <a:p>
            <a:fld id="{3121CE4A-19D2-46D1-8F66-F3A9B4343182}" type="slidenum">
              <a:rPr lang="en-GB" smtClean="0"/>
              <a:t>‹#›</a:t>
            </a:fld>
            <a:endParaRPr lang="en-GB"/>
          </a:p>
        </p:txBody>
      </p:sp>
    </p:spTree>
    <p:extLst>
      <p:ext uri="{BB962C8B-B14F-4D97-AF65-F5344CB8AC3E}">
        <p14:creationId xmlns:p14="http://schemas.microsoft.com/office/powerpoint/2010/main" val="3361018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EDDAF-97C6-40F1-ABD9-CCEA18E4AE9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38900F-1E5D-4C57-91EC-002D8217C4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5361F7-F8A3-469A-9359-F4F860B99B06}"/>
              </a:ext>
            </a:extLst>
          </p:cNvPr>
          <p:cNvSpPr>
            <a:spLocks noGrp="1"/>
          </p:cNvSpPr>
          <p:nvPr>
            <p:ph type="dt" sz="half" idx="10"/>
          </p:nvPr>
        </p:nvSpPr>
        <p:spPr/>
        <p:txBody>
          <a:bodyPr/>
          <a:lstStyle/>
          <a:p>
            <a:fld id="{5945F56E-D975-474A-A5E2-F69EF31C4B19}" type="datetimeFigureOut">
              <a:rPr lang="en-GB" smtClean="0"/>
              <a:t>30/12/2020</a:t>
            </a:fld>
            <a:endParaRPr lang="en-GB"/>
          </a:p>
        </p:txBody>
      </p:sp>
      <p:sp>
        <p:nvSpPr>
          <p:cNvPr id="5" name="Footer Placeholder 4">
            <a:extLst>
              <a:ext uri="{FF2B5EF4-FFF2-40B4-BE49-F238E27FC236}">
                <a16:creationId xmlns:a16="http://schemas.microsoft.com/office/drawing/2014/main" id="{FA893E1E-5125-4AAF-B713-7D0ABB7714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18F49C-5B18-44EE-9B35-886558972E59}"/>
              </a:ext>
            </a:extLst>
          </p:cNvPr>
          <p:cNvSpPr>
            <a:spLocks noGrp="1"/>
          </p:cNvSpPr>
          <p:nvPr>
            <p:ph type="sldNum" sz="quarter" idx="12"/>
          </p:nvPr>
        </p:nvSpPr>
        <p:spPr/>
        <p:txBody>
          <a:bodyPr/>
          <a:lstStyle/>
          <a:p>
            <a:fld id="{3121CE4A-19D2-46D1-8F66-F3A9B4343182}" type="slidenum">
              <a:rPr lang="en-GB" smtClean="0"/>
              <a:t>‹#›</a:t>
            </a:fld>
            <a:endParaRPr lang="en-GB"/>
          </a:p>
        </p:txBody>
      </p:sp>
    </p:spTree>
    <p:extLst>
      <p:ext uri="{BB962C8B-B14F-4D97-AF65-F5344CB8AC3E}">
        <p14:creationId xmlns:p14="http://schemas.microsoft.com/office/powerpoint/2010/main" val="30974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623D4-766A-4C61-B1ED-709D27CC9D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722E90-B1E9-4AE4-811B-0C6E639F6D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5C92FE-749C-40C8-AAB7-C618061DCF6C}"/>
              </a:ext>
            </a:extLst>
          </p:cNvPr>
          <p:cNvSpPr>
            <a:spLocks noGrp="1"/>
          </p:cNvSpPr>
          <p:nvPr>
            <p:ph type="dt" sz="half" idx="10"/>
          </p:nvPr>
        </p:nvSpPr>
        <p:spPr/>
        <p:txBody>
          <a:bodyPr/>
          <a:lstStyle/>
          <a:p>
            <a:fld id="{5945F56E-D975-474A-A5E2-F69EF31C4B19}" type="datetimeFigureOut">
              <a:rPr lang="en-GB" smtClean="0"/>
              <a:t>30/12/2020</a:t>
            </a:fld>
            <a:endParaRPr lang="en-GB"/>
          </a:p>
        </p:txBody>
      </p:sp>
      <p:sp>
        <p:nvSpPr>
          <p:cNvPr id="5" name="Footer Placeholder 4">
            <a:extLst>
              <a:ext uri="{FF2B5EF4-FFF2-40B4-BE49-F238E27FC236}">
                <a16:creationId xmlns:a16="http://schemas.microsoft.com/office/drawing/2014/main" id="{C178C439-531E-4F46-B783-43B11A3D8C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F092F4-458A-4454-83A4-B878744EB5B1}"/>
              </a:ext>
            </a:extLst>
          </p:cNvPr>
          <p:cNvSpPr>
            <a:spLocks noGrp="1"/>
          </p:cNvSpPr>
          <p:nvPr>
            <p:ph type="sldNum" sz="quarter" idx="12"/>
          </p:nvPr>
        </p:nvSpPr>
        <p:spPr/>
        <p:txBody>
          <a:bodyPr/>
          <a:lstStyle/>
          <a:p>
            <a:fld id="{3121CE4A-19D2-46D1-8F66-F3A9B4343182}" type="slidenum">
              <a:rPr lang="en-GB" smtClean="0"/>
              <a:t>‹#›</a:t>
            </a:fld>
            <a:endParaRPr lang="en-GB"/>
          </a:p>
        </p:txBody>
      </p:sp>
    </p:spTree>
    <p:extLst>
      <p:ext uri="{BB962C8B-B14F-4D97-AF65-F5344CB8AC3E}">
        <p14:creationId xmlns:p14="http://schemas.microsoft.com/office/powerpoint/2010/main" val="350628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C0DC-D272-4BE5-A2DF-0F5A654699B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464BAF-D398-48F7-8583-94A0D6DC60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05423-203D-499F-8355-10E0C0A4AC8C}"/>
              </a:ext>
            </a:extLst>
          </p:cNvPr>
          <p:cNvSpPr>
            <a:spLocks noGrp="1"/>
          </p:cNvSpPr>
          <p:nvPr>
            <p:ph type="dt" sz="half" idx="10"/>
          </p:nvPr>
        </p:nvSpPr>
        <p:spPr/>
        <p:txBody>
          <a:bodyPr/>
          <a:lstStyle/>
          <a:p>
            <a:fld id="{5945F56E-D975-474A-A5E2-F69EF31C4B19}" type="datetimeFigureOut">
              <a:rPr lang="en-GB" smtClean="0"/>
              <a:t>30/12/2020</a:t>
            </a:fld>
            <a:endParaRPr lang="en-GB"/>
          </a:p>
        </p:txBody>
      </p:sp>
      <p:sp>
        <p:nvSpPr>
          <p:cNvPr id="5" name="Footer Placeholder 4">
            <a:extLst>
              <a:ext uri="{FF2B5EF4-FFF2-40B4-BE49-F238E27FC236}">
                <a16:creationId xmlns:a16="http://schemas.microsoft.com/office/drawing/2014/main" id="{4A8B8CAB-EC01-430C-A880-4F545C0A39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6B803D-4AC4-4E52-9AD9-E25917B9201D}"/>
              </a:ext>
            </a:extLst>
          </p:cNvPr>
          <p:cNvSpPr>
            <a:spLocks noGrp="1"/>
          </p:cNvSpPr>
          <p:nvPr>
            <p:ph type="sldNum" sz="quarter" idx="12"/>
          </p:nvPr>
        </p:nvSpPr>
        <p:spPr/>
        <p:txBody>
          <a:bodyPr/>
          <a:lstStyle/>
          <a:p>
            <a:fld id="{3121CE4A-19D2-46D1-8F66-F3A9B4343182}" type="slidenum">
              <a:rPr lang="en-GB" smtClean="0"/>
              <a:t>‹#›</a:t>
            </a:fld>
            <a:endParaRPr lang="en-GB"/>
          </a:p>
        </p:txBody>
      </p:sp>
    </p:spTree>
    <p:extLst>
      <p:ext uri="{BB962C8B-B14F-4D97-AF65-F5344CB8AC3E}">
        <p14:creationId xmlns:p14="http://schemas.microsoft.com/office/powerpoint/2010/main" val="272994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9E68-26D0-4990-9021-14E3A4F38B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87ED95D-2EFB-4BAC-AD50-5BCC3743A3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C5887E-6785-459C-BDFB-A044539282AD}"/>
              </a:ext>
            </a:extLst>
          </p:cNvPr>
          <p:cNvSpPr>
            <a:spLocks noGrp="1"/>
          </p:cNvSpPr>
          <p:nvPr>
            <p:ph type="dt" sz="half" idx="10"/>
          </p:nvPr>
        </p:nvSpPr>
        <p:spPr/>
        <p:txBody>
          <a:bodyPr/>
          <a:lstStyle/>
          <a:p>
            <a:fld id="{5945F56E-D975-474A-A5E2-F69EF31C4B19}" type="datetimeFigureOut">
              <a:rPr lang="en-GB" smtClean="0"/>
              <a:t>30/12/2020</a:t>
            </a:fld>
            <a:endParaRPr lang="en-GB"/>
          </a:p>
        </p:txBody>
      </p:sp>
      <p:sp>
        <p:nvSpPr>
          <p:cNvPr id="5" name="Footer Placeholder 4">
            <a:extLst>
              <a:ext uri="{FF2B5EF4-FFF2-40B4-BE49-F238E27FC236}">
                <a16:creationId xmlns:a16="http://schemas.microsoft.com/office/drawing/2014/main" id="{D329A014-B64F-4CCF-99A0-7DAC87C40D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790763-4556-4B49-9820-0F07DE67EB78}"/>
              </a:ext>
            </a:extLst>
          </p:cNvPr>
          <p:cNvSpPr>
            <a:spLocks noGrp="1"/>
          </p:cNvSpPr>
          <p:nvPr>
            <p:ph type="sldNum" sz="quarter" idx="12"/>
          </p:nvPr>
        </p:nvSpPr>
        <p:spPr/>
        <p:txBody>
          <a:bodyPr/>
          <a:lstStyle/>
          <a:p>
            <a:fld id="{3121CE4A-19D2-46D1-8F66-F3A9B4343182}" type="slidenum">
              <a:rPr lang="en-GB" smtClean="0"/>
              <a:t>‹#›</a:t>
            </a:fld>
            <a:endParaRPr lang="en-GB"/>
          </a:p>
        </p:txBody>
      </p:sp>
    </p:spTree>
    <p:extLst>
      <p:ext uri="{BB962C8B-B14F-4D97-AF65-F5344CB8AC3E}">
        <p14:creationId xmlns:p14="http://schemas.microsoft.com/office/powerpoint/2010/main" val="200644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2543-B182-4C97-8235-5C2A8853F7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1F76B3-11FA-4D49-9325-2999C8203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EA7342-E3D9-458B-AD31-B1C6DB205E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3353921-3B02-4FBF-A430-54053128F750}"/>
              </a:ext>
            </a:extLst>
          </p:cNvPr>
          <p:cNvSpPr>
            <a:spLocks noGrp="1"/>
          </p:cNvSpPr>
          <p:nvPr>
            <p:ph type="dt" sz="half" idx="10"/>
          </p:nvPr>
        </p:nvSpPr>
        <p:spPr/>
        <p:txBody>
          <a:bodyPr/>
          <a:lstStyle/>
          <a:p>
            <a:fld id="{5945F56E-D975-474A-A5E2-F69EF31C4B19}" type="datetimeFigureOut">
              <a:rPr lang="en-GB" smtClean="0"/>
              <a:t>30/12/2020</a:t>
            </a:fld>
            <a:endParaRPr lang="en-GB"/>
          </a:p>
        </p:txBody>
      </p:sp>
      <p:sp>
        <p:nvSpPr>
          <p:cNvPr id="6" name="Footer Placeholder 5">
            <a:extLst>
              <a:ext uri="{FF2B5EF4-FFF2-40B4-BE49-F238E27FC236}">
                <a16:creationId xmlns:a16="http://schemas.microsoft.com/office/drawing/2014/main" id="{BB54ABC3-1A94-43AE-AAF7-7A2F0A6249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907641-9545-407F-91B4-BC7BBAC59722}"/>
              </a:ext>
            </a:extLst>
          </p:cNvPr>
          <p:cNvSpPr>
            <a:spLocks noGrp="1"/>
          </p:cNvSpPr>
          <p:nvPr>
            <p:ph type="sldNum" sz="quarter" idx="12"/>
          </p:nvPr>
        </p:nvSpPr>
        <p:spPr/>
        <p:txBody>
          <a:bodyPr/>
          <a:lstStyle/>
          <a:p>
            <a:fld id="{3121CE4A-19D2-46D1-8F66-F3A9B4343182}" type="slidenum">
              <a:rPr lang="en-GB" smtClean="0"/>
              <a:t>‹#›</a:t>
            </a:fld>
            <a:endParaRPr lang="en-GB"/>
          </a:p>
        </p:txBody>
      </p:sp>
    </p:spTree>
    <p:extLst>
      <p:ext uri="{BB962C8B-B14F-4D97-AF65-F5344CB8AC3E}">
        <p14:creationId xmlns:p14="http://schemas.microsoft.com/office/powerpoint/2010/main" val="262103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ED6D-6352-4052-BFEB-7ED2E2189A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2600EC0-A188-4BDA-A194-9A3DA7614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20DA3-4DAD-454E-9D59-AFA41C0E42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EC7C195-8FC2-4FF2-8007-0E5F95B3C7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5CCC07-B374-43AE-902B-805E101AF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66E7A0-3D48-42DB-9C24-B288E773D84F}"/>
              </a:ext>
            </a:extLst>
          </p:cNvPr>
          <p:cNvSpPr>
            <a:spLocks noGrp="1"/>
          </p:cNvSpPr>
          <p:nvPr>
            <p:ph type="dt" sz="half" idx="10"/>
          </p:nvPr>
        </p:nvSpPr>
        <p:spPr/>
        <p:txBody>
          <a:bodyPr/>
          <a:lstStyle/>
          <a:p>
            <a:fld id="{5945F56E-D975-474A-A5E2-F69EF31C4B19}" type="datetimeFigureOut">
              <a:rPr lang="en-GB" smtClean="0"/>
              <a:t>30/12/2020</a:t>
            </a:fld>
            <a:endParaRPr lang="en-GB"/>
          </a:p>
        </p:txBody>
      </p:sp>
      <p:sp>
        <p:nvSpPr>
          <p:cNvPr id="8" name="Footer Placeholder 7">
            <a:extLst>
              <a:ext uri="{FF2B5EF4-FFF2-40B4-BE49-F238E27FC236}">
                <a16:creationId xmlns:a16="http://schemas.microsoft.com/office/drawing/2014/main" id="{6180F57A-6DC1-4E33-883F-D65FBAF0643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5FF8302-38CC-4403-9B6F-B81458FA08F0}"/>
              </a:ext>
            </a:extLst>
          </p:cNvPr>
          <p:cNvSpPr>
            <a:spLocks noGrp="1"/>
          </p:cNvSpPr>
          <p:nvPr>
            <p:ph type="sldNum" sz="quarter" idx="12"/>
          </p:nvPr>
        </p:nvSpPr>
        <p:spPr/>
        <p:txBody>
          <a:bodyPr/>
          <a:lstStyle/>
          <a:p>
            <a:fld id="{3121CE4A-19D2-46D1-8F66-F3A9B4343182}" type="slidenum">
              <a:rPr lang="en-GB" smtClean="0"/>
              <a:t>‹#›</a:t>
            </a:fld>
            <a:endParaRPr lang="en-GB"/>
          </a:p>
        </p:txBody>
      </p:sp>
    </p:spTree>
    <p:extLst>
      <p:ext uri="{BB962C8B-B14F-4D97-AF65-F5344CB8AC3E}">
        <p14:creationId xmlns:p14="http://schemas.microsoft.com/office/powerpoint/2010/main" val="2433781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78F6-76D1-4416-877C-300C5F5B2AF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4561896-AE17-4B5D-8611-507691005F41}"/>
              </a:ext>
            </a:extLst>
          </p:cNvPr>
          <p:cNvSpPr>
            <a:spLocks noGrp="1"/>
          </p:cNvSpPr>
          <p:nvPr>
            <p:ph type="dt" sz="half" idx="10"/>
          </p:nvPr>
        </p:nvSpPr>
        <p:spPr/>
        <p:txBody>
          <a:bodyPr/>
          <a:lstStyle/>
          <a:p>
            <a:fld id="{5945F56E-D975-474A-A5E2-F69EF31C4B19}" type="datetimeFigureOut">
              <a:rPr lang="en-GB" smtClean="0"/>
              <a:t>30/12/2020</a:t>
            </a:fld>
            <a:endParaRPr lang="en-GB"/>
          </a:p>
        </p:txBody>
      </p:sp>
      <p:sp>
        <p:nvSpPr>
          <p:cNvPr id="4" name="Footer Placeholder 3">
            <a:extLst>
              <a:ext uri="{FF2B5EF4-FFF2-40B4-BE49-F238E27FC236}">
                <a16:creationId xmlns:a16="http://schemas.microsoft.com/office/drawing/2014/main" id="{B3DD1EF8-F443-411F-94C8-14258653702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491AFB7-D91B-450E-8750-03F78C6B76A1}"/>
              </a:ext>
            </a:extLst>
          </p:cNvPr>
          <p:cNvSpPr>
            <a:spLocks noGrp="1"/>
          </p:cNvSpPr>
          <p:nvPr>
            <p:ph type="sldNum" sz="quarter" idx="12"/>
          </p:nvPr>
        </p:nvSpPr>
        <p:spPr/>
        <p:txBody>
          <a:bodyPr/>
          <a:lstStyle/>
          <a:p>
            <a:fld id="{3121CE4A-19D2-46D1-8F66-F3A9B4343182}" type="slidenum">
              <a:rPr lang="en-GB" smtClean="0"/>
              <a:t>‹#›</a:t>
            </a:fld>
            <a:endParaRPr lang="en-GB"/>
          </a:p>
        </p:txBody>
      </p:sp>
    </p:spTree>
    <p:extLst>
      <p:ext uri="{BB962C8B-B14F-4D97-AF65-F5344CB8AC3E}">
        <p14:creationId xmlns:p14="http://schemas.microsoft.com/office/powerpoint/2010/main" val="1898241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23515A-3602-4C06-BA91-13B126642C28}"/>
              </a:ext>
            </a:extLst>
          </p:cNvPr>
          <p:cNvSpPr>
            <a:spLocks noGrp="1"/>
          </p:cNvSpPr>
          <p:nvPr>
            <p:ph type="dt" sz="half" idx="10"/>
          </p:nvPr>
        </p:nvSpPr>
        <p:spPr/>
        <p:txBody>
          <a:bodyPr/>
          <a:lstStyle/>
          <a:p>
            <a:fld id="{5945F56E-D975-474A-A5E2-F69EF31C4B19}" type="datetimeFigureOut">
              <a:rPr lang="en-GB" smtClean="0"/>
              <a:t>30/12/2020</a:t>
            </a:fld>
            <a:endParaRPr lang="en-GB"/>
          </a:p>
        </p:txBody>
      </p:sp>
      <p:sp>
        <p:nvSpPr>
          <p:cNvPr id="3" name="Footer Placeholder 2">
            <a:extLst>
              <a:ext uri="{FF2B5EF4-FFF2-40B4-BE49-F238E27FC236}">
                <a16:creationId xmlns:a16="http://schemas.microsoft.com/office/drawing/2014/main" id="{11D4925F-E0AF-4A84-991A-E35E4EE3EEB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A2E3591-A7A5-49F8-A83F-A0470530E30A}"/>
              </a:ext>
            </a:extLst>
          </p:cNvPr>
          <p:cNvSpPr>
            <a:spLocks noGrp="1"/>
          </p:cNvSpPr>
          <p:nvPr>
            <p:ph type="sldNum" sz="quarter" idx="12"/>
          </p:nvPr>
        </p:nvSpPr>
        <p:spPr/>
        <p:txBody>
          <a:bodyPr/>
          <a:lstStyle/>
          <a:p>
            <a:fld id="{3121CE4A-19D2-46D1-8F66-F3A9B4343182}" type="slidenum">
              <a:rPr lang="en-GB" smtClean="0"/>
              <a:t>‹#›</a:t>
            </a:fld>
            <a:endParaRPr lang="en-GB"/>
          </a:p>
        </p:txBody>
      </p:sp>
    </p:spTree>
    <p:extLst>
      <p:ext uri="{BB962C8B-B14F-4D97-AF65-F5344CB8AC3E}">
        <p14:creationId xmlns:p14="http://schemas.microsoft.com/office/powerpoint/2010/main" val="34316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3C5C-8E48-467F-AE8D-9B9BB6680A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F28C7C6-F394-4CB4-AC6A-A74D7EDE3F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807D92C-F160-4E6F-BC32-C0DE786DB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09B5DD-57E9-4425-AE40-32089DF4541E}"/>
              </a:ext>
            </a:extLst>
          </p:cNvPr>
          <p:cNvSpPr>
            <a:spLocks noGrp="1"/>
          </p:cNvSpPr>
          <p:nvPr>
            <p:ph type="dt" sz="half" idx="10"/>
          </p:nvPr>
        </p:nvSpPr>
        <p:spPr/>
        <p:txBody>
          <a:bodyPr/>
          <a:lstStyle/>
          <a:p>
            <a:fld id="{5945F56E-D975-474A-A5E2-F69EF31C4B19}" type="datetimeFigureOut">
              <a:rPr lang="en-GB" smtClean="0"/>
              <a:t>30/12/2020</a:t>
            </a:fld>
            <a:endParaRPr lang="en-GB"/>
          </a:p>
        </p:txBody>
      </p:sp>
      <p:sp>
        <p:nvSpPr>
          <p:cNvPr id="6" name="Footer Placeholder 5">
            <a:extLst>
              <a:ext uri="{FF2B5EF4-FFF2-40B4-BE49-F238E27FC236}">
                <a16:creationId xmlns:a16="http://schemas.microsoft.com/office/drawing/2014/main" id="{BD0DEA1E-D82B-494C-B32D-B3B8C56CAB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885829-12A1-4493-AC5C-95E5E4B545A6}"/>
              </a:ext>
            </a:extLst>
          </p:cNvPr>
          <p:cNvSpPr>
            <a:spLocks noGrp="1"/>
          </p:cNvSpPr>
          <p:nvPr>
            <p:ph type="sldNum" sz="quarter" idx="12"/>
          </p:nvPr>
        </p:nvSpPr>
        <p:spPr/>
        <p:txBody>
          <a:bodyPr/>
          <a:lstStyle/>
          <a:p>
            <a:fld id="{3121CE4A-19D2-46D1-8F66-F3A9B4343182}" type="slidenum">
              <a:rPr lang="en-GB" smtClean="0"/>
              <a:t>‹#›</a:t>
            </a:fld>
            <a:endParaRPr lang="en-GB"/>
          </a:p>
        </p:txBody>
      </p:sp>
    </p:spTree>
    <p:extLst>
      <p:ext uri="{BB962C8B-B14F-4D97-AF65-F5344CB8AC3E}">
        <p14:creationId xmlns:p14="http://schemas.microsoft.com/office/powerpoint/2010/main" val="34238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FDC7-3D76-49AC-8DCD-540112489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10DB5A-3BA4-4DA5-8452-A1BAF5FE2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F67374-E44F-495A-BD05-E1ABC1D1D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BB1B6-6C2E-4C4C-9710-CE11BCE45DA7}"/>
              </a:ext>
            </a:extLst>
          </p:cNvPr>
          <p:cNvSpPr>
            <a:spLocks noGrp="1"/>
          </p:cNvSpPr>
          <p:nvPr>
            <p:ph type="dt" sz="half" idx="10"/>
          </p:nvPr>
        </p:nvSpPr>
        <p:spPr/>
        <p:txBody>
          <a:bodyPr/>
          <a:lstStyle/>
          <a:p>
            <a:fld id="{5945F56E-D975-474A-A5E2-F69EF31C4B19}" type="datetimeFigureOut">
              <a:rPr lang="en-GB" smtClean="0"/>
              <a:t>30/12/2020</a:t>
            </a:fld>
            <a:endParaRPr lang="en-GB"/>
          </a:p>
        </p:txBody>
      </p:sp>
      <p:sp>
        <p:nvSpPr>
          <p:cNvPr id="6" name="Footer Placeholder 5">
            <a:extLst>
              <a:ext uri="{FF2B5EF4-FFF2-40B4-BE49-F238E27FC236}">
                <a16:creationId xmlns:a16="http://schemas.microsoft.com/office/drawing/2014/main" id="{B7B5E3B2-2BAF-4EBE-BD51-E45394662F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2BF000-6FA1-4D94-AC08-25973C396FDF}"/>
              </a:ext>
            </a:extLst>
          </p:cNvPr>
          <p:cNvSpPr>
            <a:spLocks noGrp="1"/>
          </p:cNvSpPr>
          <p:nvPr>
            <p:ph type="sldNum" sz="quarter" idx="12"/>
          </p:nvPr>
        </p:nvSpPr>
        <p:spPr/>
        <p:txBody>
          <a:bodyPr/>
          <a:lstStyle/>
          <a:p>
            <a:fld id="{3121CE4A-19D2-46D1-8F66-F3A9B4343182}" type="slidenum">
              <a:rPr lang="en-GB" smtClean="0"/>
              <a:t>‹#›</a:t>
            </a:fld>
            <a:endParaRPr lang="en-GB"/>
          </a:p>
        </p:txBody>
      </p:sp>
    </p:spTree>
    <p:extLst>
      <p:ext uri="{BB962C8B-B14F-4D97-AF65-F5344CB8AC3E}">
        <p14:creationId xmlns:p14="http://schemas.microsoft.com/office/powerpoint/2010/main" val="344086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B2D04-53A5-4AF4-9D66-1BA5EE335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B511FE-00ED-4692-B991-AD22F69118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565695-9E9C-40D3-839B-38BF8B3BD2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5F56E-D975-474A-A5E2-F69EF31C4B19}" type="datetimeFigureOut">
              <a:rPr lang="en-GB" smtClean="0"/>
              <a:t>30/12/2020</a:t>
            </a:fld>
            <a:endParaRPr lang="en-GB"/>
          </a:p>
        </p:txBody>
      </p:sp>
      <p:sp>
        <p:nvSpPr>
          <p:cNvPr id="5" name="Footer Placeholder 4">
            <a:extLst>
              <a:ext uri="{FF2B5EF4-FFF2-40B4-BE49-F238E27FC236}">
                <a16:creationId xmlns:a16="http://schemas.microsoft.com/office/drawing/2014/main" id="{F872ACA0-9883-4D04-9F71-D0B9EDEF8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6B055E5-82E5-492E-A6A9-5D7904D05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1CE4A-19D2-46D1-8F66-F3A9B4343182}" type="slidenum">
              <a:rPr lang="en-GB" smtClean="0"/>
              <a:t>‹#›</a:t>
            </a:fld>
            <a:endParaRPr lang="en-GB"/>
          </a:p>
        </p:txBody>
      </p:sp>
    </p:spTree>
    <p:extLst>
      <p:ext uri="{BB962C8B-B14F-4D97-AF65-F5344CB8AC3E}">
        <p14:creationId xmlns:p14="http://schemas.microsoft.com/office/powerpoint/2010/main" val="460983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CFD0C0-68A7-452F-8935-281B37AAE816}"/>
              </a:ext>
            </a:extLst>
          </p:cNvPr>
          <p:cNvSpPr/>
          <p:nvPr/>
        </p:nvSpPr>
        <p:spPr>
          <a:xfrm>
            <a:off x="47767" y="3826276"/>
            <a:ext cx="7551518" cy="291187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0A49C2D3-3611-49B8-B178-CF8840871A9A}"/>
              </a:ext>
            </a:extLst>
          </p:cNvPr>
          <p:cNvSpPr/>
          <p:nvPr/>
        </p:nvSpPr>
        <p:spPr>
          <a:xfrm>
            <a:off x="2934793" y="1593110"/>
            <a:ext cx="679269" cy="679269"/>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r>
              <a:rPr lang="en-GB" baseline="-25000" dirty="0"/>
              <a:t>i</a:t>
            </a:r>
          </a:p>
        </p:txBody>
      </p:sp>
      <p:sp>
        <p:nvSpPr>
          <p:cNvPr id="5" name="Oval 4">
            <a:extLst>
              <a:ext uri="{FF2B5EF4-FFF2-40B4-BE49-F238E27FC236}">
                <a16:creationId xmlns:a16="http://schemas.microsoft.com/office/drawing/2014/main" id="{CDF84FC9-4CB6-4CCE-98F5-CB8BA54A2EBA}"/>
              </a:ext>
            </a:extLst>
          </p:cNvPr>
          <p:cNvSpPr/>
          <p:nvPr/>
        </p:nvSpPr>
        <p:spPr>
          <a:xfrm>
            <a:off x="1776235" y="365595"/>
            <a:ext cx="679269" cy="679269"/>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t>
            </a:r>
            <a:r>
              <a:rPr lang="en-GB" baseline="-25000" dirty="0"/>
              <a:t>i</a:t>
            </a:r>
          </a:p>
        </p:txBody>
      </p:sp>
      <p:sp>
        <p:nvSpPr>
          <p:cNvPr id="6" name="Oval 5">
            <a:extLst>
              <a:ext uri="{FF2B5EF4-FFF2-40B4-BE49-F238E27FC236}">
                <a16:creationId xmlns:a16="http://schemas.microsoft.com/office/drawing/2014/main" id="{2575AAE5-D47E-4A1F-B5AE-7C9071E8BFB8}"/>
              </a:ext>
            </a:extLst>
          </p:cNvPr>
          <p:cNvSpPr/>
          <p:nvPr/>
        </p:nvSpPr>
        <p:spPr>
          <a:xfrm>
            <a:off x="4175762" y="1593109"/>
            <a:ext cx="679269" cy="679269"/>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a:t>
            </a:r>
            <a:r>
              <a:rPr lang="en-GB" baseline="-25000" dirty="0"/>
              <a:t>i</a:t>
            </a:r>
          </a:p>
        </p:txBody>
      </p:sp>
      <p:sp>
        <p:nvSpPr>
          <p:cNvPr id="7" name="Oval 6">
            <a:extLst>
              <a:ext uri="{FF2B5EF4-FFF2-40B4-BE49-F238E27FC236}">
                <a16:creationId xmlns:a16="http://schemas.microsoft.com/office/drawing/2014/main" id="{CDE54E9F-9FB8-40CD-97C3-698A131837B7}"/>
              </a:ext>
            </a:extLst>
          </p:cNvPr>
          <p:cNvSpPr/>
          <p:nvPr/>
        </p:nvSpPr>
        <p:spPr>
          <a:xfrm>
            <a:off x="5416731" y="1593109"/>
            <a:ext cx="679269" cy="679269"/>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t>
            </a:r>
            <a:r>
              <a:rPr lang="en-GB" baseline="-25000" dirty="0"/>
              <a:t>i</a:t>
            </a:r>
          </a:p>
        </p:txBody>
      </p:sp>
      <p:cxnSp>
        <p:nvCxnSpPr>
          <p:cNvPr id="9" name="Straight Arrow Connector 8">
            <a:extLst>
              <a:ext uri="{FF2B5EF4-FFF2-40B4-BE49-F238E27FC236}">
                <a16:creationId xmlns:a16="http://schemas.microsoft.com/office/drawing/2014/main" id="{50787B36-F2EA-4F31-B49E-F937B51531FD}"/>
              </a:ext>
            </a:extLst>
          </p:cNvPr>
          <p:cNvCxnSpPr>
            <a:stCxn id="4" idx="6"/>
            <a:endCxn id="6" idx="2"/>
          </p:cNvCxnSpPr>
          <p:nvPr/>
        </p:nvCxnSpPr>
        <p:spPr>
          <a:xfrm flipV="1">
            <a:off x="3614062" y="1932744"/>
            <a:ext cx="5617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DA0D318-27B6-467A-8721-919E45EB92EF}"/>
              </a:ext>
            </a:extLst>
          </p:cNvPr>
          <p:cNvCxnSpPr>
            <a:cxnSpLocks/>
            <a:stCxn id="6" idx="6"/>
            <a:endCxn id="7" idx="2"/>
          </p:cNvCxnSpPr>
          <p:nvPr/>
        </p:nvCxnSpPr>
        <p:spPr>
          <a:xfrm>
            <a:off x="4855031" y="1932744"/>
            <a:ext cx="5617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3E6860-82F9-4C8A-B27D-61201417550D}"/>
              </a:ext>
            </a:extLst>
          </p:cNvPr>
          <p:cNvSpPr txBox="1"/>
          <p:nvPr/>
        </p:nvSpPr>
        <p:spPr>
          <a:xfrm>
            <a:off x="18971" y="2479653"/>
            <a:ext cx="1662531" cy="646331"/>
          </a:xfrm>
          <a:prstGeom prst="rect">
            <a:avLst/>
          </a:prstGeom>
          <a:noFill/>
        </p:spPr>
        <p:txBody>
          <a:bodyPr wrap="square" rtlCol="0">
            <a:spAutoFit/>
          </a:bodyPr>
          <a:lstStyle/>
          <a:p>
            <a:r>
              <a:rPr lang="en-GB" b="1" u="sng" dirty="0"/>
              <a:t>Example sub-population </a:t>
            </a:r>
            <a:r>
              <a:rPr lang="en-GB" b="1" i="1" u="sng" dirty="0" err="1"/>
              <a:t>i</a:t>
            </a:r>
            <a:endParaRPr lang="en-GB" b="1" i="1" u="sng" dirty="0"/>
          </a:p>
        </p:txBody>
      </p:sp>
      <p:sp>
        <p:nvSpPr>
          <p:cNvPr id="13" name="TextBox 12">
            <a:extLst>
              <a:ext uri="{FF2B5EF4-FFF2-40B4-BE49-F238E27FC236}">
                <a16:creationId xmlns:a16="http://schemas.microsoft.com/office/drawing/2014/main" id="{215873CE-C2DE-4084-9C78-4A5A105BF67D}"/>
              </a:ext>
            </a:extLst>
          </p:cNvPr>
          <p:cNvSpPr txBox="1"/>
          <p:nvPr/>
        </p:nvSpPr>
        <p:spPr>
          <a:xfrm>
            <a:off x="3706399" y="1548564"/>
            <a:ext cx="441146" cy="369332"/>
          </a:xfrm>
          <a:prstGeom prst="rect">
            <a:avLst/>
          </a:prstGeom>
          <a:noFill/>
        </p:spPr>
        <p:txBody>
          <a:bodyPr wrap="none" rtlCol="0">
            <a:spAutoFit/>
          </a:bodyPr>
          <a:lstStyle/>
          <a:p>
            <a:r>
              <a:rPr lang="el-GR" i="1" dirty="0"/>
              <a:t>β</a:t>
            </a:r>
            <a:r>
              <a:rPr lang="en-GB" i="1" baseline="-25000" dirty="0"/>
              <a:t>xx</a:t>
            </a:r>
          </a:p>
        </p:txBody>
      </p:sp>
      <p:sp>
        <p:nvSpPr>
          <p:cNvPr id="14" name="TextBox 13">
            <a:extLst>
              <a:ext uri="{FF2B5EF4-FFF2-40B4-BE49-F238E27FC236}">
                <a16:creationId xmlns:a16="http://schemas.microsoft.com/office/drawing/2014/main" id="{2FF5267F-D020-4045-A8BC-6D0FF2374F07}"/>
              </a:ext>
            </a:extLst>
          </p:cNvPr>
          <p:cNvSpPr txBox="1"/>
          <p:nvPr/>
        </p:nvSpPr>
        <p:spPr>
          <a:xfrm>
            <a:off x="4947368" y="1563412"/>
            <a:ext cx="287258" cy="369332"/>
          </a:xfrm>
          <a:prstGeom prst="rect">
            <a:avLst/>
          </a:prstGeom>
          <a:noFill/>
        </p:spPr>
        <p:txBody>
          <a:bodyPr wrap="none" rtlCol="0">
            <a:spAutoFit/>
          </a:bodyPr>
          <a:lstStyle/>
          <a:p>
            <a:r>
              <a:rPr lang="el-GR" i="1" dirty="0"/>
              <a:t>γ</a:t>
            </a:r>
            <a:endParaRPr lang="en-GB" i="1" baseline="-25000" dirty="0"/>
          </a:p>
        </p:txBody>
      </p:sp>
      <p:sp>
        <p:nvSpPr>
          <p:cNvPr id="15" name="Oval 14">
            <a:extLst>
              <a:ext uri="{FF2B5EF4-FFF2-40B4-BE49-F238E27FC236}">
                <a16:creationId xmlns:a16="http://schemas.microsoft.com/office/drawing/2014/main" id="{F8518676-C9E2-4AB0-B403-09AA05BC7179}"/>
              </a:ext>
            </a:extLst>
          </p:cNvPr>
          <p:cNvSpPr/>
          <p:nvPr/>
        </p:nvSpPr>
        <p:spPr>
          <a:xfrm>
            <a:off x="2944623" y="359843"/>
            <a:ext cx="679269" cy="679269"/>
          </a:xfrm>
          <a:prstGeom prst="ellipse">
            <a:avLst/>
          </a:prstGeom>
          <a:pattFill prst="pct60">
            <a:fgClr>
              <a:schemeClr val="accent2">
                <a:lumMod val="75000"/>
              </a:schemeClr>
            </a:fgClr>
            <a:bgClr>
              <a:schemeClr val="tx1">
                <a:lumMod val="85000"/>
                <a:lumOff val="15000"/>
              </a:schemeClr>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a:t>
            </a:r>
            <a:r>
              <a:rPr lang="en-GB" baseline="-25000" dirty="0"/>
              <a:t>i</a:t>
            </a:r>
          </a:p>
        </p:txBody>
      </p:sp>
      <p:cxnSp>
        <p:nvCxnSpPr>
          <p:cNvPr id="16" name="Straight Arrow Connector 15">
            <a:extLst>
              <a:ext uri="{FF2B5EF4-FFF2-40B4-BE49-F238E27FC236}">
                <a16:creationId xmlns:a16="http://schemas.microsoft.com/office/drawing/2014/main" id="{85AC6B7B-5414-4EA0-AD62-BDF468EBB41E}"/>
              </a:ext>
            </a:extLst>
          </p:cNvPr>
          <p:cNvCxnSpPr>
            <a:cxnSpLocks/>
            <a:stCxn id="5" idx="6"/>
            <a:endCxn id="15" idx="2"/>
          </p:cNvCxnSpPr>
          <p:nvPr/>
        </p:nvCxnSpPr>
        <p:spPr>
          <a:xfrm flipV="1">
            <a:off x="2455504" y="699478"/>
            <a:ext cx="489119" cy="5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287739EA-C00E-4DFD-B1BA-62491FE57510}"/>
              </a:ext>
            </a:extLst>
          </p:cNvPr>
          <p:cNvCxnSpPr>
            <a:cxnSpLocks/>
            <a:stCxn id="5" idx="5"/>
            <a:endCxn id="4" idx="1"/>
          </p:cNvCxnSpPr>
          <p:nvPr/>
        </p:nvCxnSpPr>
        <p:spPr>
          <a:xfrm rot="16200000" flipH="1">
            <a:off x="2321548" y="979865"/>
            <a:ext cx="747200" cy="67824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C4257691-66F6-469A-8649-A29D641A55AE}"/>
              </a:ext>
            </a:extLst>
          </p:cNvPr>
          <p:cNvCxnSpPr>
            <a:cxnSpLocks/>
            <a:stCxn id="7" idx="4"/>
            <a:endCxn id="4" idx="5"/>
          </p:cNvCxnSpPr>
          <p:nvPr/>
        </p:nvCxnSpPr>
        <p:spPr>
          <a:xfrm rot="5400000" flipH="1">
            <a:off x="4585738" y="1101750"/>
            <a:ext cx="99476" cy="2241781"/>
          </a:xfrm>
          <a:prstGeom prst="bentConnector3">
            <a:avLst>
              <a:gd name="adj1" fmla="val -22980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3D78372-74B7-4C36-84F2-61EAB7002AB8}"/>
              </a:ext>
            </a:extLst>
          </p:cNvPr>
          <p:cNvSpPr txBox="1"/>
          <p:nvPr/>
        </p:nvSpPr>
        <p:spPr>
          <a:xfrm>
            <a:off x="2427691" y="1222660"/>
            <a:ext cx="534914" cy="369332"/>
          </a:xfrm>
          <a:prstGeom prst="rect">
            <a:avLst/>
          </a:prstGeom>
          <a:noFill/>
        </p:spPr>
        <p:txBody>
          <a:bodyPr wrap="square" rtlCol="0">
            <a:spAutoFit/>
          </a:bodyPr>
          <a:lstStyle/>
          <a:p>
            <a:r>
              <a:rPr lang="el-GR" i="1" dirty="0"/>
              <a:t>σ</a:t>
            </a:r>
            <a:r>
              <a:rPr lang="en-GB" i="1" baseline="-25000" dirty="0"/>
              <a:t>1</a:t>
            </a:r>
          </a:p>
        </p:txBody>
      </p:sp>
      <p:sp>
        <p:nvSpPr>
          <p:cNvPr id="23" name="TextBox 22">
            <a:extLst>
              <a:ext uri="{FF2B5EF4-FFF2-40B4-BE49-F238E27FC236}">
                <a16:creationId xmlns:a16="http://schemas.microsoft.com/office/drawing/2014/main" id="{00000BF1-57D4-464C-A342-0C5AE675A3AC}"/>
              </a:ext>
            </a:extLst>
          </p:cNvPr>
          <p:cNvSpPr txBox="1"/>
          <p:nvPr/>
        </p:nvSpPr>
        <p:spPr>
          <a:xfrm>
            <a:off x="3779268" y="2429110"/>
            <a:ext cx="678075" cy="369332"/>
          </a:xfrm>
          <a:prstGeom prst="rect">
            <a:avLst/>
          </a:prstGeom>
          <a:noFill/>
        </p:spPr>
        <p:txBody>
          <a:bodyPr wrap="square" rtlCol="0">
            <a:spAutoFit/>
          </a:bodyPr>
          <a:lstStyle/>
          <a:p>
            <a:r>
              <a:rPr lang="el-GR" i="1" dirty="0"/>
              <a:t>σ</a:t>
            </a:r>
            <a:r>
              <a:rPr lang="en-GB" i="1" baseline="-25000" dirty="0"/>
              <a:t>1</a:t>
            </a:r>
            <a:endParaRPr lang="en-GB" i="1" dirty="0"/>
          </a:p>
        </p:txBody>
      </p:sp>
      <p:sp>
        <p:nvSpPr>
          <p:cNvPr id="24" name="TextBox 23">
            <a:extLst>
              <a:ext uri="{FF2B5EF4-FFF2-40B4-BE49-F238E27FC236}">
                <a16:creationId xmlns:a16="http://schemas.microsoft.com/office/drawing/2014/main" id="{AF1B491A-35B9-4B7D-BCCF-581B871E3AEB}"/>
              </a:ext>
            </a:extLst>
          </p:cNvPr>
          <p:cNvSpPr txBox="1"/>
          <p:nvPr/>
        </p:nvSpPr>
        <p:spPr>
          <a:xfrm>
            <a:off x="149465" y="-68467"/>
            <a:ext cx="4797903" cy="369332"/>
          </a:xfrm>
          <a:prstGeom prst="rect">
            <a:avLst/>
          </a:prstGeom>
          <a:noFill/>
        </p:spPr>
        <p:txBody>
          <a:bodyPr wrap="square" rtlCol="0">
            <a:spAutoFit/>
          </a:bodyPr>
          <a:lstStyle/>
          <a:p>
            <a:r>
              <a:rPr lang="en-GB" b="1" u="sng" dirty="0"/>
              <a:t>Vaccinated </a:t>
            </a:r>
            <a:r>
              <a:rPr lang="en-GB" b="1" u="sng" dirty="0" err="1"/>
              <a:t>susceptibles</a:t>
            </a:r>
            <a:r>
              <a:rPr lang="en-GB" b="1" u="sng" dirty="0"/>
              <a:t> are able to get infected</a:t>
            </a:r>
          </a:p>
        </p:txBody>
      </p:sp>
      <p:cxnSp>
        <p:nvCxnSpPr>
          <p:cNvPr id="28" name="Straight Arrow Connector 27">
            <a:extLst>
              <a:ext uri="{FF2B5EF4-FFF2-40B4-BE49-F238E27FC236}">
                <a16:creationId xmlns:a16="http://schemas.microsoft.com/office/drawing/2014/main" id="{4E9C1F7E-2E6D-442F-B929-1F3BEA9862DF}"/>
              </a:ext>
            </a:extLst>
          </p:cNvPr>
          <p:cNvCxnSpPr>
            <a:cxnSpLocks/>
            <a:stCxn id="15" idx="6"/>
            <a:endCxn id="72" idx="2"/>
          </p:cNvCxnSpPr>
          <p:nvPr/>
        </p:nvCxnSpPr>
        <p:spPr>
          <a:xfrm>
            <a:off x="3623892" y="699478"/>
            <a:ext cx="578633" cy="5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E5F4F01-74BE-4584-B9C6-AB638F4B426F}"/>
              </a:ext>
            </a:extLst>
          </p:cNvPr>
          <p:cNvSpPr txBox="1"/>
          <p:nvPr/>
        </p:nvSpPr>
        <p:spPr>
          <a:xfrm>
            <a:off x="3741115" y="276835"/>
            <a:ext cx="287258" cy="369332"/>
          </a:xfrm>
          <a:prstGeom prst="rect">
            <a:avLst/>
          </a:prstGeom>
          <a:noFill/>
        </p:spPr>
        <p:txBody>
          <a:bodyPr wrap="none" rtlCol="0">
            <a:spAutoFit/>
          </a:bodyPr>
          <a:lstStyle/>
          <a:p>
            <a:r>
              <a:rPr lang="el-GR" i="1" dirty="0"/>
              <a:t>γ</a:t>
            </a:r>
            <a:endParaRPr lang="en-GB" i="1" baseline="-25000" dirty="0"/>
          </a:p>
        </p:txBody>
      </p:sp>
      <p:cxnSp>
        <p:nvCxnSpPr>
          <p:cNvPr id="34" name="Connector: Elbow 33">
            <a:extLst>
              <a:ext uri="{FF2B5EF4-FFF2-40B4-BE49-F238E27FC236}">
                <a16:creationId xmlns:a16="http://schemas.microsoft.com/office/drawing/2014/main" id="{771887BE-BC53-4229-B734-BBDE294D3CF5}"/>
              </a:ext>
            </a:extLst>
          </p:cNvPr>
          <p:cNvCxnSpPr>
            <a:cxnSpLocks/>
            <a:stCxn id="7" idx="5"/>
            <a:endCxn id="45" idx="6"/>
          </p:cNvCxnSpPr>
          <p:nvPr/>
        </p:nvCxnSpPr>
        <p:spPr>
          <a:xfrm rot="5400000">
            <a:off x="4827533" y="2200399"/>
            <a:ext cx="1196489" cy="114149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68D3773-2CC9-4212-984B-8B1E737F5BB1}"/>
              </a:ext>
            </a:extLst>
          </p:cNvPr>
          <p:cNvSpPr txBox="1"/>
          <p:nvPr/>
        </p:nvSpPr>
        <p:spPr>
          <a:xfrm>
            <a:off x="4459637" y="2545502"/>
            <a:ext cx="1608365" cy="369332"/>
          </a:xfrm>
          <a:prstGeom prst="rect">
            <a:avLst/>
          </a:prstGeom>
          <a:noFill/>
        </p:spPr>
        <p:txBody>
          <a:bodyPr wrap="square" rtlCol="0">
            <a:spAutoFit/>
          </a:bodyPr>
          <a:lstStyle/>
          <a:p>
            <a:r>
              <a:rPr lang="en-GB" i="1" dirty="0"/>
              <a:t>r</a:t>
            </a:r>
            <a:r>
              <a:rPr lang="en-GB" i="1" baseline="-25000" dirty="0"/>
              <a:t>i </a:t>
            </a:r>
            <a:r>
              <a:rPr lang="en-GB" i="1" dirty="0"/>
              <a:t>· (</a:t>
            </a:r>
            <a:r>
              <a:rPr lang="en-GB" i="1" dirty="0" err="1"/>
              <a:t>I</a:t>
            </a:r>
            <a:r>
              <a:rPr lang="en-GB" i="1" baseline="-25000" dirty="0" err="1"/>
              <a:t>i</a:t>
            </a:r>
            <a:r>
              <a:rPr lang="en-GB" i="1" dirty="0"/>
              <a:t>/(</a:t>
            </a:r>
            <a:r>
              <a:rPr lang="en-GB" i="1" dirty="0" err="1"/>
              <a:t>S</a:t>
            </a:r>
            <a:r>
              <a:rPr lang="en-GB" i="1" baseline="-25000" dirty="0" err="1"/>
              <a:t>i</a:t>
            </a:r>
            <a:r>
              <a:rPr lang="en-GB" i="1" dirty="0" err="1"/>
              <a:t>+I</a:t>
            </a:r>
            <a:r>
              <a:rPr lang="en-GB" i="1" baseline="-25000" dirty="0" err="1"/>
              <a:t>i</a:t>
            </a:r>
            <a:r>
              <a:rPr lang="en-GB" i="1" dirty="0" err="1"/>
              <a:t>+R</a:t>
            </a:r>
            <a:r>
              <a:rPr lang="en-GB" i="1" baseline="-25000" dirty="0" err="1"/>
              <a:t>i</a:t>
            </a:r>
            <a:r>
              <a:rPr lang="en-GB" i="1" dirty="0"/>
              <a:t>))</a:t>
            </a:r>
            <a:endParaRPr lang="en-GB" i="1" baseline="-25000" dirty="0"/>
          </a:p>
        </p:txBody>
      </p:sp>
      <p:sp>
        <p:nvSpPr>
          <p:cNvPr id="37" name="TextBox 36">
            <a:extLst>
              <a:ext uri="{FF2B5EF4-FFF2-40B4-BE49-F238E27FC236}">
                <a16:creationId xmlns:a16="http://schemas.microsoft.com/office/drawing/2014/main" id="{9F9BA7EC-4F31-47F2-8468-F57DCE149570}"/>
              </a:ext>
            </a:extLst>
          </p:cNvPr>
          <p:cNvSpPr txBox="1"/>
          <p:nvPr/>
        </p:nvSpPr>
        <p:spPr>
          <a:xfrm>
            <a:off x="5317255" y="3330318"/>
            <a:ext cx="2166368" cy="369332"/>
          </a:xfrm>
          <a:prstGeom prst="rect">
            <a:avLst/>
          </a:prstGeom>
          <a:noFill/>
        </p:spPr>
        <p:txBody>
          <a:bodyPr wrap="square" rtlCol="0">
            <a:spAutoFit/>
          </a:bodyPr>
          <a:lstStyle/>
          <a:p>
            <a:r>
              <a:rPr lang="en-GB" i="1" dirty="0"/>
              <a:t>r</a:t>
            </a:r>
            <a:r>
              <a:rPr lang="en-GB" i="1" baseline="-25000" dirty="0"/>
              <a:t>i</a:t>
            </a:r>
            <a:r>
              <a:rPr lang="en-GB" i="1" dirty="0"/>
              <a:t> · (R</a:t>
            </a:r>
            <a:r>
              <a:rPr lang="en-GB" i="1" baseline="-25000" dirty="0"/>
              <a:t>i</a:t>
            </a:r>
            <a:r>
              <a:rPr lang="en-GB" i="1" dirty="0"/>
              <a:t>/(</a:t>
            </a:r>
            <a:r>
              <a:rPr lang="en-GB" i="1" dirty="0" err="1"/>
              <a:t>S</a:t>
            </a:r>
            <a:r>
              <a:rPr lang="en-GB" i="1" baseline="-25000" dirty="0" err="1"/>
              <a:t>i</a:t>
            </a:r>
            <a:r>
              <a:rPr lang="en-GB" i="1" dirty="0" err="1"/>
              <a:t>+I</a:t>
            </a:r>
            <a:r>
              <a:rPr lang="en-GB" i="1" baseline="-25000" dirty="0" err="1"/>
              <a:t>i</a:t>
            </a:r>
            <a:r>
              <a:rPr lang="en-GB" i="1" dirty="0" err="1"/>
              <a:t>+R</a:t>
            </a:r>
            <a:r>
              <a:rPr lang="en-GB" i="1" baseline="-25000" dirty="0" err="1"/>
              <a:t>i</a:t>
            </a:r>
            <a:r>
              <a:rPr lang="en-GB" i="1" dirty="0"/>
              <a:t>))</a:t>
            </a:r>
            <a:endParaRPr lang="en-GB" i="1" baseline="-25000" dirty="0"/>
          </a:p>
        </p:txBody>
      </p:sp>
      <p:sp>
        <p:nvSpPr>
          <p:cNvPr id="45" name="Oval 44">
            <a:extLst>
              <a:ext uri="{FF2B5EF4-FFF2-40B4-BE49-F238E27FC236}">
                <a16:creationId xmlns:a16="http://schemas.microsoft.com/office/drawing/2014/main" id="{83850CFE-588E-4405-A625-98D57E1F4928}"/>
              </a:ext>
            </a:extLst>
          </p:cNvPr>
          <p:cNvSpPr/>
          <p:nvPr/>
        </p:nvSpPr>
        <p:spPr>
          <a:xfrm>
            <a:off x="4175762" y="3029755"/>
            <a:ext cx="679269" cy="679269"/>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Rv</a:t>
            </a:r>
            <a:r>
              <a:rPr lang="en-GB" baseline="-25000" dirty="0" err="1"/>
              <a:t>i</a:t>
            </a:r>
            <a:endParaRPr lang="en-GB" baseline="-25000" dirty="0"/>
          </a:p>
        </p:txBody>
      </p:sp>
      <p:cxnSp>
        <p:nvCxnSpPr>
          <p:cNvPr id="59" name="Straight Arrow Connector 58">
            <a:extLst>
              <a:ext uri="{FF2B5EF4-FFF2-40B4-BE49-F238E27FC236}">
                <a16:creationId xmlns:a16="http://schemas.microsoft.com/office/drawing/2014/main" id="{BCB0C312-45BF-44CD-8B0E-46294E92A16E}"/>
              </a:ext>
            </a:extLst>
          </p:cNvPr>
          <p:cNvCxnSpPr>
            <a:stCxn id="6" idx="4"/>
            <a:endCxn id="45" idx="0"/>
          </p:cNvCxnSpPr>
          <p:nvPr/>
        </p:nvCxnSpPr>
        <p:spPr>
          <a:xfrm>
            <a:off x="4515397" y="2272378"/>
            <a:ext cx="0" cy="757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or: Elbow 67">
            <a:extLst>
              <a:ext uri="{FF2B5EF4-FFF2-40B4-BE49-F238E27FC236}">
                <a16:creationId xmlns:a16="http://schemas.microsoft.com/office/drawing/2014/main" id="{E9C8D45D-1762-4279-AD8C-93AA0D8A0F99}"/>
              </a:ext>
            </a:extLst>
          </p:cNvPr>
          <p:cNvCxnSpPr>
            <a:cxnSpLocks/>
            <a:stCxn id="4" idx="2"/>
            <a:endCxn id="5" idx="4"/>
          </p:cNvCxnSpPr>
          <p:nvPr/>
        </p:nvCxnSpPr>
        <p:spPr>
          <a:xfrm rot="10800000">
            <a:off x="2115871" y="1044865"/>
            <a:ext cx="818923" cy="88788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8EE0DC8B-50F7-4E01-BEF6-50483855D142}"/>
              </a:ext>
            </a:extLst>
          </p:cNvPr>
          <p:cNvSpPr/>
          <p:nvPr/>
        </p:nvSpPr>
        <p:spPr>
          <a:xfrm>
            <a:off x="4202525" y="365595"/>
            <a:ext cx="679269" cy="679269"/>
          </a:xfrm>
          <a:prstGeom prst="ellipse">
            <a:avLst/>
          </a:prstGeom>
          <a:pattFill prst="pct60">
            <a:fgClr>
              <a:srgbClr val="00B050"/>
            </a:fgClr>
            <a:bgClr>
              <a:schemeClr val="bg2">
                <a:lumMod val="25000"/>
              </a:schemeClr>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Vr</a:t>
            </a:r>
            <a:r>
              <a:rPr lang="en-GB" baseline="-25000" dirty="0" err="1"/>
              <a:t>i</a:t>
            </a:r>
            <a:endParaRPr lang="en-GB" baseline="-25000" dirty="0"/>
          </a:p>
        </p:txBody>
      </p:sp>
      <p:cxnSp>
        <p:nvCxnSpPr>
          <p:cNvPr id="85" name="Connector: Elbow 84">
            <a:extLst>
              <a:ext uri="{FF2B5EF4-FFF2-40B4-BE49-F238E27FC236}">
                <a16:creationId xmlns:a16="http://schemas.microsoft.com/office/drawing/2014/main" id="{B26312FD-4672-4AAB-A4BB-856917B4EDA5}"/>
              </a:ext>
            </a:extLst>
          </p:cNvPr>
          <p:cNvCxnSpPr>
            <a:cxnSpLocks/>
            <a:stCxn id="72" idx="4"/>
            <a:endCxn id="4" idx="7"/>
          </p:cNvCxnSpPr>
          <p:nvPr/>
        </p:nvCxnSpPr>
        <p:spPr>
          <a:xfrm rot="5400000">
            <a:off x="3704512" y="854938"/>
            <a:ext cx="647723" cy="102757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9999793E-AB85-42AA-A6F1-2EBB9AFDBF1E}"/>
              </a:ext>
            </a:extLst>
          </p:cNvPr>
          <p:cNvSpPr txBox="1"/>
          <p:nvPr/>
        </p:nvSpPr>
        <p:spPr>
          <a:xfrm>
            <a:off x="4564077" y="1071143"/>
            <a:ext cx="678075" cy="369332"/>
          </a:xfrm>
          <a:prstGeom prst="rect">
            <a:avLst/>
          </a:prstGeom>
          <a:noFill/>
        </p:spPr>
        <p:txBody>
          <a:bodyPr wrap="square" rtlCol="0">
            <a:spAutoFit/>
          </a:bodyPr>
          <a:lstStyle/>
          <a:p>
            <a:r>
              <a:rPr lang="el-GR" i="1" dirty="0"/>
              <a:t>σ</a:t>
            </a:r>
            <a:r>
              <a:rPr lang="en-GB" i="1" baseline="-25000" dirty="0"/>
              <a:t>2</a:t>
            </a:r>
            <a:endParaRPr lang="en-GB" i="1" dirty="0"/>
          </a:p>
        </p:txBody>
      </p:sp>
      <p:sp>
        <p:nvSpPr>
          <p:cNvPr id="90" name="TextBox 89">
            <a:extLst>
              <a:ext uri="{FF2B5EF4-FFF2-40B4-BE49-F238E27FC236}">
                <a16:creationId xmlns:a16="http://schemas.microsoft.com/office/drawing/2014/main" id="{4D1EF238-FA07-4984-B9BF-1524D8A63AD9}"/>
              </a:ext>
            </a:extLst>
          </p:cNvPr>
          <p:cNvSpPr txBox="1"/>
          <p:nvPr/>
        </p:nvSpPr>
        <p:spPr>
          <a:xfrm>
            <a:off x="2475495" y="320223"/>
            <a:ext cx="441146" cy="369332"/>
          </a:xfrm>
          <a:prstGeom prst="rect">
            <a:avLst/>
          </a:prstGeom>
          <a:noFill/>
        </p:spPr>
        <p:txBody>
          <a:bodyPr wrap="none" rtlCol="0">
            <a:spAutoFit/>
          </a:bodyPr>
          <a:lstStyle/>
          <a:p>
            <a:r>
              <a:rPr lang="el-GR" i="1" dirty="0"/>
              <a:t>β</a:t>
            </a:r>
            <a:r>
              <a:rPr lang="en-GB" i="1" baseline="-25000" dirty="0"/>
              <a:t>xx</a:t>
            </a:r>
          </a:p>
        </p:txBody>
      </p:sp>
      <p:cxnSp>
        <p:nvCxnSpPr>
          <p:cNvPr id="38" name="Connector: Elbow 37">
            <a:extLst>
              <a:ext uri="{FF2B5EF4-FFF2-40B4-BE49-F238E27FC236}">
                <a16:creationId xmlns:a16="http://schemas.microsoft.com/office/drawing/2014/main" id="{EEC61A3D-3C9F-488E-995D-20D3E080D7D1}"/>
              </a:ext>
            </a:extLst>
          </p:cNvPr>
          <p:cNvCxnSpPr>
            <a:cxnSpLocks/>
            <a:stCxn id="45" idx="2"/>
            <a:endCxn id="4" idx="3"/>
          </p:cNvCxnSpPr>
          <p:nvPr/>
        </p:nvCxnSpPr>
        <p:spPr>
          <a:xfrm rot="10800000">
            <a:off x="3034270" y="2172902"/>
            <a:ext cx="1141492" cy="11964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4204641-9932-4200-AB92-52F1A924F065}"/>
              </a:ext>
            </a:extLst>
          </p:cNvPr>
          <p:cNvSpPr txBox="1"/>
          <p:nvPr/>
        </p:nvSpPr>
        <p:spPr>
          <a:xfrm>
            <a:off x="3398211" y="3313740"/>
            <a:ext cx="678075" cy="369332"/>
          </a:xfrm>
          <a:prstGeom prst="rect">
            <a:avLst/>
          </a:prstGeom>
          <a:noFill/>
        </p:spPr>
        <p:txBody>
          <a:bodyPr wrap="square" rtlCol="0">
            <a:spAutoFit/>
          </a:bodyPr>
          <a:lstStyle/>
          <a:p>
            <a:r>
              <a:rPr lang="el-GR" i="1" dirty="0"/>
              <a:t>σ</a:t>
            </a:r>
            <a:r>
              <a:rPr lang="en-GB" i="1" baseline="-25000" dirty="0"/>
              <a:t>2</a:t>
            </a:r>
            <a:endParaRPr lang="en-GB" i="1" dirty="0"/>
          </a:p>
        </p:txBody>
      </p:sp>
      <p:graphicFrame>
        <p:nvGraphicFramePr>
          <p:cNvPr id="39" name="Table 125">
            <a:extLst>
              <a:ext uri="{FF2B5EF4-FFF2-40B4-BE49-F238E27FC236}">
                <a16:creationId xmlns:a16="http://schemas.microsoft.com/office/drawing/2014/main" id="{B4BD9C9A-AA36-4D67-8555-7289F1D5668C}"/>
              </a:ext>
            </a:extLst>
          </p:cNvPr>
          <p:cNvGraphicFramePr>
            <a:graphicFrameLocks noGrp="1"/>
          </p:cNvGraphicFramePr>
          <p:nvPr>
            <p:extLst>
              <p:ext uri="{D42A27DB-BD31-4B8C-83A1-F6EECF244321}">
                <p14:modId xmlns:p14="http://schemas.microsoft.com/office/powerpoint/2010/main" val="282905524"/>
              </p:ext>
            </p:extLst>
          </p:nvPr>
        </p:nvGraphicFramePr>
        <p:xfrm>
          <a:off x="6657700" y="31207"/>
          <a:ext cx="5486534" cy="2407920"/>
        </p:xfrm>
        <a:graphic>
          <a:graphicData uri="http://schemas.openxmlformats.org/drawingml/2006/table">
            <a:tbl>
              <a:tblPr firstRow="1" bandRow="1">
                <a:tableStyleId>{5C22544A-7EE6-4342-B048-85BDC9FD1C3A}</a:tableStyleId>
              </a:tblPr>
              <a:tblGrid>
                <a:gridCol w="1087750">
                  <a:extLst>
                    <a:ext uri="{9D8B030D-6E8A-4147-A177-3AD203B41FA5}">
                      <a16:colId xmlns:a16="http://schemas.microsoft.com/office/drawing/2014/main" val="3941105507"/>
                    </a:ext>
                  </a:extLst>
                </a:gridCol>
                <a:gridCol w="4398784">
                  <a:extLst>
                    <a:ext uri="{9D8B030D-6E8A-4147-A177-3AD203B41FA5}">
                      <a16:colId xmlns:a16="http://schemas.microsoft.com/office/drawing/2014/main" val="297806652"/>
                    </a:ext>
                  </a:extLst>
                </a:gridCol>
              </a:tblGrid>
              <a:tr h="0">
                <a:tc>
                  <a:txBody>
                    <a:bodyPr/>
                    <a:lstStyle/>
                    <a:p>
                      <a:r>
                        <a:rPr lang="en-GB" sz="1100" dirty="0"/>
                        <a:t>Parameter</a:t>
                      </a:r>
                    </a:p>
                  </a:txBody>
                  <a:tcPr/>
                </a:tc>
                <a:tc>
                  <a:txBody>
                    <a:bodyPr/>
                    <a:lstStyle/>
                    <a:p>
                      <a:r>
                        <a:rPr lang="en-GB" sz="1100" dirty="0"/>
                        <a:t>Description</a:t>
                      </a:r>
                    </a:p>
                  </a:txBody>
                  <a:tcPr/>
                </a:tc>
                <a:extLst>
                  <a:ext uri="{0D108BD9-81ED-4DB2-BD59-A6C34878D82A}">
                    <a16:rowId xmlns:a16="http://schemas.microsoft.com/office/drawing/2014/main" val="3264496930"/>
                  </a:ext>
                </a:extLst>
              </a:tr>
              <a:tr h="0">
                <a:tc>
                  <a:txBody>
                    <a:bodyPr/>
                    <a:lstStyle/>
                    <a:p>
                      <a:r>
                        <a:rPr lang="en-GB" sz="1100" i="1" dirty="0"/>
                        <a:t>r</a:t>
                      </a:r>
                      <a:r>
                        <a:rPr lang="en-GB" sz="1100" i="1" baseline="-25000" dirty="0"/>
                        <a:t>x</a:t>
                      </a:r>
                      <a:endParaRPr lang="en-GB" sz="1100" dirty="0"/>
                    </a:p>
                  </a:txBody>
                  <a:tcPr/>
                </a:tc>
                <a:tc>
                  <a:txBody>
                    <a:bodyPr/>
                    <a:lstStyle/>
                    <a:p>
                      <a:r>
                        <a:rPr lang="en-GB" sz="1100" dirty="0"/>
                        <a:t>Rate of Vaccination in subpopulation x</a:t>
                      </a:r>
                    </a:p>
                  </a:txBody>
                  <a:tcPr/>
                </a:tc>
                <a:extLst>
                  <a:ext uri="{0D108BD9-81ED-4DB2-BD59-A6C34878D82A}">
                    <a16:rowId xmlns:a16="http://schemas.microsoft.com/office/drawing/2014/main" val="1740196277"/>
                  </a:ext>
                </a:extLst>
              </a:tr>
              <a:tr h="182585">
                <a:tc>
                  <a:txBody>
                    <a:bodyPr/>
                    <a:lstStyle/>
                    <a:p>
                      <a:r>
                        <a:rPr lang="el-GR" sz="1100" i="1" dirty="0"/>
                        <a:t>β</a:t>
                      </a:r>
                      <a:r>
                        <a:rPr lang="en-GB" sz="1100" i="1" baseline="-25000" dirty="0" err="1"/>
                        <a:t>xy</a:t>
                      </a:r>
                      <a:endParaRPr lang="en-GB" sz="1100" i="1" baseline="-25000" dirty="0"/>
                    </a:p>
                  </a:txBody>
                  <a:tcPr/>
                </a:tc>
                <a:tc>
                  <a:txBody>
                    <a:bodyPr/>
                    <a:lstStyle/>
                    <a:p>
                      <a:r>
                        <a:rPr lang="en-GB" sz="1100" dirty="0"/>
                        <a:t>Per capita rate of transmission from infectious subpopulation y to susceptible subpopulation x</a:t>
                      </a:r>
                    </a:p>
                  </a:txBody>
                  <a:tcPr/>
                </a:tc>
                <a:extLst>
                  <a:ext uri="{0D108BD9-81ED-4DB2-BD59-A6C34878D82A}">
                    <a16:rowId xmlns:a16="http://schemas.microsoft.com/office/drawing/2014/main" val="23526232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100" i="1" dirty="0"/>
                        <a:t>γ</a:t>
                      </a:r>
                      <a:endParaRPr lang="en-GB" sz="1100" i="1" baseline="-25000" dirty="0"/>
                    </a:p>
                  </a:txBody>
                  <a:tcPr/>
                </a:tc>
                <a:tc>
                  <a:txBody>
                    <a:bodyPr/>
                    <a:lstStyle/>
                    <a:p>
                      <a:r>
                        <a:rPr lang="en-GB" sz="1100" dirty="0"/>
                        <a:t>Per capita rate of recovery</a:t>
                      </a:r>
                    </a:p>
                  </a:txBody>
                  <a:tcPr/>
                </a:tc>
                <a:extLst>
                  <a:ext uri="{0D108BD9-81ED-4DB2-BD59-A6C34878D82A}">
                    <a16:rowId xmlns:a16="http://schemas.microsoft.com/office/drawing/2014/main" val="650637607"/>
                  </a:ext>
                </a:extLst>
              </a:tr>
              <a:tr h="120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100" i="1" baseline="0" dirty="0"/>
                        <a:t>σ</a:t>
                      </a:r>
                      <a:r>
                        <a:rPr lang="en-GB" sz="1100" i="1" baseline="-25000" dirty="0"/>
                        <a:t>1</a:t>
                      </a:r>
                    </a:p>
                  </a:txBody>
                  <a:tcPr/>
                </a:tc>
                <a:tc>
                  <a:txBody>
                    <a:bodyPr/>
                    <a:lstStyle/>
                    <a:p>
                      <a:r>
                        <a:rPr lang="en-GB" sz="1100" dirty="0"/>
                        <a:t>Per capita rate of immunity loss (both vaccinated or naturally infected)</a:t>
                      </a:r>
                    </a:p>
                  </a:txBody>
                  <a:tcPr/>
                </a:tc>
                <a:extLst>
                  <a:ext uri="{0D108BD9-81ED-4DB2-BD59-A6C34878D82A}">
                    <a16:rowId xmlns:a16="http://schemas.microsoft.com/office/drawing/2014/main" val="3624034480"/>
                  </a:ext>
                </a:extLst>
              </a:tr>
              <a:tr h="1825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100" i="1" baseline="0" dirty="0"/>
                        <a:t>σ</a:t>
                      </a:r>
                      <a:r>
                        <a:rPr lang="en-GB" sz="1100" i="1" baseline="-25000" dirty="0"/>
                        <a:t>2</a:t>
                      </a:r>
                    </a:p>
                  </a:txBody>
                  <a:tcPr/>
                </a:tc>
                <a:tc>
                  <a:txBody>
                    <a:bodyPr/>
                    <a:lstStyle/>
                    <a:p>
                      <a:r>
                        <a:rPr lang="en-GB" sz="1100" dirty="0"/>
                        <a:t>Per capita rate of immunity loss (for those who have been infected/recovered and vaccinated) </a:t>
                      </a:r>
                    </a:p>
                  </a:txBody>
                  <a:tcPr/>
                </a:tc>
                <a:extLst>
                  <a:ext uri="{0D108BD9-81ED-4DB2-BD59-A6C34878D82A}">
                    <a16:rowId xmlns:a16="http://schemas.microsoft.com/office/drawing/2014/main" val="282769212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i="1" baseline="0" dirty="0"/>
                        <a:t>e</a:t>
                      </a:r>
                      <a:r>
                        <a:rPr lang="en-GB" sz="1100" i="1" baseline="-25000" dirty="0"/>
                        <a:t>ff1</a:t>
                      </a:r>
                    </a:p>
                  </a:txBody>
                  <a:tcPr/>
                </a:tc>
                <a:tc>
                  <a:txBody>
                    <a:bodyPr/>
                    <a:lstStyle/>
                    <a:p>
                      <a:r>
                        <a:rPr lang="en-GB" sz="1100" dirty="0"/>
                        <a:t>Vaccine Efficacy (preventing infection)</a:t>
                      </a:r>
                    </a:p>
                  </a:txBody>
                  <a:tcPr/>
                </a:tc>
                <a:extLst>
                  <a:ext uri="{0D108BD9-81ED-4DB2-BD59-A6C34878D82A}">
                    <a16:rowId xmlns:a16="http://schemas.microsoft.com/office/drawing/2014/main" val="392154705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i="1" baseline="0" dirty="0"/>
                        <a:t>e</a:t>
                      </a:r>
                      <a:r>
                        <a:rPr lang="en-GB" sz="1100" i="1" baseline="-25000" dirty="0"/>
                        <a:t>ff2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Vaccine Efficacy (preventing onwards infectiousness)</a:t>
                      </a:r>
                    </a:p>
                  </a:txBody>
                  <a:tcPr/>
                </a:tc>
                <a:extLst>
                  <a:ext uri="{0D108BD9-81ED-4DB2-BD59-A6C34878D82A}">
                    <a16:rowId xmlns:a16="http://schemas.microsoft.com/office/drawing/2014/main" val="736262739"/>
                  </a:ext>
                </a:extLst>
              </a:tr>
            </a:tbl>
          </a:graphicData>
        </a:graphic>
      </p:graphicFrame>
      <p:graphicFrame>
        <p:nvGraphicFramePr>
          <p:cNvPr id="41" name="Table 125">
            <a:extLst>
              <a:ext uri="{FF2B5EF4-FFF2-40B4-BE49-F238E27FC236}">
                <a16:creationId xmlns:a16="http://schemas.microsoft.com/office/drawing/2014/main" id="{EE2EE7E6-A322-4217-B152-4FB0555FDD41}"/>
              </a:ext>
            </a:extLst>
          </p:cNvPr>
          <p:cNvGraphicFramePr>
            <a:graphicFrameLocks noGrp="1"/>
          </p:cNvGraphicFramePr>
          <p:nvPr>
            <p:extLst>
              <p:ext uri="{D42A27DB-BD31-4B8C-83A1-F6EECF244321}">
                <p14:modId xmlns:p14="http://schemas.microsoft.com/office/powerpoint/2010/main" val="28001344"/>
              </p:ext>
            </p:extLst>
          </p:nvPr>
        </p:nvGraphicFramePr>
        <p:xfrm>
          <a:off x="7698761" y="2479653"/>
          <a:ext cx="4456371" cy="2272585"/>
        </p:xfrm>
        <a:graphic>
          <a:graphicData uri="http://schemas.openxmlformats.org/drawingml/2006/table">
            <a:tbl>
              <a:tblPr firstRow="1" bandRow="1">
                <a:tableStyleId>{5C22544A-7EE6-4342-B048-85BDC9FD1C3A}</a:tableStyleId>
              </a:tblPr>
              <a:tblGrid>
                <a:gridCol w="1047064">
                  <a:extLst>
                    <a:ext uri="{9D8B030D-6E8A-4147-A177-3AD203B41FA5}">
                      <a16:colId xmlns:a16="http://schemas.microsoft.com/office/drawing/2014/main" val="3941105507"/>
                    </a:ext>
                  </a:extLst>
                </a:gridCol>
                <a:gridCol w="3409307">
                  <a:extLst>
                    <a:ext uri="{9D8B030D-6E8A-4147-A177-3AD203B41FA5}">
                      <a16:colId xmlns:a16="http://schemas.microsoft.com/office/drawing/2014/main" val="297806652"/>
                    </a:ext>
                  </a:extLst>
                </a:gridCol>
              </a:tblGrid>
              <a:tr h="209420">
                <a:tc>
                  <a:txBody>
                    <a:bodyPr/>
                    <a:lstStyle/>
                    <a:p>
                      <a:r>
                        <a:rPr lang="en-GB" sz="1100" dirty="0"/>
                        <a:t>Compartment</a:t>
                      </a:r>
                    </a:p>
                  </a:txBody>
                  <a:tcPr/>
                </a:tc>
                <a:tc>
                  <a:txBody>
                    <a:bodyPr/>
                    <a:lstStyle/>
                    <a:p>
                      <a:r>
                        <a:rPr lang="en-GB" sz="1100" dirty="0"/>
                        <a:t>Description (Proportion of population in…)</a:t>
                      </a:r>
                    </a:p>
                  </a:txBody>
                  <a:tcPr/>
                </a:tc>
                <a:extLst>
                  <a:ext uri="{0D108BD9-81ED-4DB2-BD59-A6C34878D82A}">
                    <a16:rowId xmlns:a16="http://schemas.microsoft.com/office/drawing/2014/main" val="3264496930"/>
                  </a:ext>
                </a:extLst>
              </a:tr>
              <a:tr h="209420">
                <a:tc>
                  <a:txBody>
                    <a:bodyPr/>
                    <a:lstStyle/>
                    <a:p>
                      <a:r>
                        <a:rPr lang="en-GB" sz="1100" i="1" dirty="0"/>
                        <a:t>S</a:t>
                      </a:r>
                      <a:r>
                        <a:rPr lang="en-GB" sz="1100" i="1" baseline="-25000" dirty="0"/>
                        <a:t>x</a:t>
                      </a:r>
                      <a:endParaRPr lang="en-GB" sz="1100" baseline="-25000" dirty="0"/>
                    </a:p>
                  </a:txBody>
                  <a:tcPr/>
                </a:tc>
                <a:tc>
                  <a:txBody>
                    <a:bodyPr/>
                    <a:lstStyle/>
                    <a:p>
                      <a:r>
                        <a:rPr lang="en-GB" sz="1100" dirty="0" err="1"/>
                        <a:t>Susceptibles</a:t>
                      </a:r>
                      <a:r>
                        <a:rPr lang="en-GB" sz="1100" dirty="0"/>
                        <a:t> in subpopulation x</a:t>
                      </a:r>
                    </a:p>
                  </a:txBody>
                  <a:tcPr/>
                </a:tc>
                <a:extLst>
                  <a:ext uri="{0D108BD9-81ED-4DB2-BD59-A6C34878D82A}">
                    <a16:rowId xmlns:a16="http://schemas.microsoft.com/office/drawing/2014/main" val="1740196277"/>
                  </a:ext>
                </a:extLst>
              </a:tr>
              <a:tr h="291385">
                <a:tc>
                  <a:txBody>
                    <a:bodyPr/>
                    <a:lstStyle/>
                    <a:p>
                      <a:r>
                        <a:rPr lang="en-GB" sz="1100" i="1" dirty="0"/>
                        <a:t>I</a:t>
                      </a:r>
                      <a:r>
                        <a:rPr lang="en-GB" sz="1100" i="1" baseline="-25000"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Infectious individuals in subpopulation x</a:t>
                      </a:r>
                    </a:p>
                  </a:txBody>
                  <a:tcPr/>
                </a:tc>
                <a:extLst>
                  <a:ext uri="{0D108BD9-81ED-4DB2-BD59-A6C34878D82A}">
                    <a16:rowId xmlns:a16="http://schemas.microsoft.com/office/drawing/2014/main" val="2352623258"/>
                  </a:ext>
                </a:extLst>
              </a:tr>
              <a:tr h="209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i="1" baseline="0" dirty="0"/>
                        <a:t>R</a:t>
                      </a:r>
                      <a:r>
                        <a:rPr lang="en-GB" sz="1100" i="1" baseline="-25000" dirty="0"/>
                        <a:t>x</a:t>
                      </a:r>
                    </a:p>
                  </a:txBody>
                  <a:tcPr/>
                </a:tc>
                <a:tc>
                  <a:txBody>
                    <a:bodyPr/>
                    <a:lstStyle/>
                    <a:p>
                      <a:r>
                        <a:rPr lang="en-GB" sz="1100" dirty="0"/>
                        <a:t>Recovered individuals in subpopulation x</a:t>
                      </a:r>
                    </a:p>
                  </a:txBody>
                  <a:tcPr/>
                </a:tc>
                <a:extLst>
                  <a:ext uri="{0D108BD9-81ED-4DB2-BD59-A6C34878D82A}">
                    <a16:rowId xmlns:a16="http://schemas.microsoft.com/office/drawing/2014/main" val="650637607"/>
                  </a:ext>
                </a:extLst>
              </a:tr>
              <a:tr h="3449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i="1" baseline="0" dirty="0" err="1"/>
                        <a:t>Rv</a:t>
                      </a:r>
                      <a:r>
                        <a:rPr lang="en-GB" sz="1100" i="1" baseline="-25000" dirty="0" err="1"/>
                        <a:t>x</a:t>
                      </a:r>
                      <a:endParaRPr lang="en-GB" sz="1100" i="1" baseline="-25000" dirty="0"/>
                    </a:p>
                  </a:txBody>
                  <a:tcPr/>
                </a:tc>
                <a:tc>
                  <a:txBody>
                    <a:bodyPr/>
                    <a:lstStyle/>
                    <a:p>
                      <a:r>
                        <a:rPr lang="en-GB" sz="1100" dirty="0"/>
                        <a:t>Recovered or Infectious and subsequently vaccinated in subpopulation x </a:t>
                      </a:r>
                    </a:p>
                  </a:txBody>
                  <a:tcPr/>
                </a:tc>
                <a:extLst>
                  <a:ext uri="{0D108BD9-81ED-4DB2-BD59-A6C34878D82A}">
                    <a16:rowId xmlns:a16="http://schemas.microsoft.com/office/drawing/2014/main" val="649953341"/>
                  </a:ext>
                </a:extLst>
              </a:tr>
              <a:tr h="228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i="1" baseline="0" dirty="0"/>
                        <a:t>V</a:t>
                      </a:r>
                      <a:r>
                        <a:rPr lang="en-GB" sz="1100" i="1" baseline="-25000" dirty="0"/>
                        <a:t>x</a:t>
                      </a:r>
                    </a:p>
                  </a:txBody>
                  <a:tcPr/>
                </a:tc>
                <a:tc>
                  <a:txBody>
                    <a:bodyPr/>
                    <a:lstStyle/>
                    <a:p>
                      <a:r>
                        <a:rPr lang="en-GB" sz="1100" dirty="0"/>
                        <a:t>Vaccinated individuals in subpopulation x</a:t>
                      </a:r>
                    </a:p>
                  </a:txBody>
                  <a:tcPr/>
                </a:tc>
                <a:extLst>
                  <a:ext uri="{0D108BD9-81ED-4DB2-BD59-A6C34878D82A}">
                    <a16:rowId xmlns:a16="http://schemas.microsoft.com/office/drawing/2014/main" val="2613490154"/>
                  </a:ext>
                </a:extLst>
              </a:tr>
              <a:tr h="228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i="1" baseline="0" dirty="0" err="1"/>
                        <a:t>Vi</a:t>
                      </a:r>
                      <a:r>
                        <a:rPr lang="en-GB" sz="1100" i="1" baseline="-25000" dirty="0" err="1"/>
                        <a:t>x</a:t>
                      </a:r>
                      <a:endParaRPr lang="en-GB" sz="1100" i="1" baseline="-25000" dirty="0"/>
                    </a:p>
                  </a:txBody>
                  <a:tcPr/>
                </a:tc>
                <a:tc>
                  <a:txBody>
                    <a:bodyPr/>
                    <a:lstStyle/>
                    <a:p>
                      <a:r>
                        <a:rPr lang="en-GB" sz="1100" dirty="0"/>
                        <a:t>Vaccinated and infectious individuals in subpopulation x</a:t>
                      </a:r>
                    </a:p>
                  </a:txBody>
                  <a:tcPr/>
                </a:tc>
                <a:extLst>
                  <a:ext uri="{0D108BD9-81ED-4DB2-BD59-A6C34878D82A}">
                    <a16:rowId xmlns:a16="http://schemas.microsoft.com/office/drawing/2014/main" val="3890084970"/>
                  </a:ext>
                </a:extLst>
              </a:tr>
              <a:tr h="228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i="1" baseline="0" dirty="0" err="1"/>
                        <a:t>Vr</a:t>
                      </a:r>
                      <a:r>
                        <a:rPr lang="en-GB" sz="1100" i="1" baseline="-25000" dirty="0" err="1"/>
                        <a:t>x</a:t>
                      </a:r>
                      <a:endParaRPr lang="en-GB" sz="1100" i="1"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Vaccinated and recovered individuals in subpopulation x</a:t>
                      </a:r>
                    </a:p>
                  </a:txBody>
                  <a:tcPr/>
                </a:tc>
                <a:extLst>
                  <a:ext uri="{0D108BD9-81ED-4DB2-BD59-A6C34878D82A}">
                    <a16:rowId xmlns:a16="http://schemas.microsoft.com/office/drawing/2014/main" val="2903278845"/>
                  </a:ext>
                </a:extLst>
              </a:tr>
            </a:tbl>
          </a:graphicData>
        </a:graphic>
      </p:graphicFrame>
      <p:sp>
        <p:nvSpPr>
          <p:cNvPr id="3" name="TextBox 2">
            <a:extLst>
              <a:ext uri="{FF2B5EF4-FFF2-40B4-BE49-F238E27FC236}">
                <a16:creationId xmlns:a16="http://schemas.microsoft.com/office/drawing/2014/main" id="{890CE57C-668F-4749-944A-FBE9AC39E82F}"/>
              </a:ext>
            </a:extLst>
          </p:cNvPr>
          <p:cNvSpPr txBox="1"/>
          <p:nvPr/>
        </p:nvSpPr>
        <p:spPr>
          <a:xfrm>
            <a:off x="1369109" y="3784137"/>
            <a:ext cx="5967725" cy="369332"/>
          </a:xfrm>
          <a:prstGeom prst="rect">
            <a:avLst/>
          </a:prstGeom>
          <a:noFill/>
        </p:spPr>
        <p:txBody>
          <a:bodyPr wrap="square" rtlCol="0">
            <a:spAutoFit/>
          </a:bodyPr>
          <a:lstStyle/>
          <a:p>
            <a:r>
              <a:rPr lang="en-GB" b="1" u="sng" dirty="0"/>
              <a:t>Example Transmission Route – Infection from </a:t>
            </a:r>
            <a:r>
              <a:rPr lang="en-GB" b="1" u="sng" dirty="0" err="1"/>
              <a:t>subpop</a:t>
            </a:r>
            <a:r>
              <a:rPr lang="en-GB" b="1" u="sng" dirty="0"/>
              <a:t> j to </a:t>
            </a:r>
            <a:r>
              <a:rPr lang="en-GB" b="1" u="sng" dirty="0" err="1"/>
              <a:t>i</a:t>
            </a:r>
            <a:endParaRPr lang="en-GB" b="1" u="sng" dirty="0"/>
          </a:p>
        </p:txBody>
      </p:sp>
      <p:sp>
        <p:nvSpPr>
          <p:cNvPr id="8" name="TextBox 7">
            <a:extLst>
              <a:ext uri="{FF2B5EF4-FFF2-40B4-BE49-F238E27FC236}">
                <a16:creationId xmlns:a16="http://schemas.microsoft.com/office/drawing/2014/main" id="{F0832113-F87C-49D1-AA56-4DD892CE6160}"/>
              </a:ext>
            </a:extLst>
          </p:cNvPr>
          <p:cNvSpPr txBox="1"/>
          <p:nvPr/>
        </p:nvSpPr>
        <p:spPr>
          <a:xfrm>
            <a:off x="5329626" y="4197875"/>
            <a:ext cx="1582677" cy="369332"/>
          </a:xfrm>
          <a:prstGeom prst="rect">
            <a:avLst/>
          </a:prstGeom>
          <a:noFill/>
        </p:spPr>
        <p:txBody>
          <a:bodyPr wrap="none" rtlCol="0">
            <a:spAutoFit/>
          </a:bodyPr>
          <a:lstStyle/>
          <a:p>
            <a:r>
              <a:rPr lang="en-GB" dirty="0"/>
              <a:t>Vaccinated (V</a:t>
            </a:r>
            <a:r>
              <a:rPr lang="en-GB" baseline="-25000" dirty="0"/>
              <a:t>i</a:t>
            </a:r>
            <a:r>
              <a:rPr lang="en-GB" dirty="0"/>
              <a:t>)</a:t>
            </a:r>
          </a:p>
        </p:txBody>
      </p:sp>
      <p:sp>
        <p:nvSpPr>
          <p:cNvPr id="43" name="TextBox 42">
            <a:extLst>
              <a:ext uri="{FF2B5EF4-FFF2-40B4-BE49-F238E27FC236}">
                <a16:creationId xmlns:a16="http://schemas.microsoft.com/office/drawing/2014/main" id="{EBDB8645-86D3-4EDA-AA35-CE732C9F0B1F}"/>
              </a:ext>
            </a:extLst>
          </p:cNvPr>
          <p:cNvSpPr txBox="1"/>
          <p:nvPr/>
        </p:nvSpPr>
        <p:spPr>
          <a:xfrm>
            <a:off x="2520381" y="4197875"/>
            <a:ext cx="1634165" cy="369332"/>
          </a:xfrm>
          <a:prstGeom prst="rect">
            <a:avLst/>
          </a:prstGeom>
          <a:noFill/>
        </p:spPr>
        <p:txBody>
          <a:bodyPr wrap="square" rtlCol="0">
            <a:spAutoFit/>
          </a:bodyPr>
          <a:lstStyle/>
          <a:p>
            <a:r>
              <a:rPr lang="en-GB" dirty="0"/>
              <a:t>Susceptible (S</a:t>
            </a:r>
            <a:r>
              <a:rPr lang="en-GB" baseline="-25000" dirty="0"/>
              <a:t>i</a:t>
            </a:r>
            <a:r>
              <a:rPr lang="en-GB" dirty="0"/>
              <a:t>)</a:t>
            </a:r>
          </a:p>
        </p:txBody>
      </p:sp>
      <p:sp>
        <p:nvSpPr>
          <p:cNvPr id="44" name="TextBox 43">
            <a:extLst>
              <a:ext uri="{FF2B5EF4-FFF2-40B4-BE49-F238E27FC236}">
                <a16:creationId xmlns:a16="http://schemas.microsoft.com/office/drawing/2014/main" id="{AE0A5A41-853F-482B-A0C2-83FD63929279}"/>
              </a:ext>
            </a:extLst>
          </p:cNvPr>
          <p:cNvSpPr txBox="1"/>
          <p:nvPr/>
        </p:nvSpPr>
        <p:spPr>
          <a:xfrm>
            <a:off x="341230" y="4898321"/>
            <a:ext cx="1241045" cy="369332"/>
          </a:xfrm>
          <a:prstGeom prst="rect">
            <a:avLst/>
          </a:prstGeom>
          <a:noFill/>
        </p:spPr>
        <p:txBody>
          <a:bodyPr wrap="none" rtlCol="0">
            <a:spAutoFit/>
          </a:bodyPr>
          <a:lstStyle/>
          <a:p>
            <a:r>
              <a:rPr lang="en-GB" dirty="0"/>
              <a:t>Infected (</a:t>
            </a:r>
            <a:r>
              <a:rPr lang="en-GB" dirty="0" err="1"/>
              <a:t>I</a:t>
            </a:r>
            <a:r>
              <a:rPr lang="en-GB" baseline="-25000" dirty="0" err="1"/>
              <a:t>j</a:t>
            </a:r>
            <a:r>
              <a:rPr lang="en-GB" dirty="0"/>
              <a:t>)</a:t>
            </a:r>
          </a:p>
        </p:txBody>
      </p:sp>
      <p:sp>
        <p:nvSpPr>
          <p:cNvPr id="47" name="TextBox 46">
            <a:extLst>
              <a:ext uri="{FF2B5EF4-FFF2-40B4-BE49-F238E27FC236}">
                <a16:creationId xmlns:a16="http://schemas.microsoft.com/office/drawing/2014/main" id="{3D54C4B9-0072-485F-95B4-0F4AB21F3E25}"/>
              </a:ext>
            </a:extLst>
          </p:cNvPr>
          <p:cNvSpPr txBox="1"/>
          <p:nvPr/>
        </p:nvSpPr>
        <p:spPr>
          <a:xfrm>
            <a:off x="201487" y="5762674"/>
            <a:ext cx="1630767" cy="646331"/>
          </a:xfrm>
          <a:prstGeom prst="rect">
            <a:avLst/>
          </a:prstGeom>
          <a:noFill/>
        </p:spPr>
        <p:txBody>
          <a:bodyPr wrap="none" rtlCol="0">
            <a:spAutoFit/>
          </a:bodyPr>
          <a:lstStyle/>
          <a:p>
            <a:r>
              <a:rPr lang="en-GB" dirty="0"/>
              <a:t>Vaccinated but </a:t>
            </a:r>
          </a:p>
          <a:p>
            <a:r>
              <a:rPr lang="en-GB" dirty="0"/>
              <a:t>Infected (</a:t>
            </a:r>
            <a:r>
              <a:rPr lang="en-GB" dirty="0" err="1"/>
              <a:t>Vi</a:t>
            </a:r>
            <a:r>
              <a:rPr lang="en-GB" baseline="-25000" dirty="0" err="1"/>
              <a:t>j</a:t>
            </a:r>
            <a:r>
              <a:rPr lang="en-GB" dirty="0"/>
              <a:t>)</a:t>
            </a:r>
          </a:p>
        </p:txBody>
      </p:sp>
      <p:cxnSp>
        <p:nvCxnSpPr>
          <p:cNvPr id="18" name="Straight Connector 17">
            <a:extLst>
              <a:ext uri="{FF2B5EF4-FFF2-40B4-BE49-F238E27FC236}">
                <a16:creationId xmlns:a16="http://schemas.microsoft.com/office/drawing/2014/main" id="{AF0D26F1-A05A-4FEF-A6FF-B312C7912E73}"/>
              </a:ext>
            </a:extLst>
          </p:cNvPr>
          <p:cNvCxnSpPr/>
          <p:nvPr/>
        </p:nvCxnSpPr>
        <p:spPr>
          <a:xfrm>
            <a:off x="1933303" y="4197875"/>
            <a:ext cx="0" cy="2438056"/>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A71182B-0978-4B9D-B5A5-D4E40CA7BDE0}"/>
              </a:ext>
            </a:extLst>
          </p:cNvPr>
          <p:cNvCxnSpPr/>
          <p:nvPr/>
        </p:nvCxnSpPr>
        <p:spPr>
          <a:xfrm>
            <a:off x="100437" y="4567207"/>
            <a:ext cx="7371517" cy="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2FEAB284-80F1-49B1-A6B3-7B6765302911}"/>
              </a:ext>
            </a:extLst>
          </p:cNvPr>
          <p:cNvCxnSpPr/>
          <p:nvPr/>
        </p:nvCxnSpPr>
        <p:spPr>
          <a:xfrm>
            <a:off x="4698275" y="4197875"/>
            <a:ext cx="0" cy="2438056"/>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FD6FAE0-CE53-4591-A5FB-D6FADDB60879}"/>
              </a:ext>
            </a:extLst>
          </p:cNvPr>
          <p:cNvCxnSpPr/>
          <p:nvPr/>
        </p:nvCxnSpPr>
        <p:spPr>
          <a:xfrm>
            <a:off x="149465" y="5604372"/>
            <a:ext cx="7371517" cy="0"/>
          </a:xfrm>
          <a:prstGeom prst="line">
            <a:avLst/>
          </a:prstGeom>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C7FA3673-D088-43EF-894A-CFC555AF69B1}"/>
              </a:ext>
            </a:extLst>
          </p:cNvPr>
          <p:cNvSpPr txBox="1"/>
          <p:nvPr/>
        </p:nvSpPr>
        <p:spPr>
          <a:xfrm>
            <a:off x="341230" y="4189235"/>
            <a:ext cx="976358" cy="369332"/>
          </a:xfrm>
          <a:prstGeom prst="rect">
            <a:avLst/>
          </a:prstGeom>
          <a:noFill/>
        </p:spPr>
        <p:txBody>
          <a:bodyPr wrap="none" rtlCol="0">
            <a:spAutoFit/>
          </a:bodyPr>
          <a:lstStyle/>
          <a:p>
            <a:r>
              <a:rPr lang="en-GB" dirty="0"/>
              <a:t>To/From</a:t>
            </a:r>
          </a:p>
        </p:txBody>
      </p:sp>
      <p:sp>
        <p:nvSpPr>
          <p:cNvPr id="54" name="Oval 53">
            <a:extLst>
              <a:ext uri="{FF2B5EF4-FFF2-40B4-BE49-F238E27FC236}">
                <a16:creationId xmlns:a16="http://schemas.microsoft.com/office/drawing/2014/main" id="{C38AFD1F-C424-43A3-B984-0AA5CFD4DCFE}"/>
              </a:ext>
            </a:extLst>
          </p:cNvPr>
          <p:cNvSpPr/>
          <p:nvPr/>
        </p:nvSpPr>
        <p:spPr>
          <a:xfrm>
            <a:off x="2101431" y="4833932"/>
            <a:ext cx="474206" cy="474206"/>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S</a:t>
            </a:r>
            <a:r>
              <a:rPr lang="en-GB" sz="1600" baseline="-25000" dirty="0"/>
              <a:t>i</a:t>
            </a:r>
          </a:p>
        </p:txBody>
      </p:sp>
      <p:sp>
        <p:nvSpPr>
          <p:cNvPr id="55" name="Oval 54">
            <a:extLst>
              <a:ext uri="{FF2B5EF4-FFF2-40B4-BE49-F238E27FC236}">
                <a16:creationId xmlns:a16="http://schemas.microsoft.com/office/drawing/2014/main" id="{5DE12E92-1600-405B-9F57-038A67FB039E}"/>
              </a:ext>
            </a:extLst>
          </p:cNvPr>
          <p:cNvSpPr/>
          <p:nvPr/>
        </p:nvSpPr>
        <p:spPr>
          <a:xfrm>
            <a:off x="4036480" y="4833932"/>
            <a:ext cx="474206" cy="474206"/>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I</a:t>
            </a:r>
            <a:r>
              <a:rPr lang="en-GB" sz="1600" baseline="-25000" dirty="0"/>
              <a:t>i</a:t>
            </a:r>
          </a:p>
        </p:txBody>
      </p:sp>
      <p:cxnSp>
        <p:nvCxnSpPr>
          <p:cNvPr id="33" name="Straight Arrow Connector 32">
            <a:extLst>
              <a:ext uri="{FF2B5EF4-FFF2-40B4-BE49-F238E27FC236}">
                <a16:creationId xmlns:a16="http://schemas.microsoft.com/office/drawing/2014/main" id="{5D40E09B-45FD-41AB-9F34-46B34F53722F}"/>
              </a:ext>
            </a:extLst>
          </p:cNvPr>
          <p:cNvCxnSpPr>
            <a:cxnSpLocks/>
            <a:stCxn id="54" idx="6"/>
            <a:endCxn id="55" idx="2"/>
          </p:cNvCxnSpPr>
          <p:nvPr/>
        </p:nvCxnSpPr>
        <p:spPr>
          <a:xfrm>
            <a:off x="2575637" y="5071035"/>
            <a:ext cx="1460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Oval 63">
            <a:extLst>
              <a:ext uri="{FF2B5EF4-FFF2-40B4-BE49-F238E27FC236}">
                <a16:creationId xmlns:a16="http://schemas.microsoft.com/office/drawing/2014/main" id="{F39F98BD-D73B-4989-9F1F-C02D7D32F08A}"/>
              </a:ext>
            </a:extLst>
          </p:cNvPr>
          <p:cNvSpPr/>
          <p:nvPr/>
        </p:nvSpPr>
        <p:spPr>
          <a:xfrm>
            <a:off x="2111162" y="5978383"/>
            <a:ext cx="474206" cy="474206"/>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S</a:t>
            </a:r>
            <a:r>
              <a:rPr lang="en-GB" sz="1600" baseline="-25000" dirty="0"/>
              <a:t>i</a:t>
            </a:r>
          </a:p>
        </p:txBody>
      </p:sp>
      <p:sp>
        <p:nvSpPr>
          <p:cNvPr id="65" name="Oval 64">
            <a:extLst>
              <a:ext uri="{FF2B5EF4-FFF2-40B4-BE49-F238E27FC236}">
                <a16:creationId xmlns:a16="http://schemas.microsoft.com/office/drawing/2014/main" id="{5C96FFA2-90C4-4B39-BFDA-79A7D643BA1D}"/>
              </a:ext>
            </a:extLst>
          </p:cNvPr>
          <p:cNvSpPr/>
          <p:nvPr/>
        </p:nvSpPr>
        <p:spPr>
          <a:xfrm>
            <a:off x="4046211" y="5978383"/>
            <a:ext cx="474206" cy="474206"/>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I</a:t>
            </a:r>
            <a:r>
              <a:rPr lang="en-GB" sz="1600" baseline="-25000" dirty="0"/>
              <a:t>i</a:t>
            </a:r>
          </a:p>
        </p:txBody>
      </p:sp>
      <p:cxnSp>
        <p:nvCxnSpPr>
          <p:cNvPr id="66" name="Straight Arrow Connector 65">
            <a:extLst>
              <a:ext uri="{FF2B5EF4-FFF2-40B4-BE49-F238E27FC236}">
                <a16:creationId xmlns:a16="http://schemas.microsoft.com/office/drawing/2014/main" id="{710D335F-973C-4C31-9730-2D88AF53B063}"/>
              </a:ext>
            </a:extLst>
          </p:cNvPr>
          <p:cNvCxnSpPr>
            <a:cxnSpLocks/>
            <a:stCxn id="64" idx="6"/>
            <a:endCxn id="65" idx="2"/>
          </p:cNvCxnSpPr>
          <p:nvPr/>
        </p:nvCxnSpPr>
        <p:spPr>
          <a:xfrm>
            <a:off x="2585368" y="6215486"/>
            <a:ext cx="1460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Oval 66">
            <a:extLst>
              <a:ext uri="{FF2B5EF4-FFF2-40B4-BE49-F238E27FC236}">
                <a16:creationId xmlns:a16="http://schemas.microsoft.com/office/drawing/2014/main" id="{24D92EDF-C323-4C10-86E0-6D29E126F1B3}"/>
              </a:ext>
            </a:extLst>
          </p:cNvPr>
          <p:cNvSpPr/>
          <p:nvPr/>
        </p:nvSpPr>
        <p:spPr>
          <a:xfrm>
            <a:off x="4952420" y="4833428"/>
            <a:ext cx="474206" cy="474206"/>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V</a:t>
            </a:r>
            <a:r>
              <a:rPr lang="en-GB" sz="1600" baseline="-25000" dirty="0"/>
              <a:t>i</a:t>
            </a:r>
          </a:p>
        </p:txBody>
      </p:sp>
      <p:sp>
        <p:nvSpPr>
          <p:cNvPr id="69" name="Oval 68">
            <a:extLst>
              <a:ext uri="{FF2B5EF4-FFF2-40B4-BE49-F238E27FC236}">
                <a16:creationId xmlns:a16="http://schemas.microsoft.com/office/drawing/2014/main" id="{0458C766-1EA7-43E4-AB4D-549124FA9F69}"/>
              </a:ext>
            </a:extLst>
          </p:cNvPr>
          <p:cNvSpPr/>
          <p:nvPr/>
        </p:nvSpPr>
        <p:spPr>
          <a:xfrm>
            <a:off x="6887469" y="4833428"/>
            <a:ext cx="474206" cy="474206"/>
          </a:xfrm>
          <a:prstGeom prst="ellipse">
            <a:avLst/>
          </a:prstGeom>
          <a:pattFill prst="pct75">
            <a:fgClr>
              <a:schemeClr val="accent2">
                <a:lumMod val="75000"/>
              </a:schemeClr>
            </a:fgClr>
            <a:bgClr>
              <a:schemeClr val="tx1">
                <a:lumMod val="75000"/>
                <a:lumOff val="25000"/>
              </a:schemeClr>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Vi</a:t>
            </a:r>
            <a:r>
              <a:rPr lang="en-GB" sz="1200" baseline="-25000" dirty="0"/>
              <a:t>i</a:t>
            </a:r>
          </a:p>
        </p:txBody>
      </p:sp>
      <p:cxnSp>
        <p:nvCxnSpPr>
          <p:cNvPr id="70" name="Straight Arrow Connector 69">
            <a:extLst>
              <a:ext uri="{FF2B5EF4-FFF2-40B4-BE49-F238E27FC236}">
                <a16:creationId xmlns:a16="http://schemas.microsoft.com/office/drawing/2014/main" id="{4B0CBDEC-1B58-433A-91C7-BAF74F5E69F3}"/>
              </a:ext>
            </a:extLst>
          </p:cNvPr>
          <p:cNvCxnSpPr>
            <a:cxnSpLocks/>
            <a:stCxn id="67" idx="6"/>
            <a:endCxn id="69" idx="2"/>
          </p:cNvCxnSpPr>
          <p:nvPr/>
        </p:nvCxnSpPr>
        <p:spPr>
          <a:xfrm>
            <a:off x="5426626" y="5070531"/>
            <a:ext cx="1460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Oval 70">
            <a:extLst>
              <a:ext uri="{FF2B5EF4-FFF2-40B4-BE49-F238E27FC236}">
                <a16:creationId xmlns:a16="http://schemas.microsoft.com/office/drawing/2014/main" id="{96B57320-AAF8-4781-AC3A-8259031FDFDC}"/>
              </a:ext>
            </a:extLst>
          </p:cNvPr>
          <p:cNvSpPr/>
          <p:nvPr/>
        </p:nvSpPr>
        <p:spPr>
          <a:xfrm>
            <a:off x="4746255" y="5978383"/>
            <a:ext cx="474206" cy="474206"/>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V</a:t>
            </a:r>
            <a:r>
              <a:rPr lang="en-GB" sz="1600" baseline="-25000" dirty="0"/>
              <a:t>i</a:t>
            </a:r>
          </a:p>
        </p:txBody>
      </p:sp>
      <p:sp>
        <p:nvSpPr>
          <p:cNvPr id="73" name="Oval 72">
            <a:extLst>
              <a:ext uri="{FF2B5EF4-FFF2-40B4-BE49-F238E27FC236}">
                <a16:creationId xmlns:a16="http://schemas.microsoft.com/office/drawing/2014/main" id="{059B7EC7-08A9-4E65-BA0D-15A8C2FF9922}"/>
              </a:ext>
            </a:extLst>
          </p:cNvPr>
          <p:cNvSpPr/>
          <p:nvPr/>
        </p:nvSpPr>
        <p:spPr>
          <a:xfrm>
            <a:off x="7099731" y="5978383"/>
            <a:ext cx="474206" cy="474206"/>
          </a:xfrm>
          <a:prstGeom prst="ellipse">
            <a:avLst/>
          </a:prstGeom>
          <a:pattFill prst="pct75">
            <a:fgClr>
              <a:schemeClr val="accent2">
                <a:lumMod val="75000"/>
              </a:schemeClr>
            </a:fgClr>
            <a:bgClr>
              <a:schemeClr val="tx1">
                <a:lumMod val="75000"/>
                <a:lumOff val="25000"/>
              </a:schemeClr>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Vi</a:t>
            </a:r>
            <a:r>
              <a:rPr lang="en-GB" sz="1200" baseline="-25000" dirty="0"/>
              <a:t>i</a:t>
            </a:r>
          </a:p>
        </p:txBody>
      </p:sp>
      <p:cxnSp>
        <p:nvCxnSpPr>
          <p:cNvPr id="74" name="Straight Arrow Connector 73">
            <a:extLst>
              <a:ext uri="{FF2B5EF4-FFF2-40B4-BE49-F238E27FC236}">
                <a16:creationId xmlns:a16="http://schemas.microsoft.com/office/drawing/2014/main" id="{EF558E7F-00B6-4018-AE55-6ED84E19DB96}"/>
              </a:ext>
            </a:extLst>
          </p:cNvPr>
          <p:cNvCxnSpPr>
            <a:cxnSpLocks/>
            <a:stCxn id="71" idx="6"/>
            <a:endCxn id="73" idx="2"/>
          </p:cNvCxnSpPr>
          <p:nvPr/>
        </p:nvCxnSpPr>
        <p:spPr>
          <a:xfrm>
            <a:off x="5220461" y="6215486"/>
            <a:ext cx="18792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70F56B31-350E-406A-BE1E-78BD9C70D957}"/>
              </a:ext>
            </a:extLst>
          </p:cNvPr>
          <p:cNvSpPr txBox="1"/>
          <p:nvPr/>
        </p:nvSpPr>
        <p:spPr>
          <a:xfrm>
            <a:off x="2888474" y="4672020"/>
            <a:ext cx="678076" cy="369332"/>
          </a:xfrm>
          <a:prstGeom prst="rect">
            <a:avLst/>
          </a:prstGeom>
          <a:noFill/>
        </p:spPr>
        <p:txBody>
          <a:bodyPr wrap="square">
            <a:spAutoFit/>
          </a:bodyPr>
          <a:lstStyle/>
          <a:p>
            <a:r>
              <a:rPr lang="el-GR" i="1" dirty="0"/>
              <a:t>β</a:t>
            </a:r>
            <a:r>
              <a:rPr lang="en-GB" i="1" baseline="-25000" dirty="0" err="1"/>
              <a:t>ij</a:t>
            </a:r>
            <a:r>
              <a:rPr lang="en-GB" i="1" dirty="0" err="1"/>
              <a:t>I</a:t>
            </a:r>
            <a:r>
              <a:rPr lang="en-GB" i="1" baseline="-25000" dirty="0" err="1"/>
              <a:t>j</a:t>
            </a:r>
            <a:r>
              <a:rPr lang="en-GB" i="1" dirty="0" err="1"/>
              <a:t>S</a:t>
            </a:r>
            <a:r>
              <a:rPr lang="en-GB" i="1" baseline="-25000" dirty="0" err="1"/>
              <a:t>i</a:t>
            </a:r>
            <a:endParaRPr lang="en-GB" i="1" dirty="0"/>
          </a:p>
        </p:txBody>
      </p:sp>
      <p:sp>
        <p:nvSpPr>
          <p:cNvPr id="76" name="TextBox 75">
            <a:extLst>
              <a:ext uri="{FF2B5EF4-FFF2-40B4-BE49-F238E27FC236}">
                <a16:creationId xmlns:a16="http://schemas.microsoft.com/office/drawing/2014/main" id="{E90CA867-A522-4B36-8B21-F05B971A63F5}"/>
              </a:ext>
            </a:extLst>
          </p:cNvPr>
          <p:cNvSpPr txBox="1"/>
          <p:nvPr/>
        </p:nvSpPr>
        <p:spPr>
          <a:xfrm>
            <a:off x="2591803" y="5820193"/>
            <a:ext cx="1402587" cy="369332"/>
          </a:xfrm>
          <a:prstGeom prst="rect">
            <a:avLst/>
          </a:prstGeom>
          <a:noFill/>
        </p:spPr>
        <p:txBody>
          <a:bodyPr wrap="square">
            <a:spAutoFit/>
          </a:bodyPr>
          <a:lstStyle/>
          <a:p>
            <a:r>
              <a:rPr lang="en-GB" i="1" dirty="0"/>
              <a:t>(1-e</a:t>
            </a:r>
            <a:r>
              <a:rPr lang="en-GB" i="1" baseline="-25000" dirty="0"/>
              <a:t>ff2</a:t>
            </a:r>
            <a:r>
              <a:rPr lang="en-GB" i="1" dirty="0"/>
              <a:t>)</a:t>
            </a:r>
            <a:r>
              <a:rPr lang="el-GR" i="1" dirty="0"/>
              <a:t>β</a:t>
            </a:r>
            <a:r>
              <a:rPr lang="en-GB" i="1" baseline="-25000" dirty="0"/>
              <a:t>ij</a:t>
            </a:r>
            <a:r>
              <a:rPr lang="en-GB" i="1" dirty="0"/>
              <a:t>Vi</a:t>
            </a:r>
            <a:r>
              <a:rPr lang="en-GB" i="1" baseline="-25000" dirty="0"/>
              <a:t>j</a:t>
            </a:r>
            <a:r>
              <a:rPr lang="en-GB" i="1" dirty="0"/>
              <a:t>S</a:t>
            </a:r>
            <a:r>
              <a:rPr lang="en-GB" i="1" baseline="-25000" dirty="0"/>
              <a:t>i</a:t>
            </a:r>
            <a:endParaRPr lang="en-GB" i="1" dirty="0"/>
          </a:p>
        </p:txBody>
      </p:sp>
      <p:sp>
        <p:nvSpPr>
          <p:cNvPr id="77" name="TextBox 76">
            <a:extLst>
              <a:ext uri="{FF2B5EF4-FFF2-40B4-BE49-F238E27FC236}">
                <a16:creationId xmlns:a16="http://schemas.microsoft.com/office/drawing/2014/main" id="{192D4E14-1242-48ED-BA88-10EAC620EA86}"/>
              </a:ext>
            </a:extLst>
          </p:cNvPr>
          <p:cNvSpPr txBox="1"/>
          <p:nvPr/>
        </p:nvSpPr>
        <p:spPr>
          <a:xfrm>
            <a:off x="5530256" y="4661729"/>
            <a:ext cx="1402587" cy="369332"/>
          </a:xfrm>
          <a:prstGeom prst="rect">
            <a:avLst/>
          </a:prstGeom>
          <a:noFill/>
        </p:spPr>
        <p:txBody>
          <a:bodyPr wrap="square">
            <a:spAutoFit/>
          </a:bodyPr>
          <a:lstStyle/>
          <a:p>
            <a:r>
              <a:rPr lang="en-GB" i="1" dirty="0"/>
              <a:t>(1-e</a:t>
            </a:r>
            <a:r>
              <a:rPr lang="en-GB" i="1" baseline="-25000" dirty="0"/>
              <a:t>ff1</a:t>
            </a:r>
            <a:r>
              <a:rPr lang="en-GB" i="1" dirty="0"/>
              <a:t>)</a:t>
            </a:r>
            <a:r>
              <a:rPr lang="el-GR" i="1" dirty="0"/>
              <a:t>β</a:t>
            </a:r>
            <a:r>
              <a:rPr lang="en-GB" i="1" baseline="-25000" dirty="0" err="1"/>
              <a:t>ij</a:t>
            </a:r>
            <a:r>
              <a:rPr lang="en-GB" i="1" dirty="0" err="1"/>
              <a:t>I</a:t>
            </a:r>
            <a:r>
              <a:rPr lang="en-GB" i="1" baseline="-25000" dirty="0" err="1"/>
              <a:t>j</a:t>
            </a:r>
            <a:r>
              <a:rPr lang="en-GB" i="1" dirty="0" err="1"/>
              <a:t>V</a:t>
            </a:r>
            <a:r>
              <a:rPr lang="en-GB" i="1" baseline="-25000" dirty="0" err="1"/>
              <a:t>i</a:t>
            </a:r>
            <a:endParaRPr lang="en-GB" i="1" dirty="0"/>
          </a:p>
        </p:txBody>
      </p:sp>
      <p:sp>
        <p:nvSpPr>
          <p:cNvPr id="78" name="TextBox 77">
            <a:extLst>
              <a:ext uri="{FF2B5EF4-FFF2-40B4-BE49-F238E27FC236}">
                <a16:creationId xmlns:a16="http://schemas.microsoft.com/office/drawing/2014/main" id="{D0F5A848-112E-4276-9E9D-E6AB004C5FB1}"/>
              </a:ext>
            </a:extLst>
          </p:cNvPr>
          <p:cNvSpPr txBox="1"/>
          <p:nvPr/>
        </p:nvSpPr>
        <p:spPr>
          <a:xfrm>
            <a:off x="5155676" y="5823060"/>
            <a:ext cx="2008841" cy="369332"/>
          </a:xfrm>
          <a:prstGeom prst="rect">
            <a:avLst/>
          </a:prstGeom>
          <a:noFill/>
        </p:spPr>
        <p:txBody>
          <a:bodyPr wrap="square">
            <a:spAutoFit/>
          </a:bodyPr>
          <a:lstStyle/>
          <a:p>
            <a:r>
              <a:rPr lang="en-GB" i="1" dirty="0"/>
              <a:t>(1-e</a:t>
            </a:r>
            <a:r>
              <a:rPr lang="en-GB" i="1" baseline="-25000" dirty="0"/>
              <a:t>ff1</a:t>
            </a:r>
            <a:r>
              <a:rPr lang="en-GB" i="1" dirty="0"/>
              <a:t>)(1-e</a:t>
            </a:r>
            <a:r>
              <a:rPr lang="en-GB" i="1" baseline="-25000" dirty="0"/>
              <a:t>ff2</a:t>
            </a:r>
            <a:r>
              <a:rPr lang="en-GB" i="1" dirty="0"/>
              <a:t>)</a:t>
            </a:r>
            <a:r>
              <a:rPr lang="el-GR" i="1" dirty="0"/>
              <a:t>β</a:t>
            </a:r>
            <a:r>
              <a:rPr lang="en-GB" i="1" baseline="-25000" dirty="0" err="1"/>
              <a:t>ij</a:t>
            </a:r>
            <a:r>
              <a:rPr lang="en-GB" i="1" dirty="0" err="1"/>
              <a:t>Vi</a:t>
            </a:r>
            <a:r>
              <a:rPr lang="en-GB" i="1" baseline="-25000" dirty="0" err="1"/>
              <a:t>j</a:t>
            </a:r>
            <a:r>
              <a:rPr lang="en-GB" i="1" dirty="0" err="1"/>
              <a:t>V</a:t>
            </a:r>
            <a:r>
              <a:rPr lang="en-GB" i="1" baseline="-25000" dirty="0" err="1"/>
              <a:t>i</a:t>
            </a:r>
            <a:endParaRPr lang="en-GB" i="1" dirty="0"/>
          </a:p>
        </p:txBody>
      </p:sp>
      <p:sp>
        <p:nvSpPr>
          <p:cNvPr id="62" name="TextBox 61">
            <a:extLst>
              <a:ext uri="{FF2B5EF4-FFF2-40B4-BE49-F238E27FC236}">
                <a16:creationId xmlns:a16="http://schemas.microsoft.com/office/drawing/2014/main" id="{A70D442B-F810-4D1A-9E42-5111FC995A18}"/>
              </a:ext>
            </a:extLst>
          </p:cNvPr>
          <p:cNvSpPr txBox="1"/>
          <p:nvPr/>
        </p:nvSpPr>
        <p:spPr>
          <a:xfrm>
            <a:off x="598819" y="1414196"/>
            <a:ext cx="1680681" cy="369332"/>
          </a:xfrm>
          <a:prstGeom prst="rect">
            <a:avLst/>
          </a:prstGeom>
          <a:noFill/>
        </p:spPr>
        <p:txBody>
          <a:bodyPr wrap="square" rtlCol="0">
            <a:spAutoFit/>
          </a:bodyPr>
          <a:lstStyle/>
          <a:p>
            <a:r>
              <a:rPr lang="en-GB" i="1" dirty="0"/>
              <a:t>r</a:t>
            </a:r>
            <a:r>
              <a:rPr lang="en-GB" i="1" baseline="-25000" dirty="0"/>
              <a:t>i </a:t>
            </a:r>
            <a:r>
              <a:rPr lang="en-GB" i="1" dirty="0"/>
              <a:t>· (S</a:t>
            </a:r>
            <a:r>
              <a:rPr lang="en-GB" i="1" baseline="-25000" dirty="0"/>
              <a:t>i </a:t>
            </a:r>
            <a:r>
              <a:rPr lang="en-GB" i="1" dirty="0"/>
              <a:t>/(</a:t>
            </a:r>
            <a:r>
              <a:rPr lang="en-GB" i="1" dirty="0" err="1"/>
              <a:t>S</a:t>
            </a:r>
            <a:r>
              <a:rPr lang="en-GB" i="1" baseline="-25000" dirty="0" err="1"/>
              <a:t>i</a:t>
            </a:r>
            <a:r>
              <a:rPr lang="en-GB" i="1" dirty="0" err="1"/>
              <a:t>+I</a:t>
            </a:r>
            <a:r>
              <a:rPr lang="en-GB" i="1" baseline="-25000" dirty="0" err="1"/>
              <a:t>i</a:t>
            </a:r>
            <a:r>
              <a:rPr lang="en-GB" i="1" dirty="0" err="1"/>
              <a:t>+R</a:t>
            </a:r>
            <a:r>
              <a:rPr lang="en-GB" i="1" baseline="-25000" dirty="0" err="1"/>
              <a:t>i</a:t>
            </a:r>
            <a:r>
              <a:rPr lang="en-GB" i="1" dirty="0"/>
              <a:t>))</a:t>
            </a:r>
            <a:endParaRPr lang="en-GB" i="1" baseline="-25000" dirty="0"/>
          </a:p>
        </p:txBody>
      </p:sp>
      <p:sp>
        <p:nvSpPr>
          <p:cNvPr id="27" name="TextBox 26">
            <a:extLst>
              <a:ext uri="{FF2B5EF4-FFF2-40B4-BE49-F238E27FC236}">
                <a16:creationId xmlns:a16="http://schemas.microsoft.com/office/drawing/2014/main" id="{D20F8B01-D97C-4007-A5BE-31B040B518D6}"/>
              </a:ext>
            </a:extLst>
          </p:cNvPr>
          <p:cNvSpPr txBox="1"/>
          <p:nvPr/>
        </p:nvSpPr>
        <p:spPr>
          <a:xfrm>
            <a:off x="7681877" y="4758218"/>
            <a:ext cx="4332080" cy="2123658"/>
          </a:xfrm>
          <a:prstGeom prst="rect">
            <a:avLst/>
          </a:prstGeom>
          <a:noFill/>
        </p:spPr>
        <p:txBody>
          <a:bodyPr wrap="square" rtlCol="0">
            <a:spAutoFit/>
          </a:bodyPr>
          <a:lstStyle/>
          <a:p>
            <a:r>
              <a:rPr lang="en-GB" sz="1200" b="1" u="sng" dirty="0"/>
              <a:t>Vaccination Rate (</a:t>
            </a:r>
            <a:r>
              <a:rPr lang="en-GB" sz="1200" b="1" i="1" u="sng" dirty="0"/>
              <a:t>r</a:t>
            </a:r>
            <a:r>
              <a:rPr lang="en-GB" sz="1200" b="1" i="1" u="sng" baseline="-25000" dirty="0"/>
              <a:t>i</a:t>
            </a:r>
            <a:r>
              <a:rPr lang="en-GB" sz="1200" b="1" u="sng" dirty="0"/>
              <a:t>)</a:t>
            </a:r>
          </a:p>
          <a:p>
            <a:r>
              <a:rPr lang="en-GB" sz="1200" dirty="0"/>
              <a:t>We model the vaccination rate as a function of the:</a:t>
            </a:r>
          </a:p>
          <a:p>
            <a:r>
              <a:rPr lang="en-GB" sz="1200" dirty="0"/>
              <a:t>Total fraction of individuals in S, I and R compartments (available to vaccinated) at the start of the vaccination period multiplied by the proportion divided by the duration of the vaccination period for the specific subgroup.</a:t>
            </a:r>
          </a:p>
          <a:p>
            <a:endParaRPr lang="en-GB" sz="1200" dirty="0"/>
          </a:p>
          <a:p>
            <a:r>
              <a:rPr lang="en-GB" sz="1200" dirty="0"/>
              <a:t>We assume that the rate of vaccination is constant (</a:t>
            </a:r>
            <a:r>
              <a:rPr lang="en-GB" sz="1200" i="1" dirty="0"/>
              <a:t>r</a:t>
            </a:r>
            <a:r>
              <a:rPr lang="en-GB" sz="1200" i="1" baseline="-25000" dirty="0"/>
              <a:t>i</a:t>
            </a:r>
            <a:r>
              <a:rPr lang="en-GB" sz="1200" dirty="0"/>
              <a:t>*1), therefore the rate of vaccination in S, I and R compartments must be normalised to the total proportion of individuals in these three compartments. </a:t>
            </a:r>
          </a:p>
        </p:txBody>
      </p:sp>
    </p:spTree>
    <p:extLst>
      <p:ext uri="{BB962C8B-B14F-4D97-AF65-F5344CB8AC3E}">
        <p14:creationId xmlns:p14="http://schemas.microsoft.com/office/powerpoint/2010/main" val="335974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E0C2A60-183A-4235-B955-84C75E470CD3}"/>
                  </a:ext>
                </a:extLst>
              </p:cNvPr>
              <p:cNvSpPr txBox="1"/>
              <p:nvPr/>
            </p:nvSpPr>
            <p:spPr>
              <a:xfrm>
                <a:off x="74093" y="474081"/>
                <a:ext cx="10082156" cy="38177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f>
                        <m:fPr>
                          <m:ctrlPr>
                            <a:rPr lang="en-GB" sz="1200" i="1" smtClean="0">
                              <a:latin typeface="Cambria Math" panose="02040503050406030204" pitchFamily="18" charset="0"/>
                            </a:rPr>
                          </m:ctrlPr>
                        </m:fPr>
                        <m:num>
                          <m:r>
                            <a:rPr lang="en-GB" sz="1200" b="0" i="1" smtClean="0">
                              <a:latin typeface="Cambria Math" panose="02040503050406030204" pitchFamily="18" charset="0"/>
                            </a:rPr>
                            <m:t>𝑑</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𝑆</m:t>
                              </m:r>
                            </m:e>
                            <m:sub>
                              <m:r>
                                <a:rPr lang="en-GB" sz="1200" b="0" i="1" smtClean="0">
                                  <a:latin typeface="Cambria Math" panose="02040503050406030204" pitchFamily="18" charset="0"/>
                                </a:rPr>
                                <m:t>𝑖</m:t>
                              </m:r>
                            </m:sub>
                          </m:sSub>
                        </m:num>
                        <m:den>
                          <m:r>
                            <a:rPr lang="en-GB" sz="1200" b="0" i="1" smtClean="0">
                              <a:latin typeface="Cambria Math" panose="02040503050406030204" pitchFamily="18" charset="0"/>
                            </a:rPr>
                            <m:t>𝑑𝑡</m:t>
                          </m:r>
                        </m:den>
                      </m:f>
                      <m:r>
                        <a:rPr lang="en-GB" sz="1200" i="1" smtClean="0">
                          <a:latin typeface="Cambria Math" panose="02040503050406030204" pitchFamily="18" charset="0"/>
                        </a:rPr>
                        <m:t>=</m:t>
                      </m:r>
                      <m:r>
                        <m:rPr>
                          <m:sty m:val="p"/>
                        </m:rPr>
                        <a:rPr lang="el-GR" sz="1200" b="0" i="1" smtClean="0">
                          <a:latin typeface="Cambria Math" panose="02040503050406030204" pitchFamily="18" charset="0"/>
                        </a:rPr>
                        <m:t>σ</m:t>
                      </m:r>
                      <m:r>
                        <a:rPr lang="en-GB" sz="1200" b="0" i="1" baseline="-25000" smtClean="0">
                          <a:latin typeface="Cambria Math" panose="02040503050406030204" pitchFamily="18" charset="0"/>
                        </a:rPr>
                        <m:t>1</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m:t>
                          </m:r>
                          <m:r>
                            <a:rPr lang="en-GB" sz="1200" b="0" i="1" smtClean="0">
                              <a:latin typeface="Cambria Math" panose="02040503050406030204" pitchFamily="18" charset="0"/>
                            </a:rPr>
                            <m:t>𝑉</m:t>
                          </m:r>
                        </m:e>
                        <m:sub>
                          <m:r>
                            <a:rPr lang="en-GB" sz="1200" b="0" i="1" smtClean="0">
                              <a:latin typeface="Cambria Math" panose="02040503050406030204" pitchFamily="18" charset="0"/>
                            </a:rPr>
                            <m:t>𝑖</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𝑅</m:t>
                          </m:r>
                        </m:e>
                        <m:sub>
                          <m:r>
                            <a:rPr lang="en-GB" sz="1200" b="0" i="1" smtClean="0">
                              <a:latin typeface="Cambria Math" panose="02040503050406030204" pitchFamily="18" charset="0"/>
                            </a:rPr>
                            <m:t>𝑖</m:t>
                          </m:r>
                        </m:sub>
                      </m:sSub>
                      <m:r>
                        <a:rPr lang="en-GB" sz="1200" b="0" i="1" smtClean="0">
                          <a:latin typeface="Cambria Math" panose="02040503050406030204" pitchFamily="18" charset="0"/>
                        </a:rPr>
                        <m:t>)+</m:t>
                      </m:r>
                      <m:r>
                        <m:rPr>
                          <m:sty m:val="p"/>
                        </m:rPr>
                        <a:rPr lang="el-GR" sz="1200" i="1">
                          <a:latin typeface="Cambria Math" panose="02040503050406030204" pitchFamily="18" charset="0"/>
                        </a:rPr>
                        <m:t>σ</m:t>
                      </m:r>
                      <m:r>
                        <a:rPr lang="en-GB" sz="1200" b="0" i="1" baseline="-25000" smtClean="0">
                          <a:latin typeface="Cambria Math" panose="02040503050406030204" pitchFamily="18" charset="0"/>
                        </a:rPr>
                        <m:t>2</m:t>
                      </m:r>
                      <m:sSub>
                        <m:sSubPr>
                          <m:ctrlPr>
                            <a:rPr lang="en-GB" sz="1200" i="1">
                              <a:latin typeface="Cambria Math" panose="02040503050406030204" pitchFamily="18" charset="0"/>
                            </a:rPr>
                          </m:ctrlPr>
                        </m:sSubPr>
                        <m:e>
                          <m:r>
                            <a:rPr lang="en-GB" sz="1200" i="1">
                              <a:latin typeface="Cambria Math" panose="02040503050406030204" pitchFamily="18" charset="0"/>
                            </a:rPr>
                            <m:t>(</m:t>
                          </m:r>
                          <m:r>
                            <a:rPr lang="en-GB" sz="1200" b="0" i="1" smtClean="0">
                              <a:latin typeface="Cambria Math" panose="02040503050406030204" pitchFamily="18" charset="0"/>
                            </a:rPr>
                            <m:t>𝑅𝑣</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0" i="1" smtClean="0">
                              <a:latin typeface="Cambria Math" panose="02040503050406030204" pitchFamily="18" charset="0"/>
                            </a:rPr>
                            <m:t>𝑉𝑟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m:t>
                          </m:r>
                          <m:r>
                            <m:rPr>
                              <m:sty m:val="p"/>
                            </m:rPr>
                            <a:rPr lang="el-GR" sz="1200" i="1" smtClean="0">
                              <a:latin typeface="Cambria Math" panose="02040503050406030204" pitchFamily="18" charset="0"/>
                            </a:rPr>
                            <m:t>β</m:t>
                          </m:r>
                        </m:e>
                        <m:sub>
                          <m:r>
                            <a:rPr lang="en-GB" sz="1200" b="0" i="1" smtClean="0">
                              <a:latin typeface="Cambria Math" panose="02040503050406030204" pitchFamily="18" charset="0"/>
                            </a:rPr>
                            <m:t>𝑖𝑖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𝑆</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𝐼</m:t>
                          </m:r>
                        </m:e>
                        <m:sub>
                          <m:r>
                            <a:rPr lang="en-GB" sz="1200" b="0" i="1" smtClean="0">
                              <a:latin typeface="Cambria Math" panose="02040503050406030204" pitchFamily="18" charset="0"/>
                            </a:rPr>
                            <m:t>𝑖</m:t>
                          </m:r>
                        </m:sub>
                      </m:sSub>
                      <m:r>
                        <a:rPr lang="en-GB" sz="1200" b="0" i="1" smtClean="0">
                          <a:latin typeface="Cambria Math" panose="02040503050406030204" pitchFamily="18" charset="0"/>
                        </a:rPr>
                        <m:t>−</m:t>
                      </m:r>
                      <m:sSub>
                        <m:sSubPr>
                          <m:ctrlPr>
                            <a:rPr lang="el-GR" sz="1200" i="1" smtClean="0">
                              <a:latin typeface="Cambria Math" panose="02040503050406030204" pitchFamily="18" charset="0"/>
                            </a:rPr>
                          </m:ctrlPr>
                        </m:sSubPr>
                        <m:e>
                          <m:r>
                            <m:rPr>
                              <m:sty m:val="p"/>
                            </m:rPr>
                            <a:rPr lang="el-GR" sz="1200" i="1" smtClean="0">
                              <a:latin typeface="Cambria Math" panose="02040503050406030204" pitchFamily="18" charset="0"/>
                            </a:rPr>
                            <m:t>β</m:t>
                          </m:r>
                        </m:e>
                        <m:sub>
                          <m:r>
                            <a:rPr lang="en-GB" sz="1200" b="0" i="1" smtClean="0">
                              <a:latin typeface="Cambria Math" panose="02040503050406030204" pitchFamily="18" charset="0"/>
                            </a:rPr>
                            <m:t>𝑖𝑗</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𝑆</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𝐼</m:t>
                          </m:r>
                        </m:e>
                        <m:sub>
                          <m:r>
                            <a:rPr lang="en-GB" sz="1200" b="0" i="1" smtClean="0">
                              <a:latin typeface="Cambria Math" panose="02040503050406030204" pitchFamily="18" charset="0"/>
                            </a:rPr>
                            <m:t>𝑗</m:t>
                          </m:r>
                        </m:sub>
                      </m:sSub>
                      <m:r>
                        <a:rPr lang="en-GB" sz="1200" b="0" i="1" smtClean="0">
                          <a:latin typeface="Cambria Math" panose="02040503050406030204" pitchFamily="18" charset="0"/>
                        </a:rPr>
                        <m:t>−</m:t>
                      </m:r>
                      <m:sSub>
                        <m:sSubPr>
                          <m:ctrlPr>
                            <a:rPr lang="el-GR" sz="1200" i="1" smtClean="0">
                              <a:latin typeface="Cambria Math" panose="02040503050406030204" pitchFamily="18" charset="0"/>
                            </a:rPr>
                          </m:ctrlPr>
                        </m:sSubPr>
                        <m:e>
                          <m:r>
                            <m:rPr>
                              <m:sty m:val="p"/>
                            </m:rPr>
                            <a:rPr lang="el-GR" sz="1200" i="1" smtClean="0">
                              <a:latin typeface="Cambria Math" panose="02040503050406030204" pitchFamily="18" charset="0"/>
                            </a:rPr>
                            <m:t>β</m:t>
                          </m:r>
                        </m:e>
                        <m:sub>
                          <m:r>
                            <a:rPr lang="en-GB" sz="1200" b="0" i="1" smtClean="0">
                              <a:latin typeface="Cambria Math" panose="02040503050406030204" pitchFamily="18" charset="0"/>
                            </a:rPr>
                            <m:t>𝑖𝑘</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𝑆</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𝐼</m:t>
                          </m:r>
                        </m:e>
                        <m:sub>
                          <m:r>
                            <a:rPr lang="en-GB" sz="1200" b="0" i="1" smtClean="0">
                              <a:latin typeface="Cambria Math" panose="02040503050406030204" pitchFamily="18" charset="0"/>
                            </a:rPr>
                            <m:t>𝑘</m:t>
                          </m:r>
                        </m:sub>
                      </m:sSub>
                      <m:r>
                        <a:rPr lang="en-GB" sz="1200" b="0" i="1" smtClean="0">
                          <a:latin typeface="Cambria Math" panose="02040503050406030204" pitchFamily="18" charset="0"/>
                        </a:rPr>
                        <m:t>−</m:t>
                      </m:r>
                      <m:sSub>
                        <m:sSubPr>
                          <m:ctrlPr>
                            <a:rPr lang="el-GR" sz="1200" i="1" smtClean="0">
                              <a:latin typeface="Cambria Math" panose="02040503050406030204" pitchFamily="18" charset="0"/>
                            </a:rPr>
                          </m:ctrlPr>
                        </m:sSubPr>
                        <m:e>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𝑒</m:t>
                                  </m:r>
                                </m:e>
                                <m:sub>
                                  <m:r>
                                    <a:rPr lang="en-GB" sz="1200" b="0" i="1" smtClean="0">
                                      <a:latin typeface="Cambria Math" panose="02040503050406030204" pitchFamily="18" charset="0"/>
                                    </a:rPr>
                                    <m:t>𝑓𝑓</m:t>
                                  </m:r>
                                  <m:r>
                                    <a:rPr lang="en-GB" sz="1200" b="0" i="1" smtClean="0">
                                      <a:latin typeface="Cambria Math" panose="02040503050406030204" pitchFamily="18" charset="0"/>
                                    </a:rPr>
                                    <m:t>2</m:t>
                                  </m:r>
                                </m:sub>
                              </m:sSub>
                            </m:e>
                          </m:d>
                          <m:r>
                            <a:rPr lang="el-GR" sz="1200" i="1" smtClean="0">
                              <a:latin typeface="Cambria Math" panose="02040503050406030204" pitchFamily="18" charset="0"/>
                            </a:rPr>
                            <m:t>𝛽</m:t>
                          </m:r>
                        </m:e>
                        <m:sub>
                          <m:r>
                            <a:rPr lang="en-GB" sz="1200" b="0" i="1" smtClean="0">
                              <a:latin typeface="Cambria Math" panose="02040503050406030204" pitchFamily="18" charset="0"/>
                            </a:rPr>
                            <m:t>𝑖𝑖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𝑆</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𝑉𝑖</m:t>
                          </m:r>
                        </m:e>
                        <m:sub>
                          <m:r>
                            <a:rPr lang="en-GB" sz="1200" b="0" i="1" smtClean="0">
                              <a:latin typeface="Cambria Math" panose="02040503050406030204" pitchFamily="18" charset="0"/>
                            </a:rPr>
                            <m:t>𝑖</m:t>
                          </m:r>
                        </m:sub>
                      </m:sSub>
                      <m:r>
                        <a:rPr lang="en-GB" sz="1200" b="0" i="1" smtClean="0">
                          <a:latin typeface="Cambria Math" panose="02040503050406030204" pitchFamily="18" charset="0"/>
                        </a:rPr>
                        <m:t>−</m:t>
                      </m:r>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𝑒</m:t>
                              </m:r>
                            </m:e>
                            <m:sub>
                              <m:r>
                                <a:rPr lang="en-GB" sz="1200" b="0" i="1" smtClean="0">
                                  <a:latin typeface="Cambria Math" panose="02040503050406030204" pitchFamily="18" charset="0"/>
                                </a:rPr>
                                <m:t>𝑓𝑓</m:t>
                              </m:r>
                              <m:r>
                                <a:rPr lang="en-GB" sz="1200" b="0" i="1" smtClean="0">
                                  <a:latin typeface="Cambria Math" panose="02040503050406030204" pitchFamily="18" charset="0"/>
                                </a:rPr>
                                <m:t>2</m:t>
                              </m:r>
                            </m:sub>
                          </m:sSub>
                        </m:e>
                      </m:d>
                      <m:sSub>
                        <m:sSubPr>
                          <m:ctrlPr>
                            <a:rPr lang="el-GR" sz="1200" i="1" smtClean="0">
                              <a:latin typeface="Cambria Math" panose="02040503050406030204" pitchFamily="18" charset="0"/>
                            </a:rPr>
                          </m:ctrlPr>
                        </m:sSubPr>
                        <m:e>
                          <m:r>
                            <m:rPr>
                              <m:sty m:val="p"/>
                            </m:rPr>
                            <a:rPr lang="el-GR" sz="1200" i="1" smtClean="0">
                              <a:latin typeface="Cambria Math" panose="02040503050406030204" pitchFamily="18" charset="0"/>
                            </a:rPr>
                            <m:t>β</m:t>
                          </m:r>
                        </m:e>
                        <m:sub>
                          <m:r>
                            <a:rPr lang="en-GB" sz="1200" b="0" i="1" smtClean="0">
                              <a:latin typeface="Cambria Math" panose="02040503050406030204" pitchFamily="18" charset="0"/>
                            </a:rPr>
                            <m:t>𝑖𝑗</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𝑆</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𝑉𝑖</m:t>
                          </m:r>
                        </m:e>
                        <m:sub>
                          <m:r>
                            <a:rPr lang="en-GB" sz="1200" b="0" i="1" smtClean="0">
                              <a:latin typeface="Cambria Math" panose="02040503050406030204" pitchFamily="18" charset="0"/>
                            </a:rPr>
                            <m:t>𝑗</m:t>
                          </m:r>
                        </m:sub>
                      </m:sSub>
                      <m:r>
                        <a:rPr lang="en-GB" sz="1200" b="0" i="1" smtClean="0">
                          <a:latin typeface="Cambria Math" panose="02040503050406030204" pitchFamily="18" charset="0"/>
                        </a:rPr>
                        <m:t>−</m:t>
                      </m:r>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𝑒</m:t>
                              </m:r>
                            </m:e>
                            <m:sub>
                              <m:r>
                                <a:rPr lang="en-GB" sz="1200" b="0" i="1" smtClean="0">
                                  <a:latin typeface="Cambria Math" panose="02040503050406030204" pitchFamily="18" charset="0"/>
                                </a:rPr>
                                <m:t>𝑓𝑓</m:t>
                              </m:r>
                              <m:r>
                                <a:rPr lang="en-GB" sz="1200" b="0" i="1" smtClean="0">
                                  <a:latin typeface="Cambria Math" panose="02040503050406030204" pitchFamily="18" charset="0"/>
                                </a:rPr>
                                <m:t>2</m:t>
                              </m:r>
                            </m:sub>
                          </m:sSub>
                        </m:e>
                      </m:d>
                      <m:sSub>
                        <m:sSubPr>
                          <m:ctrlPr>
                            <a:rPr lang="el-GR" sz="1200" i="1" smtClean="0">
                              <a:latin typeface="Cambria Math" panose="02040503050406030204" pitchFamily="18" charset="0"/>
                            </a:rPr>
                          </m:ctrlPr>
                        </m:sSubPr>
                        <m:e>
                          <m:r>
                            <m:rPr>
                              <m:sty m:val="p"/>
                            </m:rPr>
                            <a:rPr lang="el-GR" sz="1200" i="1" smtClean="0">
                              <a:latin typeface="Cambria Math" panose="02040503050406030204" pitchFamily="18" charset="0"/>
                            </a:rPr>
                            <m:t>β</m:t>
                          </m:r>
                        </m:e>
                        <m:sub>
                          <m:r>
                            <a:rPr lang="en-GB" sz="1200" b="0" i="1" smtClean="0">
                              <a:latin typeface="Cambria Math" panose="02040503050406030204" pitchFamily="18" charset="0"/>
                            </a:rPr>
                            <m:t>𝑖𝑘</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𝑆</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𝑉𝑖</m:t>
                          </m:r>
                        </m:e>
                        <m:sub>
                          <m:r>
                            <a:rPr lang="en-GB" sz="1200" b="0" i="1" smtClean="0">
                              <a:latin typeface="Cambria Math" panose="02040503050406030204" pitchFamily="18" charset="0"/>
                            </a:rPr>
                            <m:t>𝑘</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𝑖</m:t>
                          </m:r>
                        </m:sub>
                      </m:sSub>
                      <m:f>
                        <m:fPr>
                          <m:ctrlPr>
                            <a:rPr lang="en-GB" sz="1200" b="0" i="1" smtClean="0">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𝑆</m:t>
                              </m:r>
                            </m:e>
                            <m:sub>
                              <m:r>
                                <a:rPr lang="en-GB" sz="1200" i="1">
                                  <a:latin typeface="Cambria Math" panose="02040503050406030204" pitchFamily="18" charset="0"/>
                                </a:rPr>
                                <m:t>𝑖</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𝑆</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0" i="1" smtClean="0">
                                  <a:latin typeface="Cambria Math" panose="02040503050406030204" pitchFamily="18" charset="0"/>
                                </a:rPr>
                                <m:t>𝐼</m:t>
                              </m:r>
                            </m:e>
                            <m:sub>
                              <m:r>
                                <a:rPr lang="en-GB" sz="1200" i="1">
                                  <a:latin typeface="Cambria Math" panose="02040503050406030204" pitchFamily="18" charset="0"/>
                                </a:rPr>
                                <m:t>𝑖</m:t>
                              </m:r>
                            </m:sub>
                          </m:sSub>
                          <m:r>
                            <m:rPr>
                              <m:nor/>
                            </m:rPr>
                            <a:rPr lang="en-GB" sz="1200" dirty="0"/>
                            <m:t>+ </m:t>
                          </m:r>
                          <m:sSub>
                            <m:sSubPr>
                              <m:ctrlPr>
                                <a:rPr lang="en-GB" sz="1200" i="1">
                                  <a:latin typeface="Cambria Math" panose="02040503050406030204" pitchFamily="18" charset="0"/>
                                </a:rPr>
                              </m:ctrlPr>
                            </m:sSubPr>
                            <m:e>
                              <m:r>
                                <a:rPr lang="en-GB" sz="1200" b="0" i="1" smtClean="0">
                                  <a:latin typeface="Cambria Math" panose="02040503050406030204" pitchFamily="18" charset="0"/>
                                </a:rPr>
                                <m:t>𝑅</m:t>
                              </m:r>
                            </m:e>
                            <m:sub>
                              <m:r>
                                <a:rPr lang="en-GB" sz="1200" i="1">
                                  <a:latin typeface="Cambria Math" panose="02040503050406030204" pitchFamily="18" charset="0"/>
                                </a:rPr>
                                <m:t>𝑖</m:t>
                              </m:r>
                            </m:sub>
                          </m:sSub>
                          <m:r>
                            <m:rPr>
                              <m:nor/>
                            </m:rPr>
                            <a:rPr lang="en-GB" sz="1200" dirty="0"/>
                            <m:t> </m:t>
                          </m:r>
                        </m:den>
                      </m:f>
                    </m:oMath>
                  </m:oMathPara>
                </a14:m>
                <a:endParaRPr lang="en-GB" sz="1200" dirty="0"/>
              </a:p>
            </p:txBody>
          </p:sp>
        </mc:Choice>
        <mc:Fallback xmlns="">
          <p:sp>
            <p:nvSpPr>
              <p:cNvPr id="4" name="TextBox 3">
                <a:extLst>
                  <a:ext uri="{FF2B5EF4-FFF2-40B4-BE49-F238E27FC236}">
                    <a16:creationId xmlns:a16="http://schemas.microsoft.com/office/drawing/2014/main" id="{9E0C2A60-183A-4235-B955-84C75E470CD3}"/>
                  </a:ext>
                </a:extLst>
              </p:cNvPr>
              <p:cNvSpPr txBox="1">
                <a:spLocks noRot="1" noChangeAspect="1" noMove="1" noResize="1" noEditPoints="1" noAdjustHandles="1" noChangeArrowheads="1" noChangeShapeType="1" noTextEdit="1"/>
              </p:cNvSpPr>
              <p:nvPr/>
            </p:nvSpPr>
            <p:spPr>
              <a:xfrm>
                <a:off x="74093" y="474081"/>
                <a:ext cx="10082156" cy="381771"/>
              </a:xfrm>
              <a:prstGeom prst="rect">
                <a:avLst/>
              </a:prstGeom>
              <a:blipFill>
                <a:blip r:embed="rId2"/>
                <a:stretch>
                  <a:fillRect l="-544" t="-3226" b="-112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BCA5D4-F69F-4EC8-9F89-5281535BA352}"/>
                  </a:ext>
                </a:extLst>
              </p:cNvPr>
              <p:cNvSpPr txBox="1"/>
              <p:nvPr/>
            </p:nvSpPr>
            <p:spPr>
              <a:xfrm>
                <a:off x="74093" y="1021218"/>
                <a:ext cx="9582680" cy="38177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f>
                        <m:fPr>
                          <m:ctrlPr>
                            <a:rPr lang="en-GB" sz="1200" i="1" smtClean="0">
                              <a:latin typeface="Cambria Math" panose="02040503050406030204" pitchFamily="18" charset="0"/>
                            </a:rPr>
                          </m:ctrlPr>
                        </m:fPr>
                        <m:num>
                          <m:r>
                            <a:rPr lang="en-GB" sz="1200" b="0" i="1" smtClean="0">
                              <a:latin typeface="Cambria Math" panose="02040503050406030204" pitchFamily="18" charset="0"/>
                            </a:rPr>
                            <m:t>𝑑</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𝐼</m:t>
                              </m:r>
                            </m:e>
                            <m:sub>
                              <m:r>
                                <a:rPr lang="en-GB" sz="1200" b="0" i="1" smtClean="0">
                                  <a:latin typeface="Cambria Math" panose="02040503050406030204" pitchFamily="18" charset="0"/>
                                </a:rPr>
                                <m:t>𝑖</m:t>
                              </m:r>
                            </m:sub>
                          </m:sSub>
                        </m:num>
                        <m:den>
                          <m:r>
                            <a:rPr lang="en-GB" sz="1200" b="0" i="1" smtClean="0">
                              <a:latin typeface="Cambria Math" panose="02040503050406030204" pitchFamily="18" charset="0"/>
                            </a:rPr>
                            <m:t>𝑑𝑡</m:t>
                          </m:r>
                        </m:den>
                      </m:f>
                      <m:r>
                        <a:rPr lang="en-GB" sz="1200" i="1" smtClean="0">
                          <a:latin typeface="Cambria Math" panose="02040503050406030204" pitchFamily="18" charset="0"/>
                        </a:rPr>
                        <m:t>=</m:t>
                      </m:r>
                      <m:sSub>
                        <m:sSubPr>
                          <m:ctrlPr>
                            <a:rPr lang="el-GR" sz="1200" i="1" smtClean="0">
                              <a:latin typeface="Cambria Math" panose="02040503050406030204" pitchFamily="18" charset="0"/>
                            </a:rPr>
                          </m:ctrlPr>
                        </m:sSubPr>
                        <m:e>
                          <m:r>
                            <m:rPr>
                              <m:sty m:val="p"/>
                            </m:rPr>
                            <a:rPr lang="el-GR" sz="1200" i="1" smtClean="0">
                              <a:latin typeface="Cambria Math" panose="02040503050406030204" pitchFamily="18" charset="0"/>
                            </a:rPr>
                            <m:t>β</m:t>
                          </m:r>
                        </m:e>
                        <m:sub>
                          <m:r>
                            <a:rPr lang="en-GB" sz="1200" b="0" i="1" smtClean="0">
                              <a:latin typeface="Cambria Math" panose="02040503050406030204" pitchFamily="18" charset="0"/>
                            </a:rPr>
                            <m:t>𝑖𝑖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𝑆</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𝐼</m:t>
                          </m:r>
                        </m:e>
                        <m:sub>
                          <m:r>
                            <a:rPr lang="en-GB" sz="1200" b="0" i="1" smtClean="0">
                              <a:latin typeface="Cambria Math" panose="02040503050406030204" pitchFamily="18" charset="0"/>
                            </a:rPr>
                            <m:t>𝑖</m:t>
                          </m:r>
                        </m:sub>
                      </m:sSub>
                      <m:r>
                        <a:rPr lang="en-GB" sz="1200" b="0" i="1" smtClean="0">
                          <a:latin typeface="Cambria Math" panose="02040503050406030204" pitchFamily="18" charset="0"/>
                        </a:rPr>
                        <m:t>+</m:t>
                      </m:r>
                      <m:sSub>
                        <m:sSubPr>
                          <m:ctrlPr>
                            <a:rPr lang="el-GR" sz="1200" i="1" smtClean="0">
                              <a:latin typeface="Cambria Math" panose="02040503050406030204" pitchFamily="18" charset="0"/>
                            </a:rPr>
                          </m:ctrlPr>
                        </m:sSubPr>
                        <m:e>
                          <m:r>
                            <m:rPr>
                              <m:sty m:val="p"/>
                            </m:rPr>
                            <a:rPr lang="el-GR" sz="1200" i="1" smtClean="0">
                              <a:latin typeface="Cambria Math" panose="02040503050406030204" pitchFamily="18" charset="0"/>
                            </a:rPr>
                            <m:t>β</m:t>
                          </m:r>
                        </m:e>
                        <m:sub>
                          <m:r>
                            <a:rPr lang="en-GB" sz="1200" b="0" i="1" smtClean="0">
                              <a:latin typeface="Cambria Math" panose="02040503050406030204" pitchFamily="18" charset="0"/>
                            </a:rPr>
                            <m:t>𝑖𝑗</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𝑆</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𝐼</m:t>
                          </m:r>
                        </m:e>
                        <m:sub>
                          <m:r>
                            <a:rPr lang="en-GB" sz="1200" b="0" i="1" smtClean="0">
                              <a:latin typeface="Cambria Math" panose="02040503050406030204" pitchFamily="18" charset="0"/>
                            </a:rPr>
                            <m:t>𝑗</m:t>
                          </m:r>
                        </m:sub>
                      </m:sSub>
                      <m:r>
                        <a:rPr lang="en-GB" sz="1200" b="0" i="1" smtClean="0">
                          <a:latin typeface="Cambria Math" panose="02040503050406030204" pitchFamily="18" charset="0"/>
                        </a:rPr>
                        <m:t>+</m:t>
                      </m:r>
                      <m:sSub>
                        <m:sSubPr>
                          <m:ctrlPr>
                            <a:rPr lang="el-GR" sz="1200" i="1" smtClean="0">
                              <a:latin typeface="Cambria Math" panose="02040503050406030204" pitchFamily="18" charset="0"/>
                            </a:rPr>
                          </m:ctrlPr>
                        </m:sSubPr>
                        <m:e>
                          <m:r>
                            <m:rPr>
                              <m:sty m:val="p"/>
                            </m:rPr>
                            <a:rPr lang="el-GR" sz="1200" i="1" smtClean="0">
                              <a:latin typeface="Cambria Math" panose="02040503050406030204" pitchFamily="18" charset="0"/>
                            </a:rPr>
                            <m:t>β</m:t>
                          </m:r>
                        </m:e>
                        <m:sub>
                          <m:r>
                            <a:rPr lang="en-GB" sz="1200" b="0" i="1" smtClean="0">
                              <a:latin typeface="Cambria Math" panose="02040503050406030204" pitchFamily="18" charset="0"/>
                            </a:rPr>
                            <m:t>𝑖𝑘</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𝑆</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𝐼</m:t>
                          </m:r>
                        </m:e>
                        <m:sub>
                          <m:r>
                            <a:rPr lang="en-GB" sz="1200" b="0" i="1" smtClean="0">
                              <a:latin typeface="Cambria Math" panose="02040503050406030204" pitchFamily="18" charset="0"/>
                            </a:rPr>
                            <m:t>𝑘</m:t>
                          </m:r>
                        </m:sub>
                      </m:sSub>
                      <m:r>
                        <a:rPr lang="en-GB" sz="1200" b="0" i="1" smtClean="0">
                          <a:latin typeface="Cambria Math" panose="02040503050406030204" pitchFamily="18" charset="0"/>
                        </a:rPr>
                        <m:t>+</m:t>
                      </m:r>
                      <m:sSub>
                        <m:sSubPr>
                          <m:ctrlPr>
                            <a:rPr lang="el-GR" sz="1200" i="1" smtClean="0">
                              <a:latin typeface="Cambria Math" panose="02040503050406030204" pitchFamily="18" charset="0"/>
                            </a:rPr>
                          </m:ctrlPr>
                        </m:sSubPr>
                        <m:e>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𝑒</m:t>
                                  </m:r>
                                </m:e>
                                <m:sub>
                                  <m:r>
                                    <a:rPr lang="en-GB" sz="1200" b="0" i="1" smtClean="0">
                                      <a:latin typeface="Cambria Math" panose="02040503050406030204" pitchFamily="18" charset="0"/>
                                    </a:rPr>
                                    <m:t>𝑓𝑓</m:t>
                                  </m:r>
                                  <m:r>
                                    <a:rPr lang="en-GB" sz="1200" b="0" i="1" smtClean="0">
                                      <a:latin typeface="Cambria Math" panose="02040503050406030204" pitchFamily="18" charset="0"/>
                                    </a:rPr>
                                    <m:t>2</m:t>
                                  </m:r>
                                </m:sub>
                              </m:sSub>
                            </m:e>
                          </m:d>
                          <m:r>
                            <a:rPr lang="el-GR" sz="1200" i="1" smtClean="0">
                              <a:latin typeface="Cambria Math" panose="02040503050406030204" pitchFamily="18" charset="0"/>
                            </a:rPr>
                            <m:t>𝛽</m:t>
                          </m:r>
                        </m:e>
                        <m:sub>
                          <m:r>
                            <a:rPr lang="en-GB" sz="1200" b="0" i="1" smtClean="0">
                              <a:latin typeface="Cambria Math" panose="02040503050406030204" pitchFamily="18" charset="0"/>
                            </a:rPr>
                            <m:t>𝑖𝑖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𝑆</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𝑉𝑖</m:t>
                          </m:r>
                        </m:e>
                        <m:sub>
                          <m:r>
                            <a:rPr lang="en-GB" sz="1200" b="0" i="1" smtClean="0">
                              <a:latin typeface="Cambria Math" panose="02040503050406030204" pitchFamily="18" charset="0"/>
                            </a:rPr>
                            <m:t>𝑖</m:t>
                          </m:r>
                        </m:sub>
                      </m:sSub>
                      <m:r>
                        <a:rPr lang="en-GB" sz="1200" b="0" i="1" smtClean="0">
                          <a:latin typeface="Cambria Math" panose="02040503050406030204" pitchFamily="18" charset="0"/>
                        </a:rPr>
                        <m:t>+</m:t>
                      </m:r>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𝑒</m:t>
                              </m:r>
                            </m:e>
                            <m:sub>
                              <m:r>
                                <a:rPr lang="en-GB" sz="1200" b="0" i="1" smtClean="0">
                                  <a:latin typeface="Cambria Math" panose="02040503050406030204" pitchFamily="18" charset="0"/>
                                </a:rPr>
                                <m:t>𝑓𝑓</m:t>
                              </m:r>
                              <m:r>
                                <a:rPr lang="en-GB" sz="1200" b="0" i="1" smtClean="0">
                                  <a:latin typeface="Cambria Math" panose="02040503050406030204" pitchFamily="18" charset="0"/>
                                </a:rPr>
                                <m:t>2</m:t>
                              </m:r>
                            </m:sub>
                          </m:sSub>
                        </m:e>
                      </m:d>
                      <m:sSub>
                        <m:sSubPr>
                          <m:ctrlPr>
                            <a:rPr lang="el-GR" sz="1200" i="1" smtClean="0">
                              <a:latin typeface="Cambria Math" panose="02040503050406030204" pitchFamily="18" charset="0"/>
                            </a:rPr>
                          </m:ctrlPr>
                        </m:sSubPr>
                        <m:e>
                          <m:r>
                            <m:rPr>
                              <m:sty m:val="p"/>
                            </m:rPr>
                            <a:rPr lang="el-GR" sz="1200" i="1" smtClean="0">
                              <a:latin typeface="Cambria Math" panose="02040503050406030204" pitchFamily="18" charset="0"/>
                            </a:rPr>
                            <m:t>β</m:t>
                          </m:r>
                        </m:e>
                        <m:sub>
                          <m:r>
                            <a:rPr lang="en-GB" sz="1200" b="0" i="1" smtClean="0">
                              <a:latin typeface="Cambria Math" panose="02040503050406030204" pitchFamily="18" charset="0"/>
                            </a:rPr>
                            <m:t>𝑖𝑗</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𝑆</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𝑉𝑖</m:t>
                          </m:r>
                        </m:e>
                        <m:sub>
                          <m:r>
                            <a:rPr lang="en-GB" sz="1200" b="0" i="1" smtClean="0">
                              <a:latin typeface="Cambria Math" panose="02040503050406030204" pitchFamily="18" charset="0"/>
                            </a:rPr>
                            <m:t>𝑗</m:t>
                          </m:r>
                        </m:sub>
                      </m:sSub>
                      <m:r>
                        <a:rPr lang="en-GB" sz="1200" b="0" i="1" smtClean="0">
                          <a:latin typeface="Cambria Math" panose="02040503050406030204" pitchFamily="18" charset="0"/>
                        </a:rPr>
                        <m:t>+</m:t>
                      </m:r>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𝑒</m:t>
                              </m:r>
                            </m:e>
                            <m:sub>
                              <m:r>
                                <a:rPr lang="en-GB" sz="1200" b="0" i="1" smtClean="0">
                                  <a:latin typeface="Cambria Math" panose="02040503050406030204" pitchFamily="18" charset="0"/>
                                </a:rPr>
                                <m:t>𝑓𝑓</m:t>
                              </m:r>
                              <m:r>
                                <a:rPr lang="en-GB" sz="1200" b="0" i="1" smtClean="0">
                                  <a:latin typeface="Cambria Math" panose="02040503050406030204" pitchFamily="18" charset="0"/>
                                </a:rPr>
                                <m:t>2</m:t>
                              </m:r>
                            </m:sub>
                          </m:sSub>
                        </m:e>
                      </m:d>
                      <m:sSub>
                        <m:sSubPr>
                          <m:ctrlPr>
                            <a:rPr lang="el-GR" sz="1200" i="1" smtClean="0">
                              <a:latin typeface="Cambria Math" panose="02040503050406030204" pitchFamily="18" charset="0"/>
                            </a:rPr>
                          </m:ctrlPr>
                        </m:sSubPr>
                        <m:e>
                          <m:r>
                            <m:rPr>
                              <m:sty m:val="p"/>
                            </m:rPr>
                            <a:rPr lang="el-GR" sz="1200" i="1" smtClean="0">
                              <a:latin typeface="Cambria Math" panose="02040503050406030204" pitchFamily="18" charset="0"/>
                            </a:rPr>
                            <m:t>β</m:t>
                          </m:r>
                        </m:e>
                        <m:sub>
                          <m:r>
                            <a:rPr lang="en-GB" sz="1200" b="0" i="1" smtClean="0">
                              <a:latin typeface="Cambria Math" panose="02040503050406030204" pitchFamily="18" charset="0"/>
                            </a:rPr>
                            <m:t>𝑖𝑘</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𝑆</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𝑉𝑖</m:t>
                          </m:r>
                        </m:e>
                        <m:sub>
                          <m:r>
                            <a:rPr lang="en-GB" sz="1200" b="0" i="1" smtClean="0">
                              <a:latin typeface="Cambria Math" panose="02040503050406030204" pitchFamily="18" charset="0"/>
                            </a:rPr>
                            <m:t>𝑘</m:t>
                          </m:r>
                        </m:sub>
                      </m:sSub>
                      <m:r>
                        <a:rPr lang="en-GB" sz="1200" b="0" i="1" smtClean="0">
                          <a:latin typeface="Cambria Math" panose="02040503050406030204" pitchFamily="18" charset="0"/>
                        </a:rPr>
                        <m:t>−</m:t>
                      </m:r>
                      <m:r>
                        <m:rPr>
                          <m:sty m:val="p"/>
                        </m:rPr>
                        <a:rPr lang="el-GR" sz="1200" b="0" i="1" smtClean="0">
                          <a:latin typeface="Cambria Math" panose="02040503050406030204" pitchFamily="18" charset="0"/>
                        </a:rPr>
                        <m:t>γ</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𝐼</m:t>
                          </m:r>
                        </m:e>
                        <m:sub>
                          <m:r>
                            <a:rPr lang="en-GB" sz="1200" b="0" i="1" smtClean="0">
                              <a:latin typeface="Cambria Math" panose="02040503050406030204" pitchFamily="18" charset="0"/>
                            </a:rPr>
                            <m:t>𝑖</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𝑖</m:t>
                          </m:r>
                        </m:sub>
                      </m:sSub>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𝐼</m:t>
                              </m:r>
                            </m:e>
                            <m:sub>
                              <m:r>
                                <a:rPr lang="en-GB" sz="1200" i="1">
                                  <a:latin typeface="Cambria Math" panose="02040503050406030204" pitchFamily="18" charset="0"/>
                                </a:rPr>
                                <m:t>𝑖</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𝑆</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𝐼</m:t>
                              </m:r>
                            </m:e>
                            <m:sub>
                              <m:r>
                                <a:rPr lang="en-GB" sz="1200" i="1">
                                  <a:latin typeface="Cambria Math" panose="02040503050406030204" pitchFamily="18" charset="0"/>
                                </a:rPr>
                                <m:t>𝑖</m:t>
                              </m:r>
                            </m:sub>
                          </m:sSub>
                          <m:r>
                            <m:rPr>
                              <m:nor/>
                            </m:rPr>
                            <a:rPr lang="en-GB" sz="1200" dirty="0"/>
                            <m:t>+ </m:t>
                          </m:r>
                          <m:sSub>
                            <m:sSubPr>
                              <m:ctrlPr>
                                <a:rPr lang="en-GB" sz="1200" i="1">
                                  <a:latin typeface="Cambria Math" panose="02040503050406030204" pitchFamily="18" charset="0"/>
                                </a:rPr>
                              </m:ctrlPr>
                            </m:sSubPr>
                            <m:e>
                              <m:r>
                                <a:rPr lang="en-GB" sz="1200" b="0" i="1" smtClean="0">
                                  <a:latin typeface="Cambria Math" panose="02040503050406030204" pitchFamily="18" charset="0"/>
                                </a:rPr>
                                <m:t>𝑅</m:t>
                              </m:r>
                            </m:e>
                            <m:sub>
                              <m:r>
                                <a:rPr lang="en-GB" sz="1200" i="1">
                                  <a:latin typeface="Cambria Math" panose="02040503050406030204" pitchFamily="18" charset="0"/>
                                </a:rPr>
                                <m:t>𝑖</m:t>
                              </m:r>
                            </m:sub>
                          </m:sSub>
                          <m:r>
                            <m:rPr>
                              <m:nor/>
                            </m:rPr>
                            <a:rPr lang="en-GB" sz="1200" dirty="0"/>
                            <m:t> </m:t>
                          </m:r>
                        </m:den>
                      </m:f>
                    </m:oMath>
                  </m:oMathPara>
                </a14:m>
                <a:endParaRPr lang="en-GB" sz="1200" dirty="0"/>
              </a:p>
            </p:txBody>
          </p:sp>
        </mc:Choice>
        <mc:Fallback xmlns="">
          <p:sp>
            <p:nvSpPr>
              <p:cNvPr id="8" name="TextBox 7">
                <a:extLst>
                  <a:ext uri="{FF2B5EF4-FFF2-40B4-BE49-F238E27FC236}">
                    <a16:creationId xmlns:a16="http://schemas.microsoft.com/office/drawing/2014/main" id="{6BBCA5D4-F69F-4EC8-9F89-5281535BA352}"/>
                  </a:ext>
                </a:extLst>
              </p:cNvPr>
              <p:cNvSpPr txBox="1">
                <a:spLocks noRot="1" noChangeAspect="1" noMove="1" noResize="1" noEditPoints="1" noAdjustHandles="1" noChangeArrowheads="1" noChangeShapeType="1" noTextEdit="1"/>
              </p:cNvSpPr>
              <p:nvPr/>
            </p:nvSpPr>
            <p:spPr>
              <a:xfrm>
                <a:off x="74093" y="1021218"/>
                <a:ext cx="9582680" cy="381771"/>
              </a:xfrm>
              <a:prstGeom prst="rect">
                <a:avLst/>
              </a:prstGeom>
              <a:blipFill>
                <a:blip r:embed="rId3"/>
                <a:stretch>
                  <a:fillRect l="-573" t="-3226" b="-112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6D8FE4D-2C97-4A9E-AC2C-ACDB8531E4DD}"/>
                  </a:ext>
                </a:extLst>
              </p:cNvPr>
              <p:cNvSpPr txBox="1"/>
              <p:nvPr/>
            </p:nvSpPr>
            <p:spPr>
              <a:xfrm>
                <a:off x="74093" y="2589975"/>
                <a:ext cx="11705967" cy="38177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f>
                        <m:fPr>
                          <m:ctrlPr>
                            <a:rPr lang="en-GB" sz="1200" i="1" smtClean="0">
                              <a:latin typeface="Cambria Math" panose="02040503050406030204" pitchFamily="18" charset="0"/>
                            </a:rPr>
                          </m:ctrlPr>
                        </m:fPr>
                        <m:num>
                          <m:r>
                            <a:rPr lang="en-GB" sz="1200" b="0" i="1" smtClean="0">
                              <a:latin typeface="Cambria Math" panose="02040503050406030204" pitchFamily="18" charset="0"/>
                            </a:rPr>
                            <m:t>𝑑</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𝑉</m:t>
                              </m:r>
                            </m:e>
                            <m:sub>
                              <m:r>
                                <a:rPr lang="en-GB" sz="1200" b="0" i="1" smtClean="0">
                                  <a:latin typeface="Cambria Math" panose="02040503050406030204" pitchFamily="18" charset="0"/>
                                </a:rPr>
                                <m:t>𝑖</m:t>
                              </m:r>
                            </m:sub>
                          </m:sSub>
                        </m:num>
                        <m:den>
                          <m:r>
                            <a:rPr lang="en-GB" sz="1200" b="0" i="1" smtClean="0">
                              <a:latin typeface="Cambria Math" panose="02040503050406030204" pitchFamily="18" charset="0"/>
                            </a:rPr>
                            <m:t>𝑑𝑡</m:t>
                          </m:r>
                        </m:den>
                      </m:f>
                      <m:r>
                        <a:rPr lang="en-GB" sz="1200" i="1" smtClean="0">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𝑆</m:t>
                              </m:r>
                            </m:e>
                            <m:sub>
                              <m:r>
                                <a:rPr lang="en-GB" sz="1200" i="1">
                                  <a:latin typeface="Cambria Math" panose="02040503050406030204" pitchFamily="18" charset="0"/>
                                </a:rPr>
                                <m:t>𝑖</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𝑆</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𝐼</m:t>
                              </m:r>
                            </m:e>
                            <m:sub>
                              <m:r>
                                <a:rPr lang="en-GB" sz="1200" i="1">
                                  <a:latin typeface="Cambria Math" panose="02040503050406030204" pitchFamily="18" charset="0"/>
                                </a:rPr>
                                <m:t>𝑖</m:t>
                              </m:r>
                            </m:sub>
                          </m:sSub>
                          <m:r>
                            <m:rPr>
                              <m:nor/>
                            </m:rPr>
                            <a:rPr lang="en-GB" sz="1200" dirty="0"/>
                            <m:t>+ </m:t>
                          </m:r>
                          <m:sSub>
                            <m:sSubPr>
                              <m:ctrlPr>
                                <a:rPr lang="en-GB" sz="1200" i="1">
                                  <a:latin typeface="Cambria Math" panose="02040503050406030204" pitchFamily="18" charset="0"/>
                                </a:rPr>
                              </m:ctrlPr>
                            </m:sSubPr>
                            <m:e>
                              <m:r>
                                <a:rPr lang="en-GB" sz="1200" i="1">
                                  <a:latin typeface="Cambria Math" panose="02040503050406030204" pitchFamily="18" charset="0"/>
                                </a:rPr>
                                <m:t>𝑅</m:t>
                              </m:r>
                            </m:e>
                            <m:sub>
                              <m:r>
                                <a:rPr lang="en-GB" sz="1200" i="1">
                                  <a:latin typeface="Cambria Math" panose="02040503050406030204" pitchFamily="18" charset="0"/>
                                </a:rPr>
                                <m:t>𝑖</m:t>
                              </m:r>
                            </m:sub>
                          </m:sSub>
                          <m:r>
                            <m:rPr>
                              <m:nor/>
                            </m:rPr>
                            <a:rPr lang="en-GB" sz="1200" dirty="0"/>
                            <m:t> </m:t>
                          </m:r>
                        </m:den>
                      </m:f>
                      <m:r>
                        <a:rPr lang="en-GB" sz="1200" b="0" i="1" smtClean="0">
                          <a:latin typeface="Cambria Math" panose="02040503050406030204" pitchFamily="18" charset="0"/>
                        </a:rPr>
                        <m:t>−</m:t>
                      </m:r>
                      <m:sSub>
                        <m:sSubPr>
                          <m:ctrlPr>
                            <a:rPr lang="el-GR" sz="1200" i="1" smtClean="0">
                              <a:latin typeface="Cambria Math" panose="02040503050406030204" pitchFamily="18" charset="0"/>
                            </a:rPr>
                          </m:ctrlPr>
                        </m:sSubPr>
                        <m:e>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𝑒</m:t>
                                  </m:r>
                                </m:e>
                                <m:sub>
                                  <m:r>
                                    <a:rPr lang="en-GB" sz="1200" b="0" i="1" smtClean="0">
                                      <a:latin typeface="Cambria Math" panose="02040503050406030204" pitchFamily="18" charset="0"/>
                                    </a:rPr>
                                    <m:t>𝑓𝑓</m:t>
                                  </m:r>
                                  <m:r>
                                    <a:rPr lang="en-GB" sz="1200" b="0" i="1" smtClean="0">
                                      <a:latin typeface="Cambria Math" panose="02040503050406030204" pitchFamily="18" charset="0"/>
                                    </a:rPr>
                                    <m:t>1</m:t>
                                  </m:r>
                                </m:sub>
                              </m:sSub>
                            </m:e>
                          </m:d>
                          <m:r>
                            <m:rPr>
                              <m:sty m:val="p"/>
                            </m:rPr>
                            <a:rPr lang="el-GR" sz="1200" i="1" smtClean="0">
                              <a:latin typeface="Cambria Math" panose="02040503050406030204" pitchFamily="18" charset="0"/>
                            </a:rPr>
                            <m:t>β</m:t>
                          </m:r>
                        </m:e>
                        <m:sub>
                          <m:r>
                            <a:rPr lang="en-GB" sz="1200" b="0" i="1" smtClean="0">
                              <a:latin typeface="Cambria Math" panose="02040503050406030204" pitchFamily="18" charset="0"/>
                            </a:rPr>
                            <m:t>𝑖𝑖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𝑉</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𝐼</m:t>
                          </m:r>
                        </m:e>
                        <m:sub>
                          <m:r>
                            <a:rPr lang="en-GB" sz="1200" b="0" i="1" smtClean="0">
                              <a:latin typeface="Cambria Math" panose="02040503050406030204" pitchFamily="18" charset="0"/>
                            </a:rPr>
                            <m:t>𝑖</m:t>
                          </m:r>
                        </m:sub>
                      </m:sSub>
                      <m:r>
                        <a:rPr lang="en-GB" sz="1200" b="0" i="1" smtClean="0">
                          <a:latin typeface="Cambria Math" panose="02040503050406030204" pitchFamily="18" charset="0"/>
                        </a:rPr>
                        <m:t>−</m:t>
                      </m:r>
                      <m:sSub>
                        <m:sSubPr>
                          <m:ctrlPr>
                            <a:rPr lang="el-GR" sz="1200" i="1" smtClean="0">
                              <a:latin typeface="Cambria Math" panose="02040503050406030204" pitchFamily="18" charset="0"/>
                            </a:rPr>
                          </m:ctrlPr>
                        </m:sSubPr>
                        <m:e>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𝑒</m:t>
                                  </m:r>
                                </m:e>
                                <m:sub>
                                  <m:r>
                                    <a:rPr lang="en-GB" sz="1200" b="0" i="1" smtClean="0">
                                      <a:latin typeface="Cambria Math" panose="02040503050406030204" pitchFamily="18" charset="0"/>
                                    </a:rPr>
                                    <m:t>𝑓𝑓</m:t>
                                  </m:r>
                                  <m:r>
                                    <a:rPr lang="en-GB" sz="1200" b="0" i="1" smtClean="0">
                                      <a:latin typeface="Cambria Math" panose="02040503050406030204" pitchFamily="18" charset="0"/>
                                    </a:rPr>
                                    <m:t>1</m:t>
                                  </m:r>
                                </m:sub>
                              </m:sSub>
                            </m:e>
                          </m:d>
                          <m:r>
                            <m:rPr>
                              <m:sty m:val="p"/>
                            </m:rPr>
                            <a:rPr lang="el-GR" sz="1200" i="1" smtClean="0">
                              <a:latin typeface="Cambria Math" panose="02040503050406030204" pitchFamily="18" charset="0"/>
                            </a:rPr>
                            <m:t>β</m:t>
                          </m:r>
                        </m:e>
                        <m:sub>
                          <m:r>
                            <a:rPr lang="en-GB" sz="1200" b="0" i="1" smtClean="0">
                              <a:latin typeface="Cambria Math" panose="02040503050406030204" pitchFamily="18" charset="0"/>
                            </a:rPr>
                            <m:t>𝑖𝑗</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𝑉</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𝐼</m:t>
                          </m:r>
                        </m:e>
                        <m:sub>
                          <m:r>
                            <a:rPr lang="en-GB" sz="1200" b="0" i="1" smtClean="0">
                              <a:latin typeface="Cambria Math" panose="02040503050406030204" pitchFamily="18" charset="0"/>
                            </a:rPr>
                            <m:t>𝑗</m:t>
                          </m:r>
                        </m:sub>
                      </m:sSub>
                      <m:r>
                        <a:rPr lang="en-GB" sz="1200" b="0" i="1" smtClean="0">
                          <a:latin typeface="Cambria Math" panose="02040503050406030204" pitchFamily="18" charset="0"/>
                        </a:rPr>
                        <m:t>−</m:t>
                      </m:r>
                      <m:sSub>
                        <m:sSubPr>
                          <m:ctrlPr>
                            <a:rPr lang="el-GR" sz="1200" i="1" smtClean="0">
                              <a:latin typeface="Cambria Math" panose="02040503050406030204" pitchFamily="18" charset="0"/>
                            </a:rPr>
                          </m:ctrlPr>
                        </m:sSubPr>
                        <m:e>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𝑒</m:t>
                                  </m:r>
                                </m:e>
                                <m:sub>
                                  <m:r>
                                    <a:rPr lang="en-GB" sz="1200" b="0" i="1" smtClean="0">
                                      <a:latin typeface="Cambria Math" panose="02040503050406030204" pitchFamily="18" charset="0"/>
                                    </a:rPr>
                                    <m:t>𝑓𝑓</m:t>
                                  </m:r>
                                  <m:r>
                                    <a:rPr lang="en-GB" sz="1200" b="0" i="1" smtClean="0">
                                      <a:latin typeface="Cambria Math" panose="02040503050406030204" pitchFamily="18" charset="0"/>
                                    </a:rPr>
                                    <m:t>1</m:t>
                                  </m:r>
                                </m:sub>
                              </m:sSub>
                            </m:e>
                          </m:d>
                          <m:r>
                            <m:rPr>
                              <m:sty m:val="p"/>
                            </m:rPr>
                            <a:rPr lang="el-GR" sz="1200" i="1" smtClean="0">
                              <a:latin typeface="Cambria Math" panose="02040503050406030204" pitchFamily="18" charset="0"/>
                            </a:rPr>
                            <m:t>β</m:t>
                          </m:r>
                        </m:e>
                        <m:sub>
                          <m:r>
                            <a:rPr lang="en-GB" sz="1200" b="0" i="1" smtClean="0">
                              <a:latin typeface="Cambria Math" panose="02040503050406030204" pitchFamily="18" charset="0"/>
                            </a:rPr>
                            <m:t>𝑖𝑘</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𝑉</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𝐼</m:t>
                          </m:r>
                        </m:e>
                        <m:sub>
                          <m:r>
                            <a:rPr lang="en-GB" sz="1200" b="0" i="1" smtClean="0">
                              <a:latin typeface="Cambria Math" panose="02040503050406030204" pitchFamily="18" charset="0"/>
                            </a:rPr>
                            <m:t>𝑘</m:t>
                          </m:r>
                        </m:sub>
                      </m:sSub>
                      <m:r>
                        <a:rPr lang="en-GB" sz="1200" b="0" i="1" smtClean="0">
                          <a:latin typeface="Cambria Math" panose="02040503050406030204" pitchFamily="18" charset="0"/>
                        </a:rPr>
                        <m:t>−</m:t>
                      </m:r>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𝑒</m:t>
                              </m:r>
                            </m:e>
                            <m:sub>
                              <m:r>
                                <a:rPr lang="en-GB" sz="1200" b="0" i="1" smtClean="0">
                                  <a:latin typeface="Cambria Math" panose="02040503050406030204" pitchFamily="18" charset="0"/>
                                </a:rPr>
                                <m:t>𝑓𝑓</m:t>
                              </m:r>
                              <m:r>
                                <a:rPr lang="en-GB" sz="1200" b="0" i="1" smtClean="0">
                                  <a:latin typeface="Cambria Math" panose="02040503050406030204" pitchFamily="18" charset="0"/>
                                </a:rPr>
                                <m:t>1</m:t>
                              </m:r>
                            </m:sub>
                          </m:sSub>
                        </m:e>
                      </m:d>
                      <m:r>
                        <a:rPr lang="en-GB" sz="1200" b="0" i="1" smtClean="0">
                          <a:latin typeface="Cambria Math" panose="02040503050406030204" pitchFamily="18" charset="0"/>
                        </a:rPr>
                        <m:t> </m:t>
                      </m:r>
                      <m:sSub>
                        <m:sSubPr>
                          <m:ctrlPr>
                            <a:rPr lang="el-GR" sz="1200" i="1" smtClean="0">
                              <a:latin typeface="Cambria Math" panose="02040503050406030204" pitchFamily="18" charset="0"/>
                            </a:rPr>
                          </m:ctrlPr>
                        </m:sSubPr>
                        <m:e>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𝑒</m:t>
                                  </m:r>
                                </m:e>
                                <m:sub>
                                  <m:r>
                                    <a:rPr lang="en-GB" sz="1200" b="0" i="1" smtClean="0">
                                      <a:latin typeface="Cambria Math" panose="02040503050406030204" pitchFamily="18" charset="0"/>
                                    </a:rPr>
                                    <m:t>𝑓𝑓</m:t>
                                  </m:r>
                                  <m:r>
                                    <a:rPr lang="en-GB" sz="1200" b="0" i="1" smtClean="0">
                                      <a:latin typeface="Cambria Math" panose="02040503050406030204" pitchFamily="18" charset="0"/>
                                    </a:rPr>
                                    <m:t>2</m:t>
                                  </m:r>
                                </m:sub>
                              </m:sSub>
                            </m:e>
                          </m:d>
                          <m:r>
                            <a:rPr lang="el-GR" sz="1200" i="1" smtClean="0">
                              <a:latin typeface="Cambria Math" panose="02040503050406030204" pitchFamily="18" charset="0"/>
                            </a:rPr>
                            <m:t>𝛽</m:t>
                          </m:r>
                        </m:e>
                        <m:sub>
                          <m:r>
                            <a:rPr lang="en-GB" sz="1200" b="0" i="1" smtClean="0">
                              <a:latin typeface="Cambria Math" panose="02040503050406030204" pitchFamily="18" charset="0"/>
                            </a:rPr>
                            <m:t>𝑖𝑖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𝑉</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𝑉𝑖</m:t>
                          </m:r>
                        </m:e>
                        <m:sub>
                          <m:r>
                            <a:rPr lang="en-GB" sz="1200" b="0" i="1" smtClean="0">
                              <a:latin typeface="Cambria Math" panose="02040503050406030204" pitchFamily="18" charset="0"/>
                            </a:rPr>
                            <m:t>𝑖</m:t>
                          </m:r>
                        </m:sub>
                      </m:sSub>
                      <m:r>
                        <a:rPr lang="en-GB" sz="1200" b="0" i="1" smtClean="0">
                          <a:latin typeface="Cambria Math" panose="02040503050406030204" pitchFamily="18" charset="0"/>
                        </a:rPr>
                        <m:t>−</m:t>
                      </m:r>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𝑒</m:t>
                              </m:r>
                            </m:e>
                            <m:sub>
                              <m:r>
                                <a:rPr lang="en-GB" sz="1200" b="0" i="1" smtClean="0">
                                  <a:latin typeface="Cambria Math" panose="02040503050406030204" pitchFamily="18" charset="0"/>
                                </a:rPr>
                                <m:t>𝑓𝑓</m:t>
                              </m:r>
                              <m:r>
                                <a:rPr lang="en-GB" sz="1200" b="0" i="1" smtClean="0">
                                  <a:latin typeface="Cambria Math" panose="02040503050406030204" pitchFamily="18" charset="0"/>
                                </a:rPr>
                                <m:t>1</m:t>
                              </m:r>
                            </m:sub>
                          </m:sSub>
                        </m:e>
                      </m:d>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𝑒</m:t>
                              </m:r>
                            </m:e>
                            <m:sub>
                              <m:r>
                                <a:rPr lang="en-GB" sz="1200" b="0" i="1" smtClean="0">
                                  <a:latin typeface="Cambria Math" panose="02040503050406030204" pitchFamily="18" charset="0"/>
                                </a:rPr>
                                <m:t>𝑓𝑓</m:t>
                              </m:r>
                              <m:r>
                                <a:rPr lang="en-GB" sz="1200" b="0" i="1" smtClean="0">
                                  <a:latin typeface="Cambria Math" panose="02040503050406030204" pitchFamily="18" charset="0"/>
                                </a:rPr>
                                <m:t>2</m:t>
                              </m:r>
                            </m:sub>
                          </m:sSub>
                        </m:e>
                      </m:d>
                      <m:sSub>
                        <m:sSubPr>
                          <m:ctrlPr>
                            <a:rPr lang="el-GR" sz="1200" i="1" smtClean="0">
                              <a:latin typeface="Cambria Math" panose="02040503050406030204" pitchFamily="18" charset="0"/>
                            </a:rPr>
                          </m:ctrlPr>
                        </m:sSubPr>
                        <m:e>
                          <m:r>
                            <m:rPr>
                              <m:sty m:val="p"/>
                            </m:rPr>
                            <a:rPr lang="el-GR" sz="1200" i="1" smtClean="0">
                              <a:latin typeface="Cambria Math" panose="02040503050406030204" pitchFamily="18" charset="0"/>
                            </a:rPr>
                            <m:t>β</m:t>
                          </m:r>
                        </m:e>
                        <m:sub>
                          <m:r>
                            <a:rPr lang="en-GB" sz="1200" b="0" i="1" smtClean="0">
                              <a:latin typeface="Cambria Math" panose="02040503050406030204" pitchFamily="18" charset="0"/>
                            </a:rPr>
                            <m:t>𝑖𝑗</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𝑉</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𝑉𝑖</m:t>
                          </m:r>
                        </m:e>
                        <m:sub>
                          <m:r>
                            <a:rPr lang="en-GB" sz="1200" b="0" i="1" smtClean="0">
                              <a:latin typeface="Cambria Math" panose="02040503050406030204" pitchFamily="18" charset="0"/>
                            </a:rPr>
                            <m:t>𝑗</m:t>
                          </m:r>
                        </m:sub>
                      </m:sSub>
                      <m:r>
                        <a:rPr lang="en-GB" sz="1200" b="0" i="1" smtClean="0">
                          <a:latin typeface="Cambria Math" panose="02040503050406030204" pitchFamily="18" charset="0"/>
                        </a:rPr>
                        <m:t>−</m:t>
                      </m:r>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𝑒</m:t>
                              </m:r>
                            </m:e>
                            <m:sub>
                              <m:r>
                                <a:rPr lang="en-GB" sz="1200" b="0" i="1" smtClean="0">
                                  <a:latin typeface="Cambria Math" panose="02040503050406030204" pitchFamily="18" charset="0"/>
                                </a:rPr>
                                <m:t>𝑓𝑓</m:t>
                              </m:r>
                              <m:r>
                                <a:rPr lang="en-GB" sz="1200" b="0" i="1" smtClean="0">
                                  <a:latin typeface="Cambria Math" panose="02040503050406030204" pitchFamily="18" charset="0"/>
                                </a:rPr>
                                <m:t>1</m:t>
                              </m:r>
                            </m:sub>
                          </m:sSub>
                        </m:e>
                      </m:d>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𝑒</m:t>
                              </m:r>
                            </m:e>
                            <m:sub>
                              <m:r>
                                <a:rPr lang="en-GB" sz="1200" b="0" i="1" smtClean="0">
                                  <a:latin typeface="Cambria Math" panose="02040503050406030204" pitchFamily="18" charset="0"/>
                                </a:rPr>
                                <m:t>𝑓𝑓</m:t>
                              </m:r>
                              <m:r>
                                <a:rPr lang="en-GB" sz="1200" b="0" i="1" smtClean="0">
                                  <a:latin typeface="Cambria Math" panose="02040503050406030204" pitchFamily="18" charset="0"/>
                                </a:rPr>
                                <m:t>2</m:t>
                              </m:r>
                            </m:sub>
                          </m:sSub>
                        </m:e>
                      </m:d>
                      <m:sSub>
                        <m:sSubPr>
                          <m:ctrlPr>
                            <a:rPr lang="el-GR" sz="1200" i="1" smtClean="0">
                              <a:latin typeface="Cambria Math" panose="02040503050406030204" pitchFamily="18" charset="0"/>
                            </a:rPr>
                          </m:ctrlPr>
                        </m:sSubPr>
                        <m:e>
                          <m:r>
                            <m:rPr>
                              <m:sty m:val="p"/>
                            </m:rPr>
                            <a:rPr lang="el-GR" sz="1200" i="1" smtClean="0">
                              <a:latin typeface="Cambria Math" panose="02040503050406030204" pitchFamily="18" charset="0"/>
                            </a:rPr>
                            <m:t>β</m:t>
                          </m:r>
                        </m:e>
                        <m:sub>
                          <m:r>
                            <a:rPr lang="en-GB" sz="1200" b="0" i="1" smtClean="0">
                              <a:latin typeface="Cambria Math" panose="02040503050406030204" pitchFamily="18" charset="0"/>
                            </a:rPr>
                            <m:t>𝑖𝑘</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𝑉</m:t>
                          </m:r>
                        </m:e>
                        <m:sub>
                          <m:r>
                            <a:rPr lang="en-GB" sz="1200" b="0" i="1" smtClean="0">
                              <a:latin typeface="Cambria Math" panose="02040503050406030204" pitchFamily="18" charset="0"/>
                            </a:rPr>
                            <m:t>𝑖</m:t>
                          </m:r>
                        </m:sub>
                      </m:sSub>
                      <m:sSub>
                        <m:sSubPr>
                          <m:ctrlPr>
                            <a:rPr lang="el-GR" sz="1200" i="1" smtClean="0">
                              <a:latin typeface="Cambria Math" panose="02040503050406030204" pitchFamily="18" charset="0"/>
                            </a:rPr>
                          </m:ctrlPr>
                        </m:sSubPr>
                        <m:e>
                          <m:r>
                            <a:rPr lang="en-GB" sz="1200" b="0" i="1" smtClean="0">
                              <a:latin typeface="Cambria Math" panose="02040503050406030204" pitchFamily="18" charset="0"/>
                            </a:rPr>
                            <m:t>𝑉𝑖</m:t>
                          </m:r>
                        </m:e>
                        <m:sub>
                          <m:r>
                            <a:rPr lang="en-GB" sz="1200" b="0" i="1" smtClean="0">
                              <a:latin typeface="Cambria Math" panose="02040503050406030204" pitchFamily="18" charset="0"/>
                            </a:rPr>
                            <m:t>𝑘</m:t>
                          </m:r>
                        </m:sub>
                      </m:sSub>
                      <m:r>
                        <a:rPr lang="en-GB" sz="1200" b="0" i="1" smtClean="0">
                          <a:latin typeface="Cambria Math" panose="02040503050406030204" pitchFamily="18" charset="0"/>
                        </a:rPr>
                        <m:t>−</m:t>
                      </m:r>
                      <m:sSub>
                        <m:sSubPr>
                          <m:ctrlPr>
                            <a:rPr lang="el-GR" sz="1200" b="0" i="1" smtClean="0">
                              <a:latin typeface="Cambria Math" panose="02040503050406030204" pitchFamily="18" charset="0"/>
                            </a:rPr>
                          </m:ctrlPr>
                        </m:sSubPr>
                        <m:e>
                          <m:r>
                            <m:rPr>
                              <m:sty m:val="p"/>
                            </m:rPr>
                            <a:rPr lang="el-GR" sz="1200" i="1">
                              <a:latin typeface="Cambria Math" panose="02040503050406030204" pitchFamily="18" charset="0"/>
                            </a:rPr>
                            <m:t>σ</m:t>
                          </m:r>
                        </m:e>
                        <m:sub>
                          <m:r>
                            <a:rPr lang="en-GB" sz="1200" b="0" i="1" smtClean="0">
                              <a:latin typeface="Cambria Math" panose="02040503050406030204" pitchFamily="18" charset="0"/>
                            </a:rPr>
                            <m:t>1</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𝑉</m:t>
                          </m:r>
                        </m:e>
                        <m:sub>
                          <m:r>
                            <a:rPr lang="en-GB" sz="1200" b="0" i="1" smtClean="0">
                              <a:latin typeface="Cambria Math" panose="02040503050406030204" pitchFamily="18" charset="0"/>
                            </a:rPr>
                            <m:t>𝑖</m:t>
                          </m:r>
                        </m:sub>
                      </m:sSub>
                    </m:oMath>
                  </m:oMathPara>
                </a14:m>
                <a:endParaRPr lang="en-GB" sz="1200" dirty="0"/>
              </a:p>
            </p:txBody>
          </p:sp>
        </mc:Choice>
        <mc:Fallback xmlns="">
          <p:sp>
            <p:nvSpPr>
              <p:cNvPr id="9" name="TextBox 8">
                <a:extLst>
                  <a:ext uri="{FF2B5EF4-FFF2-40B4-BE49-F238E27FC236}">
                    <a16:creationId xmlns:a16="http://schemas.microsoft.com/office/drawing/2014/main" id="{E6D8FE4D-2C97-4A9E-AC2C-ACDB8531E4DD}"/>
                  </a:ext>
                </a:extLst>
              </p:cNvPr>
              <p:cNvSpPr txBox="1">
                <a:spLocks noRot="1" noChangeAspect="1" noMove="1" noResize="1" noEditPoints="1" noAdjustHandles="1" noChangeArrowheads="1" noChangeShapeType="1" noTextEdit="1"/>
              </p:cNvSpPr>
              <p:nvPr/>
            </p:nvSpPr>
            <p:spPr>
              <a:xfrm>
                <a:off x="74093" y="2589975"/>
                <a:ext cx="11705967" cy="381771"/>
              </a:xfrm>
              <a:prstGeom prst="rect">
                <a:avLst/>
              </a:prstGeom>
              <a:blipFill>
                <a:blip r:embed="rId4"/>
                <a:stretch>
                  <a:fillRect l="-469" t="-3226" b="-112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0340A1F-1DD9-4B35-87EB-680CC8308DFB}"/>
                  </a:ext>
                </a:extLst>
              </p:cNvPr>
              <p:cNvSpPr txBox="1"/>
              <p:nvPr/>
            </p:nvSpPr>
            <p:spPr>
              <a:xfrm>
                <a:off x="74094" y="3163201"/>
                <a:ext cx="10928203" cy="35060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f>
                        <m:fPr>
                          <m:ctrlPr>
                            <a:rPr lang="en-GB" sz="1200" i="1" smtClean="0">
                              <a:latin typeface="Cambria Math" panose="02040503050406030204" pitchFamily="18" charset="0"/>
                            </a:rPr>
                          </m:ctrlPr>
                        </m:fPr>
                        <m:num>
                          <m:r>
                            <a:rPr lang="en-GB" sz="1200" b="0" i="1" smtClean="0">
                              <a:latin typeface="Cambria Math" panose="02040503050406030204" pitchFamily="18" charset="0"/>
                            </a:rPr>
                            <m:t>𝑑</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𝑉𝑖</m:t>
                              </m:r>
                            </m:e>
                            <m:sub>
                              <m:r>
                                <a:rPr lang="en-GB" sz="1200" b="0" i="1" smtClean="0">
                                  <a:latin typeface="Cambria Math" panose="02040503050406030204" pitchFamily="18" charset="0"/>
                                </a:rPr>
                                <m:t>𝑖</m:t>
                              </m:r>
                            </m:sub>
                          </m:sSub>
                        </m:num>
                        <m:den>
                          <m:r>
                            <a:rPr lang="en-GB" sz="1200" b="0" i="1" smtClean="0">
                              <a:latin typeface="Cambria Math" panose="02040503050406030204" pitchFamily="18" charset="0"/>
                            </a:rPr>
                            <m:t>𝑑𝑡</m:t>
                          </m:r>
                        </m:den>
                      </m:f>
                      <m:r>
                        <a:rPr lang="en-GB" sz="1200" i="1" smtClean="0">
                          <a:latin typeface="Cambria Math" panose="02040503050406030204" pitchFamily="18" charset="0"/>
                        </a:rPr>
                        <m:t>=</m:t>
                      </m:r>
                      <m:sSub>
                        <m:sSubPr>
                          <m:ctrlPr>
                            <a:rPr lang="el-GR" sz="1200" i="1">
                              <a:latin typeface="Cambria Math" panose="02040503050406030204" pitchFamily="18" charset="0"/>
                            </a:rPr>
                          </m:ctrlPr>
                        </m:sSubPr>
                        <m:e>
                          <m:d>
                            <m:dPr>
                              <m:ctrlPr>
                                <a:rPr lang="en-GB" sz="1200" i="1">
                                  <a:latin typeface="Cambria Math" panose="02040503050406030204" pitchFamily="18" charset="0"/>
                                </a:rPr>
                              </m:ctrlPr>
                            </m:dPr>
                            <m:e>
                              <m:r>
                                <a:rPr lang="en-GB" sz="1200" i="1">
                                  <a:latin typeface="Cambria Math" panose="02040503050406030204" pitchFamily="18" charset="0"/>
                                </a:rPr>
                                <m:t>1−</m:t>
                              </m:r>
                              <m:sSub>
                                <m:sSubPr>
                                  <m:ctrlPr>
                                    <a:rPr lang="en-GB" sz="1200" i="1">
                                      <a:latin typeface="Cambria Math" panose="02040503050406030204" pitchFamily="18" charset="0"/>
                                    </a:rPr>
                                  </m:ctrlPr>
                                </m:sSubPr>
                                <m:e>
                                  <m:r>
                                    <a:rPr lang="en-GB" sz="1200" i="1">
                                      <a:latin typeface="Cambria Math" panose="02040503050406030204" pitchFamily="18" charset="0"/>
                                    </a:rPr>
                                    <m:t>𝑒</m:t>
                                  </m:r>
                                </m:e>
                                <m:sub>
                                  <m:r>
                                    <a:rPr lang="en-GB" sz="1200" i="1">
                                      <a:latin typeface="Cambria Math" panose="02040503050406030204" pitchFamily="18" charset="0"/>
                                    </a:rPr>
                                    <m:t>𝑓𝑓</m:t>
                                  </m:r>
                                  <m:r>
                                    <a:rPr lang="en-GB" sz="1200" b="0" i="1" smtClean="0">
                                      <a:latin typeface="Cambria Math" panose="02040503050406030204" pitchFamily="18" charset="0"/>
                                    </a:rPr>
                                    <m:t>1</m:t>
                                  </m:r>
                                </m:sub>
                              </m:sSub>
                            </m:e>
                          </m:d>
                          <m:r>
                            <m:rPr>
                              <m:sty m:val="p"/>
                            </m:rPr>
                            <a:rPr lang="el-GR" sz="1200" i="1">
                              <a:latin typeface="Cambria Math" panose="02040503050406030204" pitchFamily="18" charset="0"/>
                            </a:rPr>
                            <m:t>β</m:t>
                          </m:r>
                        </m:e>
                        <m:sub>
                          <m:r>
                            <a:rPr lang="en-GB" sz="1200" i="1">
                              <a:latin typeface="Cambria Math" panose="02040503050406030204" pitchFamily="18" charset="0"/>
                            </a:rPr>
                            <m:t>𝑖𝑖</m:t>
                          </m:r>
                        </m:sub>
                      </m:sSub>
                      <m:sSub>
                        <m:sSubPr>
                          <m:ctrlPr>
                            <a:rPr lang="el-GR" sz="1200" i="1">
                              <a:latin typeface="Cambria Math" panose="02040503050406030204" pitchFamily="18" charset="0"/>
                            </a:rPr>
                          </m:ctrlPr>
                        </m:sSubPr>
                        <m:e>
                          <m:r>
                            <a:rPr lang="en-GB" sz="1200" i="1">
                              <a:latin typeface="Cambria Math" panose="02040503050406030204" pitchFamily="18" charset="0"/>
                            </a:rPr>
                            <m:t>𝑉</m:t>
                          </m:r>
                        </m:e>
                        <m:sub>
                          <m:r>
                            <a:rPr lang="en-GB" sz="1200" i="1">
                              <a:latin typeface="Cambria Math" panose="02040503050406030204" pitchFamily="18" charset="0"/>
                            </a:rPr>
                            <m:t>𝑖</m:t>
                          </m:r>
                        </m:sub>
                      </m:sSub>
                      <m:sSub>
                        <m:sSubPr>
                          <m:ctrlPr>
                            <a:rPr lang="el-GR" sz="1200" i="1">
                              <a:latin typeface="Cambria Math" panose="02040503050406030204" pitchFamily="18" charset="0"/>
                            </a:rPr>
                          </m:ctrlPr>
                        </m:sSubPr>
                        <m:e>
                          <m:r>
                            <a:rPr lang="en-GB" sz="1200" i="1">
                              <a:latin typeface="Cambria Math" panose="02040503050406030204" pitchFamily="18" charset="0"/>
                            </a:rPr>
                            <m:t>𝐼</m:t>
                          </m:r>
                        </m:e>
                        <m:sub>
                          <m:r>
                            <a:rPr lang="en-GB" sz="1200" i="1">
                              <a:latin typeface="Cambria Math" panose="02040503050406030204" pitchFamily="18" charset="0"/>
                            </a:rPr>
                            <m:t>𝑖</m:t>
                          </m:r>
                        </m:sub>
                      </m:sSub>
                      <m:r>
                        <a:rPr lang="en-GB" sz="1200" b="0" i="1" smtClean="0">
                          <a:latin typeface="Cambria Math" panose="02040503050406030204" pitchFamily="18" charset="0"/>
                        </a:rPr>
                        <m:t>+</m:t>
                      </m:r>
                      <m:sSub>
                        <m:sSubPr>
                          <m:ctrlPr>
                            <a:rPr lang="el-GR" sz="1200" i="1">
                              <a:latin typeface="Cambria Math" panose="02040503050406030204" pitchFamily="18" charset="0"/>
                            </a:rPr>
                          </m:ctrlPr>
                        </m:sSubPr>
                        <m:e>
                          <m:d>
                            <m:dPr>
                              <m:ctrlPr>
                                <a:rPr lang="en-GB" sz="1200" i="1">
                                  <a:latin typeface="Cambria Math" panose="02040503050406030204" pitchFamily="18" charset="0"/>
                                </a:rPr>
                              </m:ctrlPr>
                            </m:dPr>
                            <m:e>
                              <m:r>
                                <a:rPr lang="en-GB" sz="1200" i="1">
                                  <a:latin typeface="Cambria Math" panose="02040503050406030204" pitchFamily="18" charset="0"/>
                                </a:rPr>
                                <m:t>1−</m:t>
                              </m:r>
                              <m:sSub>
                                <m:sSubPr>
                                  <m:ctrlPr>
                                    <a:rPr lang="en-GB" sz="1200" i="1">
                                      <a:latin typeface="Cambria Math" panose="02040503050406030204" pitchFamily="18" charset="0"/>
                                    </a:rPr>
                                  </m:ctrlPr>
                                </m:sSubPr>
                                <m:e>
                                  <m:r>
                                    <a:rPr lang="en-GB" sz="1200" i="1">
                                      <a:latin typeface="Cambria Math" panose="02040503050406030204" pitchFamily="18" charset="0"/>
                                    </a:rPr>
                                    <m:t>𝑒</m:t>
                                  </m:r>
                                </m:e>
                                <m:sub>
                                  <m:r>
                                    <a:rPr lang="en-GB" sz="1200" i="1">
                                      <a:latin typeface="Cambria Math" panose="02040503050406030204" pitchFamily="18" charset="0"/>
                                    </a:rPr>
                                    <m:t>𝑓𝑓</m:t>
                                  </m:r>
                                  <m:r>
                                    <a:rPr lang="en-GB" sz="1200" b="0" i="1" smtClean="0">
                                      <a:latin typeface="Cambria Math" panose="02040503050406030204" pitchFamily="18" charset="0"/>
                                    </a:rPr>
                                    <m:t>1</m:t>
                                  </m:r>
                                </m:sub>
                              </m:sSub>
                            </m:e>
                          </m:d>
                          <m:r>
                            <m:rPr>
                              <m:sty m:val="p"/>
                            </m:rPr>
                            <a:rPr lang="el-GR" sz="1200" i="1">
                              <a:latin typeface="Cambria Math" panose="02040503050406030204" pitchFamily="18" charset="0"/>
                            </a:rPr>
                            <m:t>β</m:t>
                          </m:r>
                        </m:e>
                        <m:sub>
                          <m:r>
                            <a:rPr lang="en-GB" sz="1200" i="1">
                              <a:latin typeface="Cambria Math" panose="02040503050406030204" pitchFamily="18" charset="0"/>
                            </a:rPr>
                            <m:t>𝑖𝑗</m:t>
                          </m:r>
                        </m:sub>
                      </m:sSub>
                      <m:sSub>
                        <m:sSubPr>
                          <m:ctrlPr>
                            <a:rPr lang="el-GR" sz="1200" i="1">
                              <a:latin typeface="Cambria Math" panose="02040503050406030204" pitchFamily="18" charset="0"/>
                            </a:rPr>
                          </m:ctrlPr>
                        </m:sSubPr>
                        <m:e>
                          <m:r>
                            <a:rPr lang="en-GB" sz="1200" i="1">
                              <a:latin typeface="Cambria Math" panose="02040503050406030204" pitchFamily="18" charset="0"/>
                            </a:rPr>
                            <m:t>𝑉</m:t>
                          </m:r>
                        </m:e>
                        <m:sub>
                          <m:r>
                            <a:rPr lang="en-GB" sz="1200" i="1">
                              <a:latin typeface="Cambria Math" panose="02040503050406030204" pitchFamily="18" charset="0"/>
                            </a:rPr>
                            <m:t>𝑖</m:t>
                          </m:r>
                        </m:sub>
                      </m:sSub>
                      <m:sSub>
                        <m:sSubPr>
                          <m:ctrlPr>
                            <a:rPr lang="el-GR" sz="1200" i="1">
                              <a:latin typeface="Cambria Math" panose="02040503050406030204" pitchFamily="18" charset="0"/>
                            </a:rPr>
                          </m:ctrlPr>
                        </m:sSubPr>
                        <m:e>
                          <m:r>
                            <a:rPr lang="en-GB" sz="1200" i="1">
                              <a:latin typeface="Cambria Math" panose="02040503050406030204" pitchFamily="18" charset="0"/>
                            </a:rPr>
                            <m:t>𝐼</m:t>
                          </m:r>
                        </m:e>
                        <m:sub>
                          <m:r>
                            <a:rPr lang="en-GB" sz="1200" i="1">
                              <a:latin typeface="Cambria Math" panose="02040503050406030204" pitchFamily="18" charset="0"/>
                            </a:rPr>
                            <m:t>𝑗</m:t>
                          </m:r>
                        </m:sub>
                      </m:sSub>
                      <m:r>
                        <a:rPr lang="en-GB" sz="1200" b="0" i="1" smtClean="0">
                          <a:latin typeface="Cambria Math" panose="02040503050406030204" pitchFamily="18" charset="0"/>
                        </a:rPr>
                        <m:t>+</m:t>
                      </m:r>
                      <m:sSub>
                        <m:sSubPr>
                          <m:ctrlPr>
                            <a:rPr lang="el-GR" sz="1200" i="1">
                              <a:latin typeface="Cambria Math" panose="02040503050406030204" pitchFamily="18" charset="0"/>
                            </a:rPr>
                          </m:ctrlPr>
                        </m:sSubPr>
                        <m:e>
                          <m:d>
                            <m:dPr>
                              <m:ctrlPr>
                                <a:rPr lang="en-GB" sz="1200" i="1">
                                  <a:latin typeface="Cambria Math" panose="02040503050406030204" pitchFamily="18" charset="0"/>
                                </a:rPr>
                              </m:ctrlPr>
                            </m:dPr>
                            <m:e>
                              <m:r>
                                <a:rPr lang="en-GB" sz="1200" i="1">
                                  <a:latin typeface="Cambria Math" panose="02040503050406030204" pitchFamily="18" charset="0"/>
                                </a:rPr>
                                <m:t>1−</m:t>
                              </m:r>
                              <m:sSub>
                                <m:sSubPr>
                                  <m:ctrlPr>
                                    <a:rPr lang="en-GB" sz="1200" i="1">
                                      <a:latin typeface="Cambria Math" panose="02040503050406030204" pitchFamily="18" charset="0"/>
                                    </a:rPr>
                                  </m:ctrlPr>
                                </m:sSubPr>
                                <m:e>
                                  <m:r>
                                    <a:rPr lang="en-GB" sz="1200" i="1">
                                      <a:latin typeface="Cambria Math" panose="02040503050406030204" pitchFamily="18" charset="0"/>
                                    </a:rPr>
                                    <m:t>𝑒</m:t>
                                  </m:r>
                                </m:e>
                                <m:sub>
                                  <m:r>
                                    <a:rPr lang="en-GB" sz="1200" i="1">
                                      <a:latin typeface="Cambria Math" panose="02040503050406030204" pitchFamily="18" charset="0"/>
                                    </a:rPr>
                                    <m:t>𝑓𝑓</m:t>
                                  </m:r>
                                  <m:r>
                                    <a:rPr lang="en-GB" sz="1200" b="0" i="1" smtClean="0">
                                      <a:latin typeface="Cambria Math" panose="02040503050406030204" pitchFamily="18" charset="0"/>
                                    </a:rPr>
                                    <m:t>1</m:t>
                                  </m:r>
                                </m:sub>
                              </m:sSub>
                            </m:e>
                          </m:d>
                          <m:r>
                            <m:rPr>
                              <m:sty m:val="p"/>
                            </m:rPr>
                            <a:rPr lang="el-GR" sz="1200" i="1">
                              <a:latin typeface="Cambria Math" panose="02040503050406030204" pitchFamily="18" charset="0"/>
                            </a:rPr>
                            <m:t>β</m:t>
                          </m:r>
                        </m:e>
                        <m:sub>
                          <m:r>
                            <a:rPr lang="en-GB" sz="1200" i="1">
                              <a:latin typeface="Cambria Math" panose="02040503050406030204" pitchFamily="18" charset="0"/>
                            </a:rPr>
                            <m:t>𝑖𝑘</m:t>
                          </m:r>
                        </m:sub>
                      </m:sSub>
                      <m:sSub>
                        <m:sSubPr>
                          <m:ctrlPr>
                            <a:rPr lang="el-GR" sz="1200" i="1">
                              <a:latin typeface="Cambria Math" panose="02040503050406030204" pitchFamily="18" charset="0"/>
                            </a:rPr>
                          </m:ctrlPr>
                        </m:sSubPr>
                        <m:e>
                          <m:r>
                            <a:rPr lang="en-GB" sz="1200" i="1">
                              <a:latin typeface="Cambria Math" panose="02040503050406030204" pitchFamily="18" charset="0"/>
                            </a:rPr>
                            <m:t>𝑉</m:t>
                          </m:r>
                        </m:e>
                        <m:sub>
                          <m:r>
                            <a:rPr lang="en-GB" sz="1200" i="1">
                              <a:latin typeface="Cambria Math" panose="02040503050406030204" pitchFamily="18" charset="0"/>
                            </a:rPr>
                            <m:t>𝑖</m:t>
                          </m:r>
                        </m:sub>
                      </m:sSub>
                      <m:sSub>
                        <m:sSubPr>
                          <m:ctrlPr>
                            <a:rPr lang="el-GR" sz="1200" i="1">
                              <a:latin typeface="Cambria Math" panose="02040503050406030204" pitchFamily="18" charset="0"/>
                            </a:rPr>
                          </m:ctrlPr>
                        </m:sSubPr>
                        <m:e>
                          <m:r>
                            <a:rPr lang="en-GB" sz="1200" i="1">
                              <a:latin typeface="Cambria Math" panose="02040503050406030204" pitchFamily="18" charset="0"/>
                            </a:rPr>
                            <m:t>𝐼</m:t>
                          </m:r>
                        </m:e>
                        <m:sub>
                          <m:r>
                            <a:rPr lang="en-GB" sz="1200" i="1">
                              <a:latin typeface="Cambria Math" panose="02040503050406030204" pitchFamily="18" charset="0"/>
                            </a:rPr>
                            <m:t>𝑘</m:t>
                          </m:r>
                        </m:sub>
                      </m:sSub>
                      <m:r>
                        <a:rPr lang="en-GB" sz="1200" b="0" i="1" smtClean="0">
                          <a:latin typeface="Cambria Math" panose="02040503050406030204" pitchFamily="18" charset="0"/>
                        </a:rPr>
                        <m:t>+</m:t>
                      </m:r>
                      <m:d>
                        <m:dPr>
                          <m:ctrlPr>
                            <a:rPr lang="en-GB" sz="1200" i="1">
                              <a:latin typeface="Cambria Math" panose="02040503050406030204" pitchFamily="18" charset="0"/>
                            </a:rPr>
                          </m:ctrlPr>
                        </m:dPr>
                        <m:e>
                          <m:r>
                            <a:rPr lang="en-GB" sz="1200" i="1">
                              <a:latin typeface="Cambria Math" panose="02040503050406030204" pitchFamily="18" charset="0"/>
                            </a:rPr>
                            <m:t>1−</m:t>
                          </m:r>
                          <m:sSub>
                            <m:sSubPr>
                              <m:ctrlPr>
                                <a:rPr lang="en-GB" sz="1200" i="1">
                                  <a:latin typeface="Cambria Math" panose="02040503050406030204" pitchFamily="18" charset="0"/>
                                </a:rPr>
                              </m:ctrlPr>
                            </m:sSubPr>
                            <m:e>
                              <m:r>
                                <a:rPr lang="en-GB" sz="1200" i="1">
                                  <a:latin typeface="Cambria Math" panose="02040503050406030204" pitchFamily="18" charset="0"/>
                                </a:rPr>
                                <m:t>𝑒</m:t>
                              </m:r>
                            </m:e>
                            <m:sub>
                              <m:r>
                                <a:rPr lang="en-GB" sz="1200" i="1">
                                  <a:latin typeface="Cambria Math" panose="02040503050406030204" pitchFamily="18" charset="0"/>
                                </a:rPr>
                                <m:t>𝑓𝑓</m:t>
                              </m:r>
                              <m:r>
                                <a:rPr lang="en-GB" sz="1200" i="1">
                                  <a:latin typeface="Cambria Math" panose="02040503050406030204" pitchFamily="18" charset="0"/>
                                </a:rPr>
                                <m:t>1</m:t>
                              </m:r>
                            </m:sub>
                          </m:sSub>
                        </m:e>
                      </m:d>
                      <m:r>
                        <a:rPr lang="en-GB" sz="1200" i="1">
                          <a:latin typeface="Cambria Math" panose="02040503050406030204" pitchFamily="18" charset="0"/>
                        </a:rPr>
                        <m:t> </m:t>
                      </m:r>
                      <m:sSub>
                        <m:sSubPr>
                          <m:ctrlPr>
                            <a:rPr lang="el-GR" sz="1200" i="1">
                              <a:latin typeface="Cambria Math" panose="02040503050406030204" pitchFamily="18" charset="0"/>
                            </a:rPr>
                          </m:ctrlPr>
                        </m:sSubPr>
                        <m:e>
                          <m:d>
                            <m:dPr>
                              <m:ctrlPr>
                                <a:rPr lang="en-GB" sz="1200" i="1">
                                  <a:latin typeface="Cambria Math" panose="02040503050406030204" pitchFamily="18" charset="0"/>
                                </a:rPr>
                              </m:ctrlPr>
                            </m:dPr>
                            <m:e>
                              <m:r>
                                <a:rPr lang="en-GB" sz="1200" i="1">
                                  <a:latin typeface="Cambria Math" panose="02040503050406030204" pitchFamily="18" charset="0"/>
                                </a:rPr>
                                <m:t>1−</m:t>
                              </m:r>
                              <m:sSub>
                                <m:sSubPr>
                                  <m:ctrlPr>
                                    <a:rPr lang="en-GB" sz="1200" i="1">
                                      <a:latin typeface="Cambria Math" panose="02040503050406030204" pitchFamily="18" charset="0"/>
                                    </a:rPr>
                                  </m:ctrlPr>
                                </m:sSubPr>
                                <m:e>
                                  <m:r>
                                    <a:rPr lang="en-GB" sz="1200" i="1">
                                      <a:latin typeface="Cambria Math" panose="02040503050406030204" pitchFamily="18" charset="0"/>
                                    </a:rPr>
                                    <m:t>𝑒</m:t>
                                  </m:r>
                                </m:e>
                                <m:sub>
                                  <m:r>
                                    <a:rPr lang="en-GB" sz="1200" i="1">
                                      <a:latin typeface="Cambria Math" panose="02040503050406030204" pitchFamily="18" charset="0"/>
                                    </a:rPr>
                                    <m:t>𝑓𝑓</m:t>
                                  </m:r>
                                  <m:r>
                                    <a:rPr lang="en-GB" sz="1200" i="1" smtClean="0">
                                      <a:latin typeface="Cambria Math" panose="02040503050406030204" pitchFamily="18" charset="0"/>
                                    </a:rPr>
                                    <m:t>2</m:t>
                                  </m:r>
                                </m:sub>
                              </m:sSub>
                            </m:e>
                          </m:d>
                          <m:r>
                            <a:rPr lang="el-GR" sz="1200" i="1">
                              <a:latin typeface="Cambria Math" panose="02040503050406030204" pitchFamily="18" charset="0"/>
                            </a:rPr>
                            <m:t>𝛽</m:t>
                          </m:r>
                        </m:e>
                        <m:sub>
                          <m:r>
                            <a:rPr lang="en-GB" sz="1200" i="1">
                              <a:latin typeface="Cambria Math" panose="02040503050406030204" pitchFamily="18" charset="0"/>
                            </a:rPr>
                            <m:t>𝑖𝑖</m:t>
                          </m:r>
                        </m:sub>
                      </m:sSub>
                      <m:sSub>
                        <m:sSubPr>
                          <m:ctrlPr>
                            <a:rPr lang="el-GR" sz="1200" i="1">
                              <a:latin typeface="Cambria Math" panose="02040503050406030204" pitchFamily="18" charset="0"/>
                            </a:rPr>
                          </m:ctrlPr>
                        </m:sSubPr>
                        <m:e>
                          <m:r>
                            <a:rPr lang="en-GB" sz="1200" i="1">
                              <a:latin typeface="Cambria Math" panose="02040503050406030204" pitchFamily="18" charset="0"/>
                            </a:rPr>
                            <m:t>𝑉</m:t>
                          </m:r>
                        </m:e>
                        <m:sub>
                          <m:r>
                            <a:rPr lang="en-GB" sz="1200" i="1">
                              <a:latin typeface="Cambria Math" panose="02040503050406030204" pitchFamily="18" charset="0"/>
                            </a:rPr>
                            <m:t>𝑖</m:t>
                          </m:r>
                        </m:sub>
                      </m:sSub>
                      <m:sSub>
                        <m:sSubPr>
                          <m:ctrlPr>
                            <a:rPr lang="el-GR" sz="1200" i="1">
                              <a:latin typeface="Cambria Math" panose="02040503050406030204" pitchFamily="18" charset="0"/>
                            </a:rPr>
                          </m:ctrlPr>
                        </m:sSubPr>
                        <m:e>
                          <m:r>
                            <a:rPr lang="en-GB" sz="1200" i="1">
                              <a:latin typeface="Cambria Math" panose="02040503050406030204" pitchFamily="18" charset="0"/>
                            </a:rPr>
                            <m:t>𝑉𝑖</m:t>
                          </m:r>
                        </m:e>
                        <m:sub>
                          <m:r>
                            <a:rPr lang="en-GB" sz="1200" i="1">
                              <a:latin typeface="Cambria Math" panose="02040503050406030204" pitchFamily="18" charset="0"/>
                            </a:rPr>
                            <m:t>𝑖</m:t>
                          </m:r>
                        </m:sub>
                      </m:sSub>
                      <m:r>
                        <a:rPr lang="en-GB" sz="1200" b="0" i="1" smtClean="0">
                          <a:latin typeface="Cambria Math" panose="02040503050406030204" pitchFamily="18" charset="0"/>
                        </a:rPr>
                        <m:t>+</m:t>
                      </m:r>
                      <m:d>
                        <m:dPr>
                          <m:ctrlPr>
                            <a:rPr lang="en-GB" sz="1200" i="1">
                              <a:latin typeface="Cambria Math" panose="02040503050406030204" pitchFamily="18" charset="0"/>
                            </a:rPr>
                          </m:ctrlPr>
                        </m:dPr>
                        <m:e>
                          <m:r>
                            <a:rPr lang="en-GB" sz="1200" i="1">
                              <a:latin typeface="Cambria Math" panose="02040503050406030204" pitchFamily="18" charset="0"/>
                            </a:rPr>
                            <m:t>1−</m:t>
                          </m:r>
                          <m:sSub>
                            <m:sSubPr>
                              <m:ctrlPr>
                                <a:rPr lang="en-GB" sz="1200" i="1">
                                  <a:latin typeface="Cambria Math" panose="02040503050406030204" pitchFamily="18" charset="0"/>
                                </a:rPr>
                              </m:ctrlPr>
                            </m:sSubPr>
                            <m:e>
                              <m:r>
                                <a:rPr lang="en-GB" sz="1200" i="1">
                                  <a:latin typeface="Cambria Math" panose="02040503050406030204" pitchFamily="18" charset="0"/>
                                </a:rPr>
                                <m:t>𝑒</m:t>
                              </m:r>
                            </m:e>
                            <m:sub>
                              <m:r>
                                <a:rPr lang="en-GB" sz="1200" i="1">
                                  <a:latin typeface="Cambria Math" panose="02040503050406030204" pitchFamily="18" charset="0"/>
                                </a:rPr>
                                <m:t>𝑓𝑓</m:t>
                              </m:r>
                              <m:r>
                                <a:rPr lang="en-GB" sz="1200" i="1">
                                  <a:latin typeface="Cambria Math" panose="02040503050406030204" pitchFamily="18" charset="0"/>
                                </a:rPr>
                                <m:t>1</m:t>
                              </m:r>
                            </m:sub>
                          </m:sSub>
                        </m:e>
                      </m:d>
                      <m:d>
                        <m:dPr>
                          <m:ctrlPr>
                            <a:rPr lang="en-GB" sz="1200" i="1">
                              <a:latin typeface="Cambria Math" panose="02040503050406030204" pitchFamily="18" charset="0"/>
                            </a:rPr>
                          </m:ctrlPr>
                        </m:dPr>
                        <m:e>
                          <m:r>
                            <a:rPr lang="en-GB" sz="1200" i="1">
                              <a:latin typeface="Cambria Math" panose="02040503050406030204" pitchFamily="18" charset="0"/>
                            </a:rPr>
                            <m:t>1−</m:t>
                          </m:r>
                          <m:sSub>
                            <m:sSubPr>
                              <m:ctrlPr>
                                <a:rPr lang="en-GB" sz="1200" i="1">
                                  <a:latin typeface="Cambria Math" panose="02040503050406030204" pitchFamily="18" charset="0"/>
                                </a:rPr>
                              </m:ctrlPr>
                            </m:sSubPr>
                            <m:e>
                              <m:r>
                                <a:rPr lang="en-GB" sz="1200" i="1">
                                  <a:latin typeface="Cambria Math" panose="02040503050406030204" pitchFamily="18" charset="0"/>
                                </a:rPr>
                                <m:t>𝑒</m:t>
                              </m:r>
                            </m:e>
                            <m:sub>
                              <m:r>
                                <a:rPr lang="en-GB" sz="1200" i="1">
                                  <a:latin typeface="Cambria Math" panose="02040503050406030204" pitchFamily="18" charset="0"/>
                                </a:rPr>
                                <m:t>𝑓𝑓</m:t>
                              </m:r>
                              <m:r>
                                <a:rPr lang="en-GB" sz="1200" i="1">
                                  <a:latin typeface="Cambria Math" panose="02040503050406030204" pitchFamily="18" charset="0"/>
                                </a:rPr>
                                <m:t>2</m:t>
                              </m:r>
                            </m:sub>
                          </m:sSub>
                        </m:e>
                      </m:d>
                      <m:sSub>
                        <m:sSubPr>
                          <m:ctrlPr>
                            <a:rPr lang="el-GR" sz="1200" i="1">
                              <a:latin typeface="Cambria Math" panose="02040503050406030204" pitchFamily="18" charset="0"/>
                            </a:rPr>
                          </m:ctrlPr>
                        </m:sSubPr>
                        <m:e>
                          <m:r>
                            <m:rPr>
                              <m:sty m:val="p"/>
                            </m:rPr>
                            <a:rPr lang="el-GR" sz="1200" i="1">
                              <a:latin typeface="Cambria Math" panose="02040503050406030204" pitchFamily="18" charset="0"/>
                            </a:rPr>
                            <m:t>β</m:t>
                          </m:r>
                        </m:e>
                        <m:sub>
                          <m:r>
                            <a:rPr lang="en-GB" sz="1200" i="1">
                              <a:latin typeface="Cambria Math" panose="02040503050406030204" pitchFamily="18" charset="0"/>
                            </a:rPr>
                            <m:t>𝑖𝑗</m:t>
                          </m:r>
                        </m:sub>
                      </m:sSub>
                      <m:sSub>
                        <m:sSubPr>
                          <m:ctrlPr>
                            <a:rPr lang="el-GR" sz="1200" i="1">
                              <a:latin typeface="Cambria Math" panose="02040503050406030204" pitchFamily="18" charset="0"/>
                            </a:rPr>
                          </m:ctrlPr>
                        </m:sSubPr>
                        <m:e>
                          <m:r>
                            <a:rPr lang="en-GB" sz="1200" i="1">
                              <a:latin typeface="Cambria Math" panose="02040503050406030204" pitchFamily="18" charset="0"/>
                            </a:rPr>
                            <m:t>𝑉</m:t>
                          </m:r>
                        </m:e>
                        <m:sub>
                          <m:r>
                            <a:rPr lang="en-GB" sz="1200" i="1">
                              <a:latin typeface="Cambria Math" panose="02040503050406030204" pitchFamily="18" charset="0"/>
                            </a:rPr>
                            <m:t>𝑖</m:t>
                          </m:r>
                        </m:sub>
                      </m:sSub>
                      <m:sSub>
                        <m:sSubPr>
                          <m:ctrlPr>
                            <a:rPr lang="el-GR" sz="1200" i="1">
                              <a:latin typeface="Cambria Math" panose="02040503050406030204" pitchFamily="18" charset="0"/>
                            </a:rPr>
                          </m:ctrlPr>
                        </m:sSubPr>
                        <m:e>
                          <m:r>
                            <a:rPr lang="en-GB" sz="1200" i="1">
                              <a:latin typeface="Cambria Math" panose="02040503050406030204" pitchFamily="18" charset="0"/>
                            </a:rPr>
                            <m:t>𝑉𝑖</m:t>
                          </m:r>
                        </m:e>
                        <m:sub>
                          <m:r>
                            <a:rPr lang="en-GB" sz="1200" i="1">
                              <a:latin typeface="Cambria Math" panose="02040503050406030204" pitchFamily="18" charset="0"/>
                            </a:rPr>
                            <m:t>𝑗</m:t>
                          </m:r>
                        </m:sub>
                      </m:sSub>
                      <m:r>
                        <a:rPr lang="en-GB" sz="1200" b="0" i="1" smtClean="0">
                          <a:latin typeface="Cambria Math" panose="02040503050406030204" pitchFamily="18" charset="0"/>
                        </a:rPr>
                        <m:t>+</m:t>
                      </m:r>
                      <m:d>
                        <m:dPr>
                          <m:ctrlPr>
                            <a:rPr lang="en-GB" sz="1200" i="1">
                              <a:latin typeface="Cambria Math" panose="02040503050406030204" pitchFamily="18" charset="0"/>
                            </a:rPr>
                          </m:ctrlPr>
                        </m:dPr>
                        <m:e>
                          <m:r>
                            <a:rPr lang="en-GB" sz="1200" i="1">
                              <a:latin typeface="Cambria Math" panose="02040503050406030204" pitchFamily="18" charset="0"/>
                            </a:rPr>
                            <m:t>1−</m:t>
                          </m:r>
                          <m:sSub>
                            <m:sSubPr>
                              <m:ctrlPr>
                                <a:rPr lang="en-GB" sz="1200" i="1">
                                  <a:latin typeface="Cambria Math" panose="02040503050406030204" pitchFamily="18" charset="0"/>
                                </a:rPr>
                              </m:ctrlPr>
                            </m:sSubPr>
                            <m:e>
                              <m:r>
                                <a:rPr lang="en-GB" sz="1200" i="1">
                                  <a:latin typeface="Cambria Math" panose="02040503050406030204" pitchFamily="18" charset="0"/>
                                </a:rPr>
                                <m:t>𝑒</m:t>
                              </m:r>
                            </m:e>
                            <m:sub>
                              <m:r>
                                <a:rPr lang="en-GB" sz="1200" i="1">
                                  <a:latin typeface="Cambria Math" panose="02040503050406030204" pitchFamily="18" charset="0"/>
                                </a:rPr>
                                <m:t>𝑓𝑓</m:t>
                              </m:r>
                              <m:r>
                                <a:rPr lang="en-GB" sz="1200" i="1">
                                  <a:latin typeface="Cambria Math" panose="02040503050406030204" pitchFamily="18" charset="0"/>
                                </a:rPr>
                                <m:t>1</m:t>
                              </m:r>
                            </m:sub>
                          </m:sSub>
                        </m:e>
                      </m:d>
                      <m:d>
                        <m:dPr>
                          <m:ctrlPr>
                            <a:rPr lang="en-GB" sz="1200" i="1">
                              <a:latin typeface="Cambria Math" panose="02040503050406030204" pitchFamily="18" charset="0"/>
                            </a:rPr>
                          </m:ctrlPr>
                        </m:dPr>
                        <m:e>
                          <m:r>
                            <a:rPr lang="en-GB" sz="1200" i="1">
                              <a:latin typeface="Cambria Math" panose="02040503050406030204" pitchFamily="18" charset="0"/>
                            </a:rPr>
                            <m:t>1−</m:t>
                          </m:r>
                          <m:sSub>
                            <m:sSubPr>
                              <m:ctrlPr>
                                <a:rPr lang="en-GB" sz="1200" i="1">
                                  <a:latin typeface="Cambria Math" panose="02040503050406030204" pitchFamily="18" charset="0"/>
                                </a:rPr>
                              </m:ctrlPr>
                            </m:sSubPr>
                            <m:e>
                              <m:r>
                                <a:rPr lang="en-GB" sz="1200" i="1">
                                  <a:latin typeface="Cambria Math" panose="02040503050406030204" pitchFamily="18" charset="0"/>
                                </a:rPr>
                                <m:t>𝑒</m:t>
                              </m:r>
                            </m:e>
                            <m:sub>
                              <m:r>
                                <a:rPr lang="en-GB" sz="1200" i="1">
                                  <a:latin typeface="Cambria Math" panose="02040503050406030204" pitchFamily="18" charset="0"/>
                                </a:rPr>
                                <m:t>𝑓𝑓</m:t>
                              </m:r>
                              <m:r>
                                <a:rPr lang="en-GB" sz="1200" i="1">
                                  <a:latin typeface="Cambria Math" panose="02040503050406030204" pitchFamily="18" charset="0"/>
                                </a:rPr>
                                <m:t>2</m:t>
                              </m:r>
                            </m:sub>
                          </m:sSub>
                        </m:e>
                      </m:d>
                      <m:sSub>
                        <m:sSubPr>
                          <m:ctrlPr>
                            <a:rPr lang="el-GR" sz="1200" i="1">
                              <a:latin typeface="Cambria Math" panose="02040503050406030204" pitchFamily="18" charset="0"/>
                            </a:rPr>
                          </m:ctrlPr>
                        </m:sSubPr>
                        <m:e>
                          <m:r>
                            <m:rPr>
                              <m:sty m:val="p"/>
                            </m:rPr>
                            <a:rPr lang="el-GR" sz="1200" i="1">
                              <a:latin typeface="Cambria Math" panose="02040503050406030204" pitchFamily="18" charset="0"/>
                            </a:rPr>
                            <m:t>β</m:t>
                          </m:r>
                        </m:e>
                        <m:sub>
                          <m:r>
                            <a:rPr lang="en-GB" sz="1200" i="1">
                              <a:latin typeface="Cambria Math" panose="02040503050406030204" pitchFamily="18" charset="0"/>
                            </a:rPr>
                            <m:t>𝑖𝑘</m:t>
                          </m:r>
                        </m:sub>
                      </m:sSub>
                      <m:sSub>
                        <m:sSubPr>
                          <m:ctrlPr>
                            <a:rPr lang="el-GR" sz="1200" i="1">
                              <a:latin typeface="Cambria Math" panose="02040503050406030204" pitchFamily="18" charset="0"/>
                            </a:rPr>
                          </m:ctrlPr>
                        </m:sSubPr>
                        <m:e>
                          <m:r>
                            <a:rPr lang="en-GB" sz="1200" i="1">
                              <a:latin typeface="Cambria Math" panose="02040503050406030204" pitchFamily="18" charset="0"/>
                            </a:rPr>
                            <m:t>𝑉</m:t>
                          </m:r>
                        </m:e>
                        <m:sub>
                          <m:r>
                            <a:rPr lang="en-GB" sz="1200" i="1">
                              <a:latin typeface="Cambria Math" panose="02040503050406030204" pitchFamily="18" charset="0"/>
                            </a:rPr>
                            <m:t>𝑖</m:t>
                          </m:r>
                        </m:sub>
                      </m:sSub>
                      <m:sSub>
                        <m:sSubPr>
                          <m:ctrlPr>
                            <a:rPr lang="el-GR" sz="1200" i="1">
                              <a:latin typeface="Cambria Math" panose="02040503050406030204" pitchFamily="18" charset="0"/>
                            </a:rPr>
                          </m:ctrlPr>
                        </m:sSubPr>
                        <m:e>
                          <m:r>
                            <a:rPr lang="en-GB" sz="1200" i="1">
                              <a:latin typeface="Cambria Math" panose="02040503050406030204" pitchFamily="18" charset="0"/>
                            </a:rPr>
                            <m:t>𝑉𝑖</m:t>
                          </m:r>
                        </m:e>
                        <m:sub>
                          <m:r>
                            <a:rPr lang="en-GB" sz="1200" i="1">
                              <a:latin typeface="Cambria Math" panose="02040503050406030204" pitchFamily="18" charset="0"/>
                            </a:rPr>
                            <m:t>𝑘</m:t>
                          </m:r>
                        </m:sub>
                      </m:sSub>
                      <m:r>
                        <a:rPr lang="en-GB" sz="1200" b="0" i="1" smtClean="0">
                          <a:latin typeface="Cambria Math" panose="02040503050406030204" pitchFamily="18" charset="0"/>
                        </a:rPr>
                        <m:t>−</m:t>
                      </m:r>
                      <m:r>
                        <m:rPr>
                          <m:sty m:val="p"/>
                        </m:rPr>
                        <a:rPr lang="el-GR" sz="1200" b="0" i="1" smtClean="0">
                          <a:latin typeface="Cambria Math" panose="02040503050406030204" pitchFamily="18" charset="0"/>
                        </a:rPr>
                        <m:t>γ</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𝑉𝑖</m:t>
                          </m:r>
                        </m:e>
                        <m:sub>
                          <m:r>
                            <a:rPr lang="en-GB" sz="1200" b="0" i="1" smtClean="0">
                              <a:latin typeface="Cambria Math" panose="02040503050406030204" pitchFamily="18" charset="0"/>
                            </a:rPr>
                            <m:t>𝑖</m:t>
                          </m:r>
                        </m:sub>
                      </m:sSub>
                    </m:oMath>
                  </m:oMathPara>
                </a14:m>
                <a:endParaRPr lang="en-GB" sz="1200" dirty="0"/>
              </a:p>
            </p:txBody>
          </p:sp>
        </mc:Choice>
        <mc:Fallback xmlns="">
          <p:sp>
            <p:nvSpPr>
              <p:cNvPr id="10" name="TextBox 9">
                <a:extLst>
                  <a:ext uri="{FF2B5EF4-FFF2-40B4-BE49-F238E27FC236}">
                    <a16:creationId xmlns:a16="http://schemas.microsoft.com/office/drawing/2014/main" id="{B0340A1F-1DD9-4B35-87EB-680CC8308DFB}"/>
                  </a:ext>
                </a:extLst>
              </p:cNvPr>
              <p:cNvSpPr txBox="1">
                <a:spLocks noRot="1" noChangeAspect="1" noMove="1" noResize="1" noEditPoints="1" noAdjustHandles="1" noChangeArrowheads="1" noChangeShapeType="1" noTextEdit="1"/>
              </p:cNvSpPr>
              <p:nvPr/>
            </p:nvSpPr>
            <p:spPr>
              <a:xfrm>
                <a:off x="74094" y="3163201"/>
                <a:ext cx="10928203" cy="350609"/>
              </a:xfrm>
              <a:prstGeom prst="rect">
                <a:avLst/>
              </a:prstGeom>
              <a:blipFill>
                <a:blip r:embed="rId5"/>
                <a:stretch>
                  <a:fillRect l="-502" t="-3509" b="-157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25741D-3289-4C78-8177-1811DCA8F1AF}"/>
                  </a:ext>
                </a:extLst>
              </p:cNvPr>
              <p:cNvSpPr txBox="1"/>
              <p:nvPr/>
            </p:nvSpPr>
            <p:spPr>
              <a:xfrm>
                <a:off x="74095" y="1550143"/>
                <a:ext cx="12117905" cy="38177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f>
                        <m:fPr>
                          <m:ctrlPr>
                            <a:rPr lang="en-GB" sz="1200" i="1" smtClean="0">
                              <a:latin typeface="Cambria Math" panose="02040503050406030204" pitchFamily="18" charset="0"/>
                            </a:rPr>
                          </m:ctrlPr>
                        </m:fPr>
                        <m:num>
                          <m:r>
                            <a:rPr lang="en-GB" sz="1200" b="0" i="1" smtClean="0">
                              <a:latin typeface="Cambria Math" panose="02040503050406030204" pitchFamily="18" charset="0"/>
                            </a:rPr>
                            <m:t>𝑑</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𝑅</m:t>
                              </m:r>
                            </m:e>
                            <m:sub>
                              <m:r>
                                <a:rPr lang="en-GB" sz="1200" b="0" i="1" smtClean="0">
                                  <a:latin typeface="Cambria Math" panose="02040503050406030204" pitchFamily="18" charset="0"/>
                                </a:rPr>
                                <m:t>𝑖</m:t>
                              </m:r>
                            </m:sub>
                          </m:sSub>
                        </m:num>
                        <m:den>
                          <m:r>
                            <a:rPr lang="en-GB" sz="1200" b="0" i="1" smtClean="0">
                              <a:latin typeface="Cambria Math" panose="02040503050406030204" pitchFamily="18" charset="0"/>
                            </a:rPr>
                            <m:t>𝑑𝑡</m:t>
                          </m:r>
                        </m:den>
                      </m:f>
                      <m:r>
                        <a:rPr lang="en-GB" sz="1200" i="1" smtClean="0">
                          <a:latin typeface="Cambria Math" panose="02040503050406030204" pitchFamily="18" charset="0"/>
                        </a:rPr>
                        <m:t>=</m:t>
                      </m:r>
                      <m:r>
                        <m:rPr>
                          <m:sty m:val="p"/>
                        </m:rPr>
                        <a:rPr lang="el-GR" sz="1200" b="0" i="1" smtClean="0">
                          <a:latin typeface="Cambria Math" panose="02040503050406030204" pitchFamily="18" charset="0"/>
                        </a:rPr>
                        <m:t>γ</m:t>
                      </m:r>
                      <m:sSub>
                        <m:sSubPr>
                          <m:ctrlPr>
                            <a:rPr lang="el-GR" sz="1200" b="0" i="1" smtClean="0">
                              <a:latin typeface="Cambria Math" panose="02040503050406030204" pitchFamily="18" charset="0"/>
                            </a:rPr>
                          </m:ctrlPr>
                        </m:sSubPr>
                        <m:e>
                          <m:r>
                            <a:rPr lang="en-GB" sz="1200" b="0" i="1" smtClean="0">
                              <a:latin typeface="Cambria Math" panose="02040503050406030204" pitchFamily="18" charset="0"/>
                            </a:rPr>
                            <m:t>𝐼</m:t>
                          </m:r>
                        </m:e>
                        <m:sub>
                          <m:r>
                            <a:rPr lang="en-GB" sz="1200" b="0" i="1" smtClean="0">
                              <a:latin typeface="Cambria Math" panose="02040503050406030204" pitchFamily="18" charset="0"/>
                            </a:rPr>
                            <m:t>𝑖</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𝑖</m:t>
                          </m:r>
                        </m:sub>
                      </m:sSub>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𝑅</m:t>
                              </m:r>
                            </m:e>
                            <m:sub>
                              <m:r>
                                <a:rPr lang="en-GB" sz="1200" i="1">
                                  <a:latin typeface="Cambria Math" panose="02040503050406030204" pitchFamily="18" charset="0"/>
                                </a:rPr>
                                <m:t>𝑖</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𝑆</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𝑆</m:t>
                              </m:r>
                            </m:e>
                            <m:sub>
                              <m:r>
                                <a:rPr lang="en-GB" sz="1200" i="1">
                                  <a:latin typeface="Cambria Math" panose="02040503050406030204" pitchFamily="18" charset="0"/>
                                </a:rPr>
                                <m:t>𝑖</m:t>
                              </m:r>
                            </m:sub>
                          </m:sSub>
                          <m:r>
                            <m:rPr>
                              <m:nor/>
                            </m:rPr>
                            <a:rPr lang="en-GB" sz="1200" dirty="0"/>
                            <m:t>+ </m:t>
                          </m:r>
                          <m:sSub>
                            <m:sSubPr>
                              <m:ctrlPr>
                                <a:rPr lang="en-GB" sz="1200" i="1">
                                  <a:latin typeface="Cambria Math" panose="02040503050406030204" pitchFamily="18" charset="0"/>
                                </a:rPr>
                              </m:ctrlPr>
                            </m:sSubPr>
                            <m:e>
                              <m:r>
                                <a:rPr lang="en-GB" sz="1200" i="1">
                                  <a:latin typeface="Cambria Math" panose="02040503050406030204" pitchFamily="18" charset="0"/>
                                </a:rPr>
                                <m:t>𝑆</m:t>
                              </m:r>
                            </m:e>
                            <m:sub>
                              <m:r>
                                <a:rPr lang="en-GB" sz="1200" i="1">
                                  <a:latin typeface="Cambria Math" panose="02040503050406030204" pitchFamily="18" charset="0"/>
                                </a:rPr>
                                <m:t>𝑖</m:t>
                              </m:r>
                            </m:sub>
                          </m:sSub>
                          <m:r>
                            <m:rPr>
                              <m:nor/>
                            </m:rPr>
                            <a:rPr lang="en-GB" sz="1200" dirty="0"/>
                            <m:t> </m:t>
                          </m:r>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m:rPr>
                              <m:sty m:val="p"/>
                            </m:rPr>
                            <a:rPr lang="el-GR" sz="1200" i="1">
                              <a:latin typeface="Cambria Math" panose="02040503050406030204" pitchFamily="18" charset="0"/>
                            </a:rPr>
                            <m:t>σ</m:t>
                          </m:r>
                        </m:e>
                        <m:sub>
                          <m:r>
                            <a:rPr lang="en-GB" sz="1200" b="0" i="1" smtClean="0">
                              <a:latin typeface="Cambria Math" panose="02040503050406030204" pitchFamily="18" charset="0"/>
                            </a:rPr>
                            <m:t>1</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𝑅</m:t>
                          </m:r>
                        </m:e>
                        <m:sub>
                          <m:r>
                            <a:rPr lang="en-GB" sz="1200" b="0" i="1" smtClean="0">
                              <a:latin typeface="Cambria Math" panose="02040503050406030204" pitchFamily="18" charset="0"/>
                            </a:rPr>
                            <m:t>𝑖</m:t>
                          </m:r>
                        </m:sub>
                      </m:sSub>
                    </m:oMath>
                  </m:oMathPara>
                </a14:m>
                <a:endParaRPr lang="en-GB" sz="1200" dirty="0"/>
              </a:p>
            </p:txBody>
          </p:sp>
        </mc:Choice>
        <mc:Fallback xmlns="">
          <p:sp>
            <p:nvSpPr>
              <p:cNvPr id="11" name="TextBox 10">
                <a:extLst>
                  <a:ext uri="{FF2B5EF4-FFF2-40B4-BE49-F238E27FC236}">
                    <a16:creationId xmlns:a16="http://schemas.microsoft.com/office/drawing/2014/main" id="{2625741D-3289-4C78-8177-1811DCA8F1AF}"/>
                  </a:ext>
                </a:extLst>
              </p:cNvPr>
              <p:cNvSpPr txBox="1">
                <a:spLocks noRot="1" noChangeAspect="1" noMove="1" noResize="1" noEditPoints="1" noAdjustHandles="1" noChangeArrowheads="1" noChangeShapeType="1" noTextEdit="1"/>
              </p:cNvSpPr>
              <p:nvPr/>
            </p:nvSpPr>
            <p:spPr>
              <a:xfrm>
                <a:off x="74095" y="1550143"/>
                <a:ext cx="12117905" cy="381771"/>
              </a:xfrm>
              <a:prstGeom prst="rect">
                <a:avLst/>
              </a:prstGeom>
              <a:blipFill>
                <a:blip r:embed="rId6"/>
                <a:stretch>
                  <a:fillRect l="-453" t="-3175" b="-9524"/>
                </a:stretch>
              </a:blipFill>
            </p:spPr>
            <p:txBody>
              <a:bodyPr/>
              <a:lstStyle/>
              <a:p>
                <a:r>
                  <a:rPr lang="en-GB">
                    <a:noFill/>
                  </a:rPr>
                  <a:t> </a:t>
                </a:r>
              </a:p>
            </p:txBody>
          </p:sp>
        </mc:Fallback>
      </mc:AlternateContent>
      <p:graphicFrame>
        <p:nvGraphicFramePr>
          <p:cNvPr id="12" name="Table 125">
            <a:extLst>
              <a:ext uri="{FF2B5EF4-FFF2-40B4-BE49-F238E27FC236}">
                <a16:creationId xmlns:a16="http://schemas.microsoft.com/office/drawing/2014/main" id="{5C5FFC3A-B4D3-4DF5-85CE-B47F8D6F4E01}"/>
              </a:ext>
            </a:extLst>
          </p:cNvPr>
          <p:cNvGraphicFramePr>
            <a:graphicFrameLocks noGrp="1"/>
          </p:cNvGraphicFramePr>
          <p:nvPr>
            <p:extLst>
              <p:ext uri="{D42A27DB-BD31-4B8C-83A1-F6EECF244321}">
                <p14:modId xmlns:p14="http://schemas.microsoft.com/office/powerpoint/2010/main" val="109156220"/>
              </p:ext>
            </p:extLst>
          </p:nvPr>
        </p:nvGraphicFramePr>
        <p:xfrm>
          <a:off x="0" y="4438702"/>
          <a:ext cx="5589726" cy="2407920"/>
        </p:xfrm>
        <a:graphic>
          <a:graphicData uri="http://schemas.openxmlformats.org/drawingml/2006/table">
            <a:tbl>
              <a:tblPr firstRow="1" bandRow="1">
                <a:tableStyleId>{5C22544A-7EE6-4342-B048-85BDC9FD1C3A}</a:tableStyleId>
              </a:tblPr>
              <a:tblGrid>
                <a:gridCol w="1108208">
                  <a:extLst>
                    <a:ext uri="{9D8B030D-6E8A-4147-A177-3AD203B41FA5}">
                      <a16:colId xmlns:a16="http://schemas.microsoft.com/office/drawing/2014/main" val="3941105507"/>
                    </a:ext>
                  </a:extLst>
                </a:gridCol>
                <a:gridCol w="4481518">
                  <a:extLst>
                    <a:ext uri="{9D8B030D-6E8A-4147-A177-3AD203B41FA5}">
                      <a16:colId xmlns:a16="http://schemas.microsoft.com/office/drawing/2014/main" val="297806652"/>
                    </a:ext>
                  </a:extLst>
                </a:gridCol>
              </a:tblGrid>
              <a:tr h="162910">
                <a:tc>
                  <a:txBody>
                    <a:bodyPr/>
                    <a:lstStyle/>
                    <a:p>
                      <a:r>
                        <a:rPr lang="en-GB" sz="1100" dirty="0"/>
                        <a:t>Parameter</a:t>
                      </a:r>
                    </a:p>
                  </a:txBody>
                  <a:tcPr/>
                </a:tc>
                <a:tc>
                  <a:txBody>
                    <a:bodyPr/>
                    <a:lstStyle/>
                    <a:p>
                      <a:r>
                        <a:rPr lang="en-GB" sz="1100" dirty="0"/>
                        <a:t>Description</a:t>
                      </a:r>
                    </a:p>
                  </a:txBody>
                  <a:tcPr/>
                </a:tc>
                <a:extLst>
                  <a:ext uri="{0D108BD9-81ED-4DB2-BD59-A6C34878D82A}">
                    <a16:rowId xmlns:a16="http://schemas.microsoft.com/office/drawing/2014/main" val="3264496930"/>
                  </a:ext>
                </a:extLst>
              </a:tr>
              <a:tr h="162910">
                <a:tc>
                  <a:txBody>
                    <a:bodyPr/>
                    <a:lstStyle/>
                    <a:p>
                      <a:r>
                        <a:rPr lang="en-GB" sz="1100" i="1" dirty="0"/>
                        <a:t>r</a:t>
                      </a:r>
                      <a:r>
                        <a:rPr lang="en-GB" sz="1100" i="1" baseline="-25000" dirty="0"/>
                        <a:t>x</a:t>
                      </a:r>
                      <a:endParaRPr lang="en-GB" sz="1100" dirty="0"/>
                    </a:p>
                  </a:txBody>
                  <a:tcPr/>
                </a:tc>
                <a:tc>
                  <a:txBody>
                    <a:bodyPr/>
                    <a:lstStyle/>
                    <a:p>
                      <a:r>
                        <a:rPr lang="en-GB" sz="1100" dirty="0"/>
                        <a:t>Rate of Vaccination in subpopulation x</a:t>
                      </a:r>
                    </a:p>
                  </a:txBody>
                  <a:tcPr/>
                </a:tc>
                <a:extLst>
                  <a:ext uri="{0D108BD9-81ED-4DB2-BD59-A6C34878D82A}">
                    <a16:rowId xmlns:a16="http://schemas.microsoft.com/office/drawing/2014/main" val="1740196277"/>
                  </a:ext>
                </a:extLst>
              </a:tr>
              <a:tr h="264728">
                <a:tc>
                  <a:txBody>
                    <a:bodyPr/>
                    <a:lstStyle/>
                    <a:p>
                      <a:r>
                        <a:rPr lang="el-GR" sz="1100" i="1" dirty="0"/>
                        <a:t>β</a:t>
                      </a:r>
                      <a:r>
                        <a:rPr lang="en-GB" sz="1100" i="1" baseline="-25000" dirty="0" err="1"/>
                        <a:t>xy</a:t>
                      </a:r>
                      <a:endParaRPr lang="en-GB" sz="1100" i="1" baseline="-25000" dirty="0"/>
                    </a:p>
                  </a:txBody>
                  <a:tcPr/>
                </a:tc>
                <a:tc>
                  <a:txBody>
                    <a:bodyPr/>
                    <a:lstStyle/>
                    <a:p>
                      <a:r>
                        <a:rPr lang="en-GB" sz="1100" dirty="0"/>
                        <a:t>Per capita rate of transmission from infectious subpopulation y to susceptible subpopulation x</a:t>
                      </a:r>
                    </a:p>
                  </a:txBody>
                  <a:tcPr/>
                </a:tc>
                <a:extLst>
                  <a:ext uri="{0D108BD9-81ED-4DB2-BD59-A6C34878D82A}">
                    <a16:rowId xmlns:a16="http://schemas.microsoft.com/office/drawing/2014/main" val="2352623258"/>
                  </a:ext>
                </a:extLst>
              </a:tr>
              <a:tr h="1629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100" i="1" dirty="0"/>
                        <a:t>γ</a:t>
                      </a:r>
                      <a:endParaRPr lang="en-GB" sz="1100" i="1" baseline="-25000" dirty="0"/>
                    </a:p>
                  </a:txBody>
                  <a:tcPr/>
                </a:tc>
                <a:tc>
                  <a:txBody>
                    <a:bodyPr/>
                    <a:lstStyle/>
                    <a:p>
                      <a:r>
                        <a:rPr lang="en-GB" sz="1100" dirty="0"/>
                        <a:t>Per capita rate of recovery</a:t>
                      </a:r>
                    </a:p>
                  </a:txBody>
                  <a:tcPr/>
                </a:tc>
                <a:extLst>
                  <a:ext uri="{0D108BD9-81ED-4DB2-BD59-A6C34878D82A}">
                    <a16:rowId xmlns:a16="http://schemas.microsoft.com/office/drawing/2014/main" val="650637607"/>
                  </a:ext>
                </a:extLst>
              </a:tr>
              <a:tr h="1629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100" i="1" baseline="0" dirty="0"/>
                        <a:t>σ</a:t>
                      </a:r>
                      <a:r>
                        <a:rPr lang="en-GB" sz="1100" i="1" baseline="-25000" dirty="0"/>
                        <a:t>1</a:t>
                      </a:r>
                    </a:p>
                  </a:txBody>
                  <a:tcPr/>
                </a:tc>
                <a:tc>
                  <a:txBody>
                    <a:bodyPr/>
                    <a:lstStyle/>
                    <a:p>
                      <a:r>
                        <a:rPr lang="en-GB" sz="1100" dirty="0"/>
                        <a:t>Per capita rate of immunity loss (both vaccinated or naturally infected)</a:t>
                      </a:r>
                    </a:p>
                  </a:txBody>
                  <a:tcPr/>
                </a:tc>
                <a:extLst>
                  <a:ext uri="{0D108BD9-81ED-4DB2-BD59-A6C34878D82A}">
                    <a16:rowId xmlns:a16="http://schemas.microsoft.com/office/drawing/2014/main" val="3624034480"/>
                  </a:ext>
                </a:extLst>
              </a:tr>
              <a:tr h="1629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100" i="1" baseline="0" dirty="0"/>
                        <a:t>σ</a:t>
                      </a:r>
                      <a:r>
                        <a:rPr lang="en-GB" sz="1100" i="1" baseline="-25000" dirty="0"/>
                        <a:t>2</a:t>
                      </a:r>
                    </a:p>
                  </a:txBody>
                  <a:tcPr/>
                </a:tc>
                <a:tc>
                  <a:txBody>
                    <a:bodyPr/>
                    <a:lstStyle/>
                    <a:p>
                      <a:r>
                        <a:rPr lang="en-GB" sz="1100" dirty="0"/>
                        <a:t>Per capita rate of immunity loss (for those who have been infected/recovered and vaccinated) </a:t>
                      </a:r>
                    </a:p>
                  </a:txBody>
                  <a:tcPr/>
                </a:tc>
                <a:extLst>
                  <a:ext uri="{0D108BD9-81ED-4DB2-BD59-A6C34878D82A}">
                    <a16:rowId xmlns:a16="http://schemas.microsoft.com/office/drawing/2014/main" val="2827692125"/>
                  </a:ext>
                </a:extLst>
              </a:tr>
              <a:tr h="1629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i="1" baseline="0" dirty="0"/>
                        <a:t>e</a:t>
                      </a:r>
                      <a:r>
                        <a:rPr lang="en-GB" sz="1100" i="1" baseline="-25000" dirty="0"/>
                        <a:t>ff1</a:t>
                      </a:r>
                    </a:p>
                  </a:txBody>
                  <a:tcPr/>
                </a:tc>
                <a:tc>
                  <a:txBody>
                    <a:bodyPr/>
                    <a:lstStyle/>
                    <a:p>
                      <a:r>
                        <a:rPr lang="en-GB" sz="1100" dirty="0"/>
                        <a:t>Vaccine Efficacy (preventing infection)</a:t>
                      </a:r>
                    </a:p>
                  </a:txBody>
                  <a:tcPr/>
                </a:tc>
                <a:extLst>
                  <a:ext uri="{0D108BD9-81ED-4DB2-BD59-A6C34878D82A}">
                    <a16:rowId xmlns:a16="http://schemas.microsoft.com/office/drawing/2014/main" val="3921547050"/>
                  </a:ext>
                </a:extLst>
              </a:tr>
              <a:tr h="1629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i="1" baseline="0" dirty="0"/>
                        <a:t>e</a:t>
                      </a:r>
                      <a:r>
                        <a:rPr lang="en-GB" sz="1100" i="1" baseline="-25000" dirty="0"/>
                        <a:t>ff2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Vaccine Efficacy (preventing onwards infectiousness)</a:t>
                      </a:r>
                    </a:p>
                  </a:txBody>
                  <a:tcPr/>
                </a:tc>
                <a:extLst>
                  <a:ext uri="{0D108BD9-81ED-4DB2-BD59-A6C34878D82A}">
                    <a16:rowId xmlns:a16="http://schemas.microsoft.com/office/drawing/2014/main" val="736262739"/>
                  </a:ext>
                </a:extLst>
              </a:tr>
            </a:tbl>
          </a:graphicData>
        </a:graphic>
      </p:graphicFrame>
      <p:graphicFrame>
        <p:nvGraphicFramePr>
          <p:cNvPr id="14" name="Table 125">
            <a:extLst>
              <a:ext uri="{FF2B5EF4-FFF2-40B4-BE49-F238E27FC236}">
                <a16:creationId xmlns:a16="http://schemas.microsoft.com/office/drawing/2014/main" id="{A9D864CA-422C-4918-B617-9216C3E9E1AB}"/>
              </a:ext>
            </a:extLst>
          </p:cNvPr>
          <p:cNvGraphicFramePr>
            <a:graphicFrameLocks noGrp="1"/>
          </p:cNvGraphicFramePr>
          <p:nvPr>
            <p:extLst>
              <p:ext uri="{D42A27DB-BD31-4B8C-83A1-F6EECF244321}">
                <p14:modId xmlns:p14="http://schemas.microsoft.com/office/powerpoint/2010/main" val="1441645003"/>
              </p:ext>
            </p:extLst>
          </p:nvPr>
        </p:nvGraphicFramePr>
        <p:xfrm>
          <a:off x="5795363" y="4438703"/>
          <a:ext cx="5674587" cy="2272585"/>
        </p:xfrm>
        <a:graphic>
          <a:graphicData uri="http://schemas.openxmlformats.org/drawingml/2006/table">
            <a:tbl>
              <a:tblPr firstRow="1" bandRow="1">
                <a:tableStyleId>{5C22544A-7EE6-4342-B048-85BDC9FD1C3A}</a:tableStyleId>
              </a:tblPr>
              <a:tblGrid>
                <a:gridCol w="1462083">
                  <a:extLst>
                    <a:ext uri="{9D8B030D-6E8A-4147-A177-3AD203B41FA5}">
                      <a16:colId xmlns:a16="http://schemas.microsoft.com/office/drawing/2014/main" val="3941105507"/>
                    </a:ext>
                  </a:extLst>
                </a:gridCol>
                <a:gridCol w="4212504">
                  <a:extLst>
                    <a:ext uri="{9D8B030D-6E8A-4147-A177-3AD203B41FA5}">
                      <a16:colId xmlns:a16="http://schemas.microsoft.com/office/drawing/2014/main" val="297806652"/>
                    </a:ext>
                  </a:extLst>
                </a:gridCol>
              </a:tblGrid>
              <a:tr h="209420">
                <a:tc>
                  <a:txBody>
                    <a:bodyPr/>
                    <a:lstStyle/>
                    <a:p>
                      <a:r>
                        <a:rPr lang="en-GB" sz="1100" dirty="0"/>
                        <a:t>Compartment</a:t>
                      </a:r>
                    </a:p>
                  </a:txBody>
                  <a:tcPr/>
                </a:tc>
                <a:tc>
                  <a:txBody>
                    <a:bodyPr/>
                    <a:lstStyle/>
                    <a:p>
                      <a:r>
                        <a:rPr lang="en-GB" sz="1100" dirty="0"/>
                        <a:t>Description (Proportion of population in…)</a:t>
                      </a:r>
                    </a:p>
                  </a:txBody>
                  <a:tcPr/>
                </a:tc>
                <a:extLst>
                  <a:ext uri="{0D108BD9-81ED-4DB2-BD59-A6C34878D82A}">
                    <a16:rowId xmlns:a16="http://schemas.microsoft.com/office/drawing/2014/main" val="3264496930"/>
                  </a:ext>
                </a:extLst>
              </a:tr>
              <a:tr h="209420">
                <a:tc>
                  <a:txBody>
                    <a:bodyPr/>
                    <a:lstStyle/>
                    <a:p>
                      <a:r>
                        <a:rPr lang="en-GB" sz="1100" i="1" dirty="0"/>
                        <a:t>S</a:t>
                      </a:r>
                      <a:r>
                        <a:rPr lang="en-GB" sz="1100" i="1" baseline="-25000" dirty="0"/>
                        <a:t>x</a:t>
                      </a:r>
                      <a:endParaRPr lang="en-GB" sz="1100" baseline="-25000" dirty="0"/>
                    </a:p>
                  </a:txBody>
                  <a:tcPr/>
                </a:tc>
                <a:tc>
                  <a:txBody>
                    <a:bodyPr/>
                    <a:lstStyle/>
                    <a:p>
                      <a:r>
                        <a:rPr lang="en-GB" sz="1100" dirty="0" err="1"/>
                        <a:t>Susceptibles</a:t>
                      </a:r>
                      <a:r>
                        <a:rPr lang="en-GB" sz="1100" dirty="0"/>
                        <a:t> in subpopulation x</a:t>
                      </a:r>
                    </a:p>
                  </a:txBody>
                  <a:tcPr/>
                </a:tc>
                <a:extLst>
                  <a:ext uri="{0D108BD9-81ED-4DB2-BD59-A6C34878D82A}">
                    <a16:rowId xmlns:a16="http://schemas.microsoft.com/office/drawing/2014/main" val="1740196277"/>
                  </a:ext>
                </a:extLst>
              </a:tr>
              <a:tr h="291385">
                <a:tc>
                  <a:txBody>
                    <a:bodyPr/>
                    <a:lstStyle/>
                    <a:p>
                      <a:r>
                        <a:rPr lang="en-GB" sz="1100" i="1" dirty="0"/>
                        <a:t>I</a:t>
                      </a:r>
                      <a:r>
                        <a:rPr lang="en-GB" sz="1100" i="1" baseline="-25000"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Infectious individuals in subpopulation x</a:t>
                      </a:r>
                    </a:p>
                  </a:txBody>
                  <a:tcPr/>
                </a:tc>
                <a:extLst>
                  <a:ext uri="{0D108BD9-81ED-4DB2-BD59-A6C34878D82A}">
                    <a16:rowId xmlns:a16="http://schemas.microsoft.com/office/drawing/2014/main" val="2352623258"/>
                  </a:ext>
                </a:extLst>
              </a:tr>
              <a:tr h="209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i="1" baseline="0" dirty="0"/>
                        <a:t>R</a:t>
                      </a:r>
                      <a:r>
                        <a:rPr lang="en-GB" sz="1100" i="1" baseline="-25000" dirty="0"/>
                        <a:t>x</a:t>
                      </a:r>
                    </a:p>
                  </a:txBody>
                  <a:tcPr/>
                </a:tc>
                <a:tc>
                  <a:txBody>
                    <a:bodyPr/>
                    <a:lstStyle/>
                    <a:p>
                      <a:r>
                        <a:rPr lang="en-GB" sz="1100" dirty="0"/>
                        <a:t>Recovered individuals in subpopulation x</a:t>
                      </a:r>
                    </a:p>
                  </a:txBody>
                  <a:tcPr/>
                </a:tc>
                <a:extLst>
                  <a:ext uri="{0D108BD9-81ED-4DB2-BD59-A6C34878D82A}">
                    <a16:rowId xmlns:a16="http://schemas.microsoft.com/office/drawing/2014/main" val="650637607"/>
                  </a:ext>
                </a:extLst>
              </a:tr>
              <a:tr h="3449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i="1" baseline="0" dirty="0" err="1"/>
                        <a:t>Rv</a:t>
                      </a:r>
                      <a:r>
                        <a:rPr lang="en-GB" sz="1100" i="1" baseline="-25000" dirty="0" err="1"/>
                        <a:t>x</a:t>
                      </a:r>
                      <a:endParaRPr lang="en-GB" sz="1100" i="1" baseline="-25000" dirty="0"/>
                    </a:p>
                  </a:txBody>
                  <a:tcPr/>
                </a:tc>
                <a:tc>
                  <a:txBody>
                    <a:bodyPr/>
                    <a:lstStyle/>
                    <a:p>
                      <a:r>
                        <a:rPr lang="en-GB" sz="1100" dirty="0"/>
                        <a:t>Recovered or Infectious and subsequently vaccinated in subpopulation x </a:t>
                      </a:r>
                    </a:p>
                  </a:txBody>
                  <a:tcPr/>
                </a:tc>
                <a:extLst>
                  <a:ext uri="{0D108BD9-81ED-4DB2-BD59-A6C34878D82A}">
                    <a16:rowId xmlns:a16="http://schemas.microsoft.com/office/drawing/2014/main" val="649953341"/>
                  </a:ext>
                </a:extLst>
              </a:tr>
              <a:tr h="228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i="1" baseline="0" dirty="0"/>
                        <a:t>V</a:t>
                      </a:r>
                      <a:r>
                        <a:rPr lang="en-GB" sz="1100" i="1" baseline="-25000" dirty="0"/>
                        <a:t>x</a:t>
                      </a:r>
                    </a:p>
                  </a:txBody>
                  <a:tcPr/>
                </a:tc>
                <a:tc>
                  <a:txBody>
                    <a:bodyPr/>
                    <a:lstStyle/>
                    <a:p>
                      <a:r>
                        <a:rPr lang="en-GB" sz="1100" dirty="0"/>
                        <a:t>Vaccinated individuals in subpopulation x</a:t>
                      </a:r>
                    </a:p>
                  </a:txBody>
                  <a:tcPr/>
                </a:tc>
                <a:extLst>
                  <a:ext uri="{0D108BD9-81ED-4DB2-BD59-A6C34878D82A}">
                    <a16:rowId xmlns:a16="http://schemas.microsoft.com/office/drawing/2014/main" val="2613490154"/>
                  </a:ext>
                </a:extLst>
              </a:tr>
              <a:tr h="228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i="1" baseline="0" dirty="0" err="1"/>
                        <a:t>Vi</a:t>
                      </a:r>
                      <a:r>
                        <a:rPr lang="en-GB" sz="1100" i="1" baseline="-25000" dirty="0" err="1"/>
                        <a:t>x</a:t>
                      </a:r>
                      <a:endParaRPr lang="en-GB" sz="1100" i="1" baseline="-25000" dirty="0"/>
                    </a:p>
                  </a:txBody>
                  <a:tcPr/>
                </a:tc>
                <a:tc>
                  <a:txBody>
                    <a:bodyPr/>
                    <a:lstStyle/>
                    <a:p>
                      <a:r>
                        <a:rPr lang="en-GB" sz="1100" dirty="0"/>
                        <a:t>Vaccinated and infectious individuals in subpopulation x</a:t>
                      </a:r>
                    </a:p>
                  </a:txBody>
                  <a:tcPr/>
                </a:tc>
                <a:extLst>
                  <a:ext uri="{0D108BD9-81ED-4DB2-BD59-A6C34878D82A}">
                    <a16:rowId xmlns:a16="http://schemas.microsoft.com/office/drawing/2014/main" val="3890084970"/>
                  </a:ext>
                </a:extLst>
              </a:tr>
              <a:tr h="228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i="1" baseline="0" dirty="0" err="1"/>
                        <a:t>Vr</a:t>
                      </a:r>
                      <a:r>
                        <a:rPr lang="en-GB" sz="1100" i="1" baseline="-25000" dirty="0" err="1"/>
                        <a:t>x</a:t>
                      </a:r>
                      <a:endParaRPr lang="en-GB" sz="1100" i="1"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Vaccinated and recovered individuals in subpopulation x</a:t>
                      </a:r>
                    </a:p>
                  </a:txBody>
                  <a:tcPr/>
                </a:tc>
                <a:extLst>
                  <a:ext uri="{0D108BD9-81ED-4DB2-BD59-A6C34878D82A}">
                    <a16:rowId xmlns:a16="http://schemas.microsoft.com/office/drawing/2014/main" val="2903278845"/>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EF0C25D-793C-4887-B990-5C97019FDB69}"/>
                  </a:ext>
                </a:extLst>
              </p:cNvPr>
              <p:cNvSpPr txBox="1"/>
              <p:nvPr/>
            </p:nvSpPr>
            <p:spPr>
              <a:xfrm>
                <a:off x="74093" y="3722994"/>
                <a:ext cx="12117905" cy="35060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f>
                        <m:fPr>
                          <m:ctrlPr>
                            <a:rPr lang="en-GB" sz="1200" i="1" smtClean="0">
                              <a:latin typeface="Cambria Math" panose="02040503050406030204" pitchFamily="18" charset="0"/>
                            </a:rPr>
                          </m:ctrlPr>
                        </m:fPr>
                        <m:num>
                          <m:r>
                            <a:rPr lang="en-GB" sz="1200" b="0" i="1" smtClean="0">
                              <a:latin typeface="Cambria Math" panose="02040503050406030204" pitchFamily="18" charset="0"/>
                            </a:rPr>
                            <m:t>𝑑</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𝑉𝑟</m:t>
                              </m:r>
                            </m:e>
                            <m:sub>
                              <m:r>
                                <a:rPr lang="en-GB" sz="1200" b="0" i="1" smtClean="0">
                                  <a:latin typeface="Cambria Math" panose="02040503050406030204" pitchFamily="18" charset="0"/>
                                </a:rPr>
                                <m:t>𝑖</m:t>
                              </m:r>
                            </m:sub>
                          </m:sSub>
                        </m:num>
                        <m:den>
                          <m:r>
                            <a:rPr lang="en-GB" sz="1200" b="0" i="1" smtClean="0">
                              <a:latin typeface="Cambria Math" panose="02040503050406030204" pitchFamily="18" charset="0"/>
                            </a:rPr>
                            <m:t>𝑑𝑡</m:t>
                          </m:r>
                        </m:den>
                      </m:f>
                      <m:r>
                        <a:rPr lang="en-GB" sz="1200" i="1" smtClean="0">
                          <a:latin typeface="Cambria Math" panose="02040503050406030204" pitchFamily="18" charset="0"/>
                        </a:rPr>
                        <m:t>=</m:t>
                      </m:r>
                      <m:r>
                        <m:rPr>
                          <m:sty m:val="p"/>
                        </m:rPr>
                        <a:rPr lang="el-GR" sz="1200" b="0" i="1" smtClean="0">
                          <a:latin typeface="Cambria Math" panose="02040503050406030204" pitchFamily="18" charset="0"/>
                        </a:rPr>
                        <m:t>γ</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𝑉𝑖</m:t>
                          </m:r>
                        </m:e>
                        <m:sub>
                          <m:r>
                            <a:rPr lang="en-GB" sz="1200" b="0" i="1" smtClean="0">
                              <a:latin typeface="Cambria Math" panose="02040503050406030204" pitchFamily="18" charset="0"/>
                            </a:rPr>
                            <m:t>𝑖</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m:rPr>
                              <m:sty m:val="p"/>
                            </m:rPr>
                            <a:rPr lang="el-GR" sz="1200" b="0" i="1" smtClean="0">
                              <a:latin typeface="Cambria Math" panose="02040503050406030204" pitchFamily="18" charset="0"/>
                            </a:rPr>
                            <m:t>σ</m:t>
                          </m:r>
                        </m:e>
                        <m:sub>
                          <m:r>
                            <a:rPr lang="en-GB" sz="1200" b="0" i="1" smtClean="0">
                              <a:latin typeface="Cambria Math" panose="02040503050406030204" pitchFamily="18" charset="0"/>
                            </a:rPr>
                            <m:t>2</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𝑉𝑟</m:t>
                          </m:r>
                        </m:e>
                        <m:sub>
                          <m:r>
                            <a:rPr lang="en-GB" sz="1200" b="0" i="1" smtClean="0">
                              <a:latin typeface="Cambria Math" panose="02040503050406030204" pitchFamily="18" charset="0"/>
                            </a:rPr>
                            <m:t>𝑖</m:t>
                          </m:r>
                        </m:sub>
                      </m:sSub>
                    </m:oMath>
                  </m:oMathPara>
                </a14:m>
                <a:endParaRPr lang="en-GB" sz="1200" dirty="0"/>
              </a:p>
            </p:txBody>
          </p:sp>
        </mc:Choice>
        <mc:Fallback xmlns="">
          <p:sp>
            <p:nvSpPr>
              <p:cNvPr id="13" name="TextBox 12">
                <a:extLst>
                  <a:ext uri="{FF2B5EF4-FFF2-40B4-BE49-F238E27FC236}">
                    <a16:creationId xmlns:a16="http://schemas.microsoft.com/office/drawing/2014/main" id="{7EF0C25D-793C-4887-B990-5C97019FDB69}"/>
                  </a:ext>
                </a:extLst>
              </p:cNvPr>
              <p:cNvSpPr txBox="1">
                <a:spLocks noRot="1" noChangeAspect="1" noMove="1" noResize="1" noEditPoints="1" noAdjustHandles="1" noChangeArrowheads="1" noChangeShapeType="1" noTextEdit="1"/>
              </p:cNvSpPr>
              <p:nvPr/>
            </p:nvSpPr>
            <p:spPr>
              <a:xfrm>
                <a:off x="74093" y="3722994"/>
                <a:ext cx="12117905" cy="350609"/>
              </a:xfrm>
              <a:prstGeom prst="rect">
                <a:avLst/>
              </a:prstGeom>
              <a:blipFill>
                <a:blip r:embed="rId7"/>
                <a:stretch>
                  <a:fillRect l="-453" t="-3509" b="-157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694D8B-35A4-45FE-A40B-0206047B0518}"/>
                  </a:ext>
                </a:extLst>
              </p:cNvPr>
              <p:cNvSpPr txBox="1"/>
              <p:nvPr/>
            </p:nvSpPr>
            <p:spPr>
              <a:xfrm>
                <a:off x="74095" y="2079068"/>
                <a:ext cx="12117905" cy="38177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f>
                        <m:fPr>
                          <m:ctrlPr>
                            <a:rPr lang="en-GB" sz="1200" i="1" smtClean="0">
                              <a:latin typeface="Cambria Math" panose="02040503050406030204" pitchFamily="18" charset="0"/>
                            </a:rPr>
                          </m:ctrlPr>
                        </m:fPr>
                        <m:num>
                          <m:r>
                            <a:rPr lang="en-GB" sz="1200" b="0" i="1" smtClean="0">
                              <a:latin typeface="Cambria Math" panose="02040503050406030204" pitchFamily="18" charset="0"/>
                            </a:rPr>
                            <m:t>𝑑</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𝑅𝑣</m:t>
                              </m:r>
                            </m:e>
                            <m:sub>
                              <m:r>
                                <a:rPr lang="en-GB" sz="1200" b="0" i="1" smtClean="0">
                                  <a:latin typeface="Cambria Math" panose="02040503050406030204" pitchFamily="18" charset="0"/>
                                </a:rPr>
                                <m:t>𝑖</m:t>
                              </m:r>
                            </m:sub>
                          </m:sSub>
                        </m:num>
                        <m:den>
                          <m:r>
                            <a:rPr lang="en-GB" sz="1200" b="0" i="1" smtClean="0">
                              <a:latin typeface="Cambria Math" panose="02040503050406030204" pitchFamily="18" charset="0"/>
                            </a:rPr>
                            <m:t>𝑑𝑡</m:t>
                          </m:r>
                        </m:den>
                      </m:f>
                      <m:r>
                        <a:rPr lang="en-GB" sz="1200" i="1" smtClean="0">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𝐼</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𝑅</m:t>
                              </m:r>
                            </m:e>
                            <m:sub>
                              <m:r>
                                <a:rPr lang="en-GB" sz="1200" i="1">
                                  <a:latin typeface="Cambria Math" panose="02040503050406030204" pitchFamily="18" charset="0"/>
                                </a:rPr>
                                <m:t>𝑖</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𝑆</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0" i="1" smtClean="0">
                                  <a:latin typeface="Cambria Math" panose="02040503050406030204" pitchFamily="18" charset="0"/>
                                </a:rPr>
                                <m:t>𝐼</m:t>
                              </m:r>
                            </m:e>
                            <m:sub>
                              <m:r>
                                <a:rPr lang="en-GB" sz="1200" i="1">
                                  <a:latin typeface="Cambria Math" panose="02040503050406030204" pitchFamily="18" charset="0"/>
                                </a:rPr>
                                <m:t>𝑖</m:t>
                              </m:r>
                            </m:sub>
                          </m:sSub>
                          <m:r>
                            <m:rPr>
                              <m:nor/>
                            </m:rPr>
                            <a:rPr lang="en-GB" sz="1200" dirty="0"/>
                            <m:t>+ </m:t>
                          </m:r>
                          <m:sSub>
                            <m:sSubPr>
                              <m:ctrlPr>
                                <a:rPr lang="en-GB" sz="1200" i="1">
                                  <a:latin typeface="Cambria Math" panose="02040503050406030204" pitchFamily="18" charset="0"/>
                                </a:rPr>
                              </m:ctrlPr>
                            </m:sSubPr>
                            <m:e>
                              <m:r>
                                <a:rPr lang="en-GB" sz="1200" b="0" i="1" smtClean="0">
                                  <a:latin typeface="Cambria Math" panose="02040503050406030204" pitchFamily="18" charset="0"/>
                                </a:rPr>
                                <m:t>𝑅</m:t>
                              </m:r>
                            </m:e>
                            <m:sub>
                              <m:r>
                                <a:rPr lang="en-GB" sz="1200" i="1">
                                  <a:latin typeface="Cambria Math" panose="02040503050406030204" pitchFamily="18" charset="0"/>
                                </a:rPr>
                                <m:t>𝑖</m:t>
                              </m:r>
                            </m:sub>
                          </m:sSub>
                          <m:r>
                            <m:rPr>
                              <m:nor/>
                            </m:rPr>
                            <a:rPr lang="en-GB" sz="1200" dirty="0"/>
                            <m:t> </m:t>
                          </m:r>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m:rPr>
                              <m:sty m:val="p"/>
                            </m:rPr>
                            <a:rPr lang="el-GR" sz="1200" i="1">
                              <a:latin typeface="Cambria Math" panose="02040503050406030204" pitchFamily="18" charset="0"/>
                            </a:rPr>
                            <m:t>σ</m:t>
                          </m:r>
                        </m:e>
                        <m:sub>
                          <m:r>
                            <a:rPr lang="en-GB" sz="1200" b="0" i="1" smtClean="0">
                              <a:latin typeface="Cambria Math" panose="02040503050406030204" pitchFamily="18" charset="0"/>
                            </a:rPr>
                            <m:t>2</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𝑅𝑣</m:t>
                          </m:r>
                        </m:e>
                        <m:sub>
                          <m:r>
                            <a:rPr lang="en-GB" sz="1200" b="0" i="1" smtClean="0">
                              <a:latin typeface="Cambria Math" panose="02040503050406030204" pitchFamily="18" charset="0"/>
                            </a:rPr>
                            <m:t>𝑖</m:t>
                          </m:r>
                        </m:sub>
                      </m:sSub>
                    </m:oMath>
                  </m:oMathPara>
                </a14:m>
                <a:endParaRPr lang="en-GB" sz="1200" dirty="0"/>
              </a:p>
            </p:txBody>
          </p:sp>
        </mc:Choice>
        <mc:Fallback xmlns="">
          <p:sp>
            <p:nvSpPr>
              <p:cNvPr id="15" name="TextBox 14">
                <a:extLst>
                  <a:ext uri="{FF2B5EF4-FFF2-40B4-BE49-F238E27FC236}">
                    <a16:creationId xmlns:a16="http://schemas.microsoft.com/office/drawing/2014/main" id="{0E694D8B-35A4-45FE-A40B-0206047B0518}"/>
                  </a:ext>
                </a:extLst>
              </p:cNvPr>
              <p:cNvSpPr txBox="1">
                <a:spLocks noRot="1" noChangeAspect="1" noMove="1" noResize="1" noEditPoints="1" noAdjustHandles="1" noChangeArrowheads="1" noChangeShapeType="1" noTextEdit="1"/>
              </p:cNvSpPr>
              <p:nvPr/>
            </p:nvSpPr>
            <p:spPr>
              <a:xfrm>
                <a:off x="74095" y="2079068"/>
                <a:ext cx="12117905" cy="381771"/>
              </a:xfrm>
              <a:prstGeom prst="rect">
                <a:avLst/>
              </a:prstGeom>
              <a:blipFill>
                <a:blip r:embed="rId8"/>
                <a:stretch>
                  <a:fillRect l="-453" t="-3175" b="-9524"/>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379F4380-ABDC-423B-B0E9-94BD2514B157}"/>
              </a:ext>
            </a:extLst>
          </p:cNvPr>
          <p:cNvSpPr txBox="1"/>
          <p:nvPr/>
        </p:nvSpPr>
        <p:spPr>
          <a:xfrm>
            <a:off x="0" y="-27003"/>
            <a:ext cx="4797903" cy="369332"/>
          </a:xfrm>
          <a:prstGeom prst="rect">
            <a:avLst/>
          </a:prstGeom>
          <a:noFill/>
        </p:spPr>
        <p:txBody>
          <a:bodyPr wrap="square" rtlCol="0">
            <a:spAutoFit/>
          </a:bodyPr>
          <a:lstStyle/>
          <a:p>
            <a:r>
              <a:rPr lang="en-GB" b="1" u="sng" dirty="0"/>
              <a:t>Example equations sub-population </a:t>
            </a:r>
            <a:r>
              <a:rPr lang="en-GB" b="1" u="sng" dirty="0" err="1"/>
              <a:t>i</a:t>
            </a:r>
            <a:endParaRPr lang="en-GB" b="1" u="sng" dirty="0"/>
          </a:p>
        </p:txBody>
      </p:sp>
    </p:spTree>
    <p:extLst>
      <p:ext uri="{BB962C8B-B14F-4D97-AF65-F5344CB8AC3E}">
        <p14:creationId xmlns:p14="http://schemas.microsoft.com/office/powerpoint/2010/main" val="305235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53772DF-6A94-4657-BA83-F171D49606DC}"/>
              </a:ext>
            </a:extLst>
          </p:cNvPr>
          <p:cNvSpPr txBox="1"/>
          <p:nvPr/>
        </p:nvSpPr>
        <p:spPr>
          <a:xfrm>
            <a:off x="2463318" y="3612899"/>
            <a:ext cx="2616344" cy="3108543"/>
          </a:xfrm>
          <a:prstGeom prst="rect">
            <a:avLst/>
          </a:prstGeom>
          <a:noFill/>
        </p:spPr>
        <p:txBody>
          <a:bodyPr wrap="square" rtlCol="0">
            <a:spAutoFit/>
          </a:bodyPr>
          <a:lstStyle/>
          <a:p>
            <a:r>
              <a:rPr lang="en-GB" sz="1400" b="1" u="sng" dirty="0"/>
              <a:t>Subpopulation </a:t>
            </a:r>
            <a:r>
              <a:rPr lang="en-GB" sz="1400" b="1" u="sng" dirty="0" err="1"/>
              <a:t>i</a:t>
            </a:r>
            <a:endParaRPr lang="en-GB" sz="1400" b="1" u="sng" dirty="0"/>
          </a:p>
          <a:p>
            <a:r>
              <a:rPr lang="en-GB" sz="1400" dirty="0"/>
              <a:t>Target Coverage = 90%</a:t>
            </a:r>
          </a:p>
          <a:p>
            <a:r>
              <a:rPr lang="en-GB" sz="1400" dirty="0"/>
              <a:t>Duration = 90 days</a:t>
            </a:r>
          </a:p>
          <a:p>
            <a:r>
              <a:rPr lang="en-GB" sz="1400" dirty="0"/>
              <a:t>Trigger Date =  day 0</a:t>
            </a:r>
          </a:p>
          <a:p>
            <a:endParaRPr lang="en-GB" sz="1400" dirty="0"/>
          </a:p>
          <a:p>
            <a:r>
              <a:rPr lang="en-GB" sz="1400" b="1" u="sng" dirty="0"/>
              <a:t>Subpopulation j</a:t>
            </a:r>
          </a:p>
          <a:p>
            <a:r>
              <a:rPr lang="en-GB" sz="1400" dirty="0"/>
              <a:t>Target Coverage = 90%</a:t>
            </a:r>
          </a:p>
          <a:p>
            <a:r>
              <a:rPr lang="en-GB" sz="1400" dirty="0"/>
              <a:t>Duration = 90 days</a:t>
            </a:r>
          </a:p>
          <a:p>
            <a:r>
              <a:rPr lang="en-GB" sz="1400" dirty="0"/>
              <a:t>Trigger Date = day 90</a:t>
            </a:r>
          </a:p>
          <a:p>
            <a:endParaRPr lang="en-GB" sz="1400" dirty="0"/>
          </a:p>
          <a:p>
            <a:r>
              <a:rPr lang="en-GB" sz="1400" b="1" u="sng" dirty="0"/>
              <a:t>Subpopulation k</a:t>
            </a:r>
          </a:p>
          <a:p>
            <a:r>
              <a:rPr lang="en-GB" sz="1400" dirty="0"/>
              <a:t>Target Coverage = 90%</a:t>
            </a:r>
          </a:p>
          <a:p>
            <a:r>
              <a:rPr lang="en-GB" sz="1400" dirty="0"/>
              <a:t>Duration = 90 days</a:t>
            </a:r>
          </a:p>
          <a:p>
            <a:r>
              <a:rPr lang="en-GB" sz="1400" dirty="0"/>
              <a:t>Trigger Date = day 180</a:t>
            </a:r>
          </a:p>
        </p:txBody>
      </p:sp>
      <p:sp>
        <p:nvSpPr>
          <p:cNvPr id="16" name="TextBox 15">
            <a:extLst>
              <a:ext uri="{FF2B5EF4-FFF2-40B4-BE49-F238E27FC236}">
                <a16:creationId xmlns:a16="http://schemas.microsoft.com/office/drawing/2014/main" id="{EEC6D91C-DEC0-4B14-8C59-2FDC0A54A8B6}"/>
              </a:ext>
            </a:extLst>
          </p:cNvPr>
          <p:cNvSpPr txBox="1"/>
          <p:nvPr/>
        </p:nvSpPr>
        <p:spPr>
          <a:xfrm>
            <a:off x="304800" y="3720620"/>
            <a:ext cx="1583114" cy="2893100"/>
          </a:xfrm>
          <a:prstGeom prst="rect">
            <a:avLst/>
          </a:prstGeom>
          <a:noFill/>
        </p:spPr>
        <p:txBody>
          <a:bodyPr wrap="square" rtlCol="0">
            <a:spAutoFit/>
          </a:bodyPr>
          <a:lstStyle/>
          <a:p>
            <a:r>
              <a:rPr lang="en-GB" sz="1400" b="1" u="sng" dirty="0"/>
              <a:t>Initial Conditions</a:t>
            </a:r>
          </a:p>
          <a:p>
            <a:r>
              <a:rPr lang="en-GB" sz="1400" dirty="0"/>
              <a:t>S</a:t>
            </a:r>
            <a:r>
              <a:rPr lang="en-GB" sz="1400" baseline="-25000" dirty="0"/>
              <a:t>i</a:t>
            </a:r>
            <a:r>
              <a:rPr lang="en-GB" sz="1400" dirty="0"/>
              <a:t> = 0.3064</a:t>
            </a:r>
          </a:p>
          <a:p>
            <a:r>
              <a:rPr lang="en-GB" sz="1400" dirty="0" err="1"/>
              <a:t>S</a:t>
            </a:r>
            <a:r>
              <a:rPr lang="en-GB" sz="1400" baseline="-25000" dirty="0" err="1"/>
              <a:t>j</a:t>
            </a:r>
            <a:r>
              <a:rPr lang="en-GB" sz="1400" baseline="-25000" dirty="0"/>
              <a:t> </a:t>
            </a:r>
            <a:r>
              <a:rPr lang="en-GB" sz="1400" dirty="0"/>
              <a:t>=  0.3064</a:t>
            </a:r>
          </a:p>
          <a:p>
            <a:r>
              <a:rPr lang="en-GB" sz="1400" dirty="0" err="1"/>
              <a:t>S</a:t>
            </a:r>
            <a:r>
              <a:rPr lang="en-GB" sz="1400" baseline="-25000" dirty="0" err="1"/>
              <a:t>k</a:t>
            </a:r>
            <a:r>
              <a:rPr lang="en-GB" sz="1400" dirty="0"/>
              <a:t> = 0.3064</a:t>
            </a:r>
          </a:p>
          <a:p>
            <a:r>
              <a:rPr lang="en-GB" sz="1400" dirty="0" err="1"/>
              <a:t>I</a:t>
            </a:r>
            <a:r>
              <a:rPr lang="en-GB" sz="1400" baseline="-25000" dirty="0" err="1"/>
              <a:t>i</a:t>
            </a:r>
            <a:r>
              <a:rPr lang="en-GB" sz="1400" dirty="0"/>
              <a:t> = 0.0071/3</a:t>
            </a:r>
          </a:p>
          <a:p>
            <a:r>
              <a:rPr lang="en-GB" sz="1400" dirty="0" err="1"/>
              <a:t>I</a:t>
            </a:r>
            <a:r>
              <a:rPr lang="en-GB" sz="1400" baseline="-25000" dirty="0" err="1"/>
              <a:t>j</a:t>
            </a:r>
            <a:r>
              <a:rPr lang="en-GB" sz="1400" dirty="0"/>
              <a:t> = 0.0071/3</a:t>
            </a:r>
          </a:p>
          <a:p>
            <a:r>
              <a:rPr lang="en-GB" sz="1400" dirty="0" err="1"/>
              <a:t>I</a:t>
            </a:r>
            <a:r>
              <a:rPr lang="en-GB" sz="1400" baseline="-25000" dirty="0" err="1"/>
              <a:t>k</a:t>
            </a:r>
            <a:r>
              <a:rPr lang="en-GB" sz="1400" dirty="0"/>
              <a:t> = 0.0071/3</a:t>
            </a:r>
          </a:p>
          <a:p>
            <a:r>
              <a:rPr lang="en-GB" sz="1400" dirty="0"/>
              <a:t>V</a:t>
            </a:r>
            <a:r>
              <a:rPr lang="en-GB" sz="1400" baseline="-25000" dirty="0"/>
              <a:t>i</a:t>
            </a:r>
            <a:r>
              <a:rPr lang="en-GB" sz="1400" dirty="0"/>
              <a:t> = 0</a:t>
            </a:r>
          </a:p>
          <a:p>
            <a:r>
              <a:rPr lang="en-GB" sz="1400" dirty="0" err="1"/>
              <a:t>V</a:t>
            </a:r>
            <a:r>
              <a:rPr lang="en-GB" sz="1400" baseline="-25000" dirty="0" err="1"/>
              <a:t>j</a:t>
            </a:r>
            <a:r>
              <a:rPr lang="en-GB" sz="1400" baseline="-25000" dirty="0"/>
              <a:t> </a:t>
            </a:r>
            <a:r>
              <a:rPr lang="en-GB" sz="1400" dirty="0"/>
              <a:t>= 0</a:t>
            </a:r>
          </a:p>
          <a:p>
            <a:r>
              <a:rPr lang="en-GB" sz="1400" dirty="0" err="1"/>
              <a:t>V</a:t>
            </a:r>
            <a:r>
              <a:rPr lang="en-GB" sz="1400" baseline="-25000" dirty="0" err="1"/>
              <a:t>k</a:t>
            </a:r>
            <a:r>
              <a:rPr lang="en-GB" sz="1400" dirty="0"/>
              <a:t> = 0</a:t>
            </a:r>
          </a:p>
          <a:p>
            <a:r>
              <a:rPr lang="en-GB" sz="1400" dirty="0"/>
              <a:t>R</a:t>
            </a:r>
            <a:r>
              <a:rPr lang="en-GB" sz="1400" baseline="-25000" dirty="0"/>
              <a:t>i</a:t>
            </a:r>
            <a:r>
              <a:rPr lang="en-GB" sz="1400" dirty="0"/>
              <a:t> = 0.073/3</a:t>
            </a:r>
          </a:p>
          <a:p>
            <a:r>
              <a:rPr lang="en-GB" sz="1400" dirty="0" err="1"/>
              <a:t>R</a:t>
            </a:r>
            <a:r>
              <a:rPr lang="en-GB" sz="1400" baseline="-25000" dirty="0" err="1"/>
              <a:t>j</a:t>
            </a:r>
            <a:r>
              <a:rPr lang="en-GB" sz="1400" dirty="0"/>
              <a:t> = 0.073/3</a:t>
            </a:r>
          </a:p>
          <a:p>
            <a:r>
              <a:rPr lang="en-GB" sz="1400" dirty="0" err="1"/>
              <a:t>R</a:t>
            </a:r>
            <a:r>
              <a:rPr lang="en-GB" sz="1400" baseline="-25000" dirty="0" err="1"/>
              <a:t>k</a:t>
            </a:r>
            <a:r>
              <a:rPr lang="en-GB" sz="1400" dirty="0"/>
              <a:t> = 0.073/3</a:t>
            </a:r>
          </a:p>
        </p:txBody>
      </p:sp>
      <p:sp>
        <p:nvSpPr>
          <p:cNvPr id="24" name="TextBox 23">
            <a:extLst>
              <a:ext uri="{FF2B5EF4-FFF2-40B4-BE49-F238E27FC236}">
                <a16:creationId xmlns:a16="http://schemas.microsoft.com/office/drawing/2014/main" id="{9FC0C096-FAB7-4D07-AC04-0AB3C394A4FC}"/>
              </a:ext>
            </a:extLst>
          </p:cNvPr>
          <p:cNvSpPr txBox="1"/>
          <p:nvPr/>
        </p:nvSpPr>
        <p:spPr>
          <a:xfrm>
            <a:off x="17754" y="87086"/>
            <a:ext cx="4241425" cy="2893100"/>
          </a:xfrm>
          <a:prstGeom prst="rect">
            <a:avLst/>
          </a:prstGeom>
          <a:noFill/>
          <a:ln>
            <a:solidFill>
              <a:schemeClr val="tx1"/>
            </a:solidFill>
          </a:ln>
        </p:spPr>
        <p:txBody>
          <a:bodyPr wrap="square" rtlCol="0">
            <a:spAutoFit/>
          </a:bodyPr>
          <a:lstStyle/>
          <a:p>
            <a:r>
              <a:rPr lang="en-GB" sz="1400" b="1" u="sng" dirty="0"/>
              <a:t>Model Details</a:t>
            </a:r>
          </a:p>
          <a:p>
            <a:endParaRPr lang="en-GB" sz="1400" dirty="0"/>
          </a:p>
          <a:p>
            <a:r>
              <a:rPr lang="en-GB" sz="1400" dirty="0"/>
              <a:t>We assume that 0.79% of the Scottish population is currently infected and 7.3% have already been infected and are now “Recovered”. Each subpopulation is proportionately the same size. </a:t>
            </a:r>
          </a:p>
          <a:p>
            <a:endParaRPr lang="en-GB" sz="1400" dirty="0"/>
          </a:p>
          <a:p>
            <a:r>
              <a:rPr lang="en-GB" sz="1400" dirty="0"/>
              <a:t>Vaccine efficacy is modelled at 90% (both e</a:t>
            </a:r>
            <a:r>
              <a:rPr lang="en-GB" sz="1400" baseline="-25000" dirty="0"/>
              <a:t>ff1</a:t>
            </a:r>
            <a:r>
              <a:rPr lang="en-GB" sz="1400" dirty="0"/>
              <a:t> and e</a:t>
            </a:r>
            <a:r>
              <a:rPr lang="en-GB" sz="1400" baseline="-25000" dirty="0"/>
              <a:t>ff2</a:t>
            </a:r>
            <a:r>
              <a:rPr lang="en-GB" sz="1400" dirty="0"/>
              <a:t>) and coverage (P</a:t>
            </a:r>
            <a:r>
              <a:rPr lang="en-GB" sz="1400" baseline="-25000" dirty="0"/>
              <a:t>i</a:t>
            </a:r>
            <a:r>
              <a:rPr lang="en-GB" sz="1400" dirty="0"/>
              <a:t>, P</a:t>
            </a:r>
            <a:r>
              <a:rPr lang="en-GB" sz="1400" baseline="-25000" dirty="0"/>
              <a:t>j</a:t>
            </a:r>
            <a:r>
              <a:rPr lang="en-GB" sz="1400" dirty="0"/>
              <a:t> and P</a:t>
            </a:r>
            <a:r>
              <a:rPr lang="en-GB" sz="1400" baseline="-25000" dirty="0"/>
              <a:t>k</a:t>
            </a:r>
            <a:r>
              <a:rPr lang="en-GB" sz="1400" dirty="0"/>
              <a:t>) aims for 90% of the entire subpopulation. </a:t>
            </a:r>
          </a:p>
          <a:p>
            <a:endParaRPr lang="en-GB" sz="1400" dirty="0"/>
          </a:p>
          <a:p>
            <a:r>
              <a:rPr lang="en-GB" sz="1400" dirty="0"/>
              <a:t>We currently assume an average period of immunity of 365 days (sigma rate of 1/365).</a:t>
            </a:r>
          </a:p>
        </p:txBody>
      </p:sp>
      <p:sp>
        <p:nvSpPr>
          <p:cNvPr id="26" name="TextBox 25">
            <a:extLst>
              <a:ext uri="{FF2B5EF4-FFF2-40B4-BE49-F238E27FC236}">
                <a16:creationId xmlns:a16="http://schemas.microsoft.com/office/drawing/2014/main" id="{EBB88458-3ED9-4649-A5C2-25DB52DCAA38}"/>
              </a:ext>
            </a:extLst>
          </p:cNvPr>
          <p:cNvSpPr txBox="1"/>
          <p:nvPr/>
        </p:nvSpPr>
        <p:spPr>
          <a:xfrm>
            <a:off x="5264777" y="87086"/>
            <a:ext cx="6622423" cy="5909310"/>
          </a:xfrm>
          <a:prstGeom prst="rect">
            <a:avLst/>
          </a:prstGeom>
          <a:noFill/>
        </p:spPr>
        <p:txBody>
          <a:bodyPr wrap="square" rtlCol="0">
            <a:spAutoFit/>
          </a:bodyPr>
          <a:lstStyle/>
          <a:p>
            <a:r>
              <a:rPr lang="en-GB" sz="1400" b="1" u="sng" dirty="0"/>
              <a:t>We explore 4 different scenarios:</a:t>
            </a:r>
          </a:p>
          <a:p>
            <a:endParaRPr lang="en-GB" sz="1400" b="1" u="sng" dirty="0"/>
          </a:p>
          <a:p>
            <a:pPr algn="ctr"/>
            <a:r>
              <a:rPr lang="en-GB" sz="1400" b="1" u="sng" dirty="0"/>
              <a:t>Baseline </a:t>
            </a:r>
          </a:p>
          <a:p>
            <a:r>
              <a:rPr lang="en-GB" sz="1400" dirty="0"/>
              <a:t>We model sequential vaccination of 3 sub-populations. Each vaccination schedule lasts 90 days and aims for 90% coverage of the available </a:t>
            </a:r>
            <a:r>
              <a:rPr lang="en-GB" sz="1400" dirty="0" err="1"/>
              <a:t>susceptibles</a:t>
            </a:r>
            <a:r>
              <a:rPr lang="en-GB" sz="1400" dirty="0"/>
              <a:t>, </a:t>
            </a:r>
            <a:r>
              <a:rPr lang="en-GB" sz="1400" dirty="0" err="1"/>
              <a:t>infecteds</a:t>
            </a:r>
            <a:r>
              <a:rPr lang="en-GB" sz="1400" dirty="0"/>
              <a:t> and </a:t>
            </a:r>
            <a:r>
              <a:rPr lang="en-GB" sz="1400" dirty="0" err="1"/>
              <a:t>recovereds</a:t>
            </a:r>
            <a:r>
              <a:rPr lang="en-GB" sz="1400" dirty="0"/>
              <a:t> in the vaccinated subpopulation at the beginning of the simulation.</a:t>
            </a:r>
          </a:p>
          <a:p>
            <a:endParaRPr lang="en-GB" sz="1400" dirty="0"/>
          </a:p>
          <a:p>
            <a:r>
              <a:rPr lang="en-GB" sz="1400" dirty="0"/>
              <a:t>After vaccination of each subpopulation, the sub-population is released from NPIs, with the R increasing from 1 to 2.8. </a:t>
            </a:r>
          </a:p>
          <a:p>
            <a:endParaRPr lang="en-GB" sz="1400" dirty="0"/>
          </a:p>
          <a:p>
            <a:pPr algn="ctr"/>
            <a:r>
              <a:rPr lang="en-GB" sz="1400" b="1" u="sng" dirty="0"/>
              <a:t>Full Release </a:t>
            </a:r>
          </a:p>
          <a:p>
            <a:r>
              <a:rPr lang="en-GB" sz="1400" dirty="0"/>
              <a:t>We explore 3 different release scenarios:</a:t>
            </a:r>
          </a:p>
          <a:p>
            <a:endParaRPr lang="en-GB" sz="1400" dirty="0"/>
          </a:p>
          <a:p>
            <a:pPr marL="342900" indent="-342900">
              <a:buFont typeface="+mj-lt"/>
              <a:buAutoNum type="arabicPeriod"/>
            </a:pPr>
            <a:r>
              <a:rPr lang="en-GB" sz="1400" b="1" u="sng" dirty="0"/>
              <a:t>First Group</a:t>
            </a:r>
            <a:endParaRPr lang="en-GB" sz="1400" dirty="0"/>
          </a:p>
          <a:p>
            <a:r>
              <a:rPr lang="en-GB" sz="1400" dirty="0"/>
              <a:t>We model a full release of the entire population (</a:t>
            </a:r>
            <a:r>
              <a:rPr lang="en-GB" sz="1400" dirty="0" err="1"/>
              <a:t>i</a:t>
            </a:r>
            <a:r>
              <a:rPr lang="en-GB" sz="1400" dirty="0"/>
              <a:t>, j and k) after the vaccination of the first sub-population (</a:t>
            </a:r>
            <a:r>
              <a:rPr lang="en-GB" sz="1400" dirty="0" err="1"/>
              <a:t>i</a:t>
            </a:r>
            <a:r>
              <a:rPr lang="en-GB" sz="1400" dirty="0"/>
              <a:t>) (after 90 days). This increases the R of the entire population from 1 to 2.8.</a:t>
            </a:r>
          </a:p>
          <a:p>
            <a:endParaRPr lang="en-GB" sz="1400" dirty="0"/>
          </a:p>
          <a:p>
            <a:pPr marL="342900" indent="-342900">
              <a:buFont typeface="+mj-lt"/>
              <a:buAutoNum type="arabicPeriod" startAt="2"/>
            </a:pPr>
            <a:r>
              <a:rPr lang="en-GB" sz="1400" b="1" u="sng" dirty="0"/>
              <a:t>Middle Group</a:t>
            </a:r>
            <a:endParaRPr lang="en-GB" sz="1400" dirty="0"/>
          </a:p>
          <a:p>
            <a:r>
              <a:rPr lang="en-GB" sz="1400" dirty="0"/>
              <a:t>We model a full release of the entire population (</a:t>
            </a:r>
            <a:r>
              <a:rPr lang="en-GB" sz="1400" dirty="0" err="1"/>
              <a:t>i</a:t>
            </a:r>
            <a:r>
              <a:rPr lang="en-GB" sz="1400" dirty="0"/>
              <a:t>, j and k) after the vaccination of the second sub-population (j) (after 180 days). This increases the R of the entire population from 1 to 2.8.</a:t>
            </a:r>
          </a:p>
          <a:p>
            <a:endParaRPr lang="en-GB" sz="1400" dirty="0"/>
          </a:p>
          <a:p>
            <a:pPr marL="342900" indent="-342900">
              <a:buFont typeface="+mj-lt"/>
              <a:buAutoNum type="arabicPeriod" startAt="3"/>
            </a:pPr>
            <a:r>
              <a:rPr lang="en-GB" sz="1400" b="1" u="sng" dirty="0"/>
              <a:t>Last Group</a:t>
            </a:r>
            <a:endParaRPr lang="en-GB" sz="1400" dirty="0"/>
          </a:p>
          <a:p>
            <a:r>
              <a:rPr lang="en-GB" sz="1400" dirty="0"/>
              <a:t>We model a full release of the entire population (</a:t>
            </a:r>
            <a:r>
              <a:rPr lang="en-GB" sz="1400" dirty="0" err="1"/>
              <a:t>i</a:t>
            </a:r>
            <a:r>
              <a:rPr lang="en-GB" sz="1400" dirty="0"/>
              <a:t>, j and k) after the vaccination of the final sub-population (k) (after 270 days). This increases the R of the entire population from 1 to 2.8.</a:t>
            </a:r>
          </a:p>
        </p:txBody>
      </p:sp>
    </p:spTree>
    <p:extLst>
      <p:ext uri="{BB962C8B-B14F-4D97-AF65-F5344CB8AC3E}">
        <p14:creationId xmlns:p14="http://schemas.microsoft.com/office/powerpoint/2010/main" val="42615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8D5E97-3892-45D9-9380-503922BB030C}"/>
                  </a:ext>
                </a:extLst>
              </p:cNvPr>
              <p:cNvSpPr txBox="1"/>
              <p:nvPr/>
            </p:nvSpPr>
            <p:spPr>
              <a:xfrm>
                <a:off x="154621" y="3324105"/>
                <a:ext cx="2782813" cy="649601"/>
              </a:xfrm>
              <a:prstGeom prst="rect">
                <a:avLst/>
              </a:prstGeom>
              <a:noFill/>
            </p:spPr>
            <p:txBody>
              <a:bodyPr wrap="none" lIns="0" tIns="0" rIns="0" bIns="0" rtlCol="0">
                <a:spAutoFit/>
              </a:bodyPr>
              <a:lstStyle/>
              <a:p>
                <a:r>
                  <a:rPr lang="en-GB" sz="1600" dirty="0"/>
                  <a:t>WAIFW Matrix (R) = </a:t>
                </a:r>
                <a14:m>
                  <m:oMath xmlns:m="http://schemas.openxmlformats.org/officeDocument/2006/math">
                    <m:d>
                      <m:dPr>
                        <m:ctrlPr>
                          <a:rPr lang="en-GB" sz="1600" i="1" smtClean="0">
                            <a:latin typeface="Cambria Math" panose="02040503050406030204" pitchFamily="18" charset="0"/>
                          </a:rPr>
                        </m:ctrlPr>
                      </m:dPr>
                      <m:e>
                        <m:m>
                          <m:mPr>
                            <m:mcs>
                              <m:mc>
                                <m:mcPr>
                                  <m:count m:val="3"/>
                                  <m:mcJc m:val="center"/>
                                </m:mcPr>
                              </m:mc>
                            </m:mcs>
                            <m:ctrlPr>
                              <a:rPr lang="en-GB" sz="1600" i="1" smtClean="0">
                                <a:latin typeface="Cambria Math" panose="02040503050406030204" pitchFamily="18" charset="0"/>
                              </a:rPr>
                            </m:ctrlPr>
                          </m:mPr>
                          <m:mr>
                            <m:e>
                              <m:r>
                                <m:rPr>
                                  <m:brk m:alnAt="7"/>
                                </m:rPr>
                                <a:rPr lang="en-GB" sz="1600" b="0" i="1" smtClean="0">
                                  <a:latin typeface="Cambria Math" panose="02040503050406030204" pitchFamily="18" charset="0"/>
                                </a:rPr>
                                <m:t>1</m:t>
                              </m:r>
                            </m:e>
                            <m:e>
                              <m:r>
                                <a:rPr lang="en-GB" sz="1600" b="0" i="1" smtClean="0">
                                  <a:latin typeface="Cambria Math" panose="02040503050406030204" pitchFamily="18" charset="0"/>
                                </a:rPr>
                                <m:t>1</m:t>
                              </m:r>
                            </m:e>
                            <m:e>
                              <m:r>
                                <a:rPr lang="en-GB" sz="1600" b="0" i="1" smtClean="0">
                                  <a:latin typeface="Cambria Math" panose="02040503050406030204" pitchFamily="18" charset="0"/>
                                </a:rPr>
                                <m:t>1</m:t>
                              </m:r>
                            </m:e>
                          </m:mr>
                          <m:mr>
                            <m:e>
                              <m:r>
                                <a:rPr lang="en-GB" sz="1600" b="0" i="1" smtClean="0">
                                  <a:latin typeface="Cambria Math" panose="02040503050406030204" pitchFamily="18" charset="0"/>
                                </a:rPr>
                                <m:t>1</m:t>
                              </m:r>
                            </m:e>
                            <m:e>
                              <m:r>
                                <a:rPr lang="en-GB" sz="1600" b="0" i="1" smtClean="0">
                                  <a:latin typeface="Cambria Math" panose="02040503050406030204" pitchFamily="18" charset="0"/>
                                </a:rPr>
                                <m:t>1</m:t>
                              </m:r>
                            </m:e>
                            <m:e>
                              <m:r>
                                <a:rPr lang="en-GB" sz="1600" b="0" i="1" smtClean="0">
                                  <a:latin typeface="Cambria Math" panose="02040503050406030204" pitchFamily="18" charset="0"/>
                                </a:rPr>
                                <m:t>1</m:t>
                              </m:r>
                            </m:e>
                          </m:mr>
                          <m:mr>
                            <m:e>
                              <m:r>
                                <a:rPr lang="en-GB" sz="1600" b="0" i="1" smtClean="0">
                                  <a:latin typeface="Cambria Math" panose="02040503050406030204" pitchFamily="18" charset="0"/>
                                </a:rPr>
                                <m:t>1</m:t>
                              </m:r>
                            </m:e>
                            <m:e>
                              <m:r>
                                <a:rPr lang="en-GB" sz="1600" b="0" i="1" smtClean="0">
                                  <a:latin typeface="Cambria Math" panose="02040503050406030204" pitchFamily="18" charset="0"/>
                                </a:rPr>
                                <m:t>1</m:t>
                              </m:r>
                            </m:e>
                            <m:e>
                              <m:r>
                                <a:rPr lang="en-GB" sz="1600" b="0" i="1" smtClean="0">
                                  <a:latin typeface="Cambria Math" panose="02040503050406030204" pitchFamily="18" charset="0"/>
                                </a:rPr>
                                <m:t>1</m:t>
                              </m:r>
                            </m:e>
                          </m:mr>
                        </m:m>
                      </m:e>
                    </m:d>
                  </m:oMath>
                </a14:m>
                <a:r>
                  <a:rPr lang="en-GB" sz="1600" dirty="0"/>
                  <a:t> </a:t>
                </a:r>
              </a:p>
            </p:txBody>
          </p:sp>
        </mc:Choice>
        <mc:Fallback xmlns="">
          <p:sp>
            <p:nvSpPr>
              <p:cNvPr id="14" name="TextBox 13">
                <a:extLst>
                  <a:ext uri="{FF2B5EF4-FFF2-40B4-BE49-F238E27FC236}">
                    <a16:creationId xmlns:a16="http://schemas.microsoft.com/office/drawing/2014/main" id="{308D5E97-3892-45D9-9380-503922BB030C}"/>
                  </a:ext>
                </a:extLst>
              </p:cNvPr>
              <p:cNvSpPr txBox="1">
                <a:spLocks noRot="1" noChangeAspect="1" noMove="1" noResize="1" noEditPoints="1" noAdjustHandles="1" noChangeArrowheads="1" noChangeShapeType="1" noTextEdit="1"/>
              </p:cNvSpPr>
              <p:nvPr/>
            </p:nvSpPr>
            <p:spPr>
              <a:xfrm>
                <a:off x="154621" y="3324105"/>
                <a:ext cx="2782813" cy="649601"/>
              </a:xfrm>
              <a:prstGeom prst="rect">
                <a:avLst/>
              </a:prstGeom>
              <a:blipFill>
                <a:blip r:embed="rId2"/>
                <a:stretch>
                  <a:fillRect l="-437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ADE0C48-E358-4974-A4EA-B54EA806FAC7}"/>
                  </a:ext>
                </a:extLst>
              </p:cNvPr>
              <p:cNvSpPr txBox="1"/>
              <p:nvPr/>
            </p:nvSpPr>
            <p:spPr>
              <a:xfrm>
                <a:off x="154621" y="4195933"/>
                <a:ext cx="3207609" cy="651204"/>
              </a:xfrm>
              <a:prstGeom prst="rect">
                <a:avLst/>
              </a:prstGeom>
              <a:noFill/>
            </p:spPr>
            <p:txBody>
              <a:bodyPr wrap="none" lIns="0" tIns="0" rIns="0" bIns="0" rtlCol="0">
                <a:spAutoFit/>
              </a:bodyPr>
              <a:lstStyle/>
              <a:p>
                <a:r>
                  <a:rPr lang="en-GB" sz="1600" dirty="0"/>
                  <a:t>WAIFW Matrix (R) = </a:t>
                </a:r>
                <a14:m>
                  <m:oMath xmlns:m="http://schemas.openxmlformats.org/officeDocument/2006/math">
                    <m:d>
                      <m:dPr>
                        <m:ctrlPr>
                          <a:rPr lang="en-GB" sz="1600" i="1" smtClean="0">
                            <a:latin typeface="Cambria Math" panose="02040503050406030204" pitchFamily="18" charset="0"/>
                          </a:rPr>
                        </m:ctrlPr>
                      </m:dPr>
                      <m:e>
                        <m:m>
                          <m:mPr>
                            <m:mcs>
                              <m:mc>
                                <m:mcPr>
                                  <m:count m:val="3"/>
                                  <m:mcJc m:val="center"/>
                                </m:mcPr>
                              </m:mc>
                            </m:mcs>
                            <m:ctrlPr>
                              <a:rPr lang="en-GB" sz="1600" i="1" smtClean="0">
                                <a:latin typeface="Cambria Math" panose="02040503050406030204" pitchFamily="18" charset="0"/>
                              </a:rPr>
                            </m:ctrlPr>
                          </m:mPr>
                          <m:mr>
                            <m:e>
                              <m:r>
                                <m:rPr>
                                  <m:brk m:alnAt="7"/>
                                </m:rPr>
                                <a:rPr lang="en-GB" sz="1600" b="0" i="1" smtClean="0">
                                  <a:latin typeface="Cambria Math" panose="02040503050406030204" pitchFamily="18" charset="0"/>
                                </a:rPr>
                                <m:t>2</m:t>
                              </m:r>
                              <m:r>
                                <a:rPr lang="en-GB" sz="1600" b="0" i="1" smtClean="0">
                                  <a:latin typeface="Cambria Math" panose="02040503050406030204" pitchFamily="18" charset="0"/>
                                </a:rPr>
                                <m:t>.8</m:t>
                              </m:r>
                            </m:e>
                            <m:e>
                              <m:r>
                                <a:rPr lang="en-GB" sz="1600" b="0" i="1" smtClean="0">
                                  <a:latin typeface="Cambria Math" panose="02040503050406030204" pitchFamily="18" charset="0"/>
                                </a:rPr>
                                <m:t>2.8</m:t>
                              </m:r>
                            </m:e>
                            <m:e>
                              <m:r>
                                <a:rPr lang="en-GB" sz="1600" b="0" i="1" smtClean="0">
                                  <a:latin typeface="Cambria Math" panose="02040503050406030204" pitchFamily="18" charset="0"/>
                                </a:rPr>
                                <m:t>2.8</m:t>
                              </m:r>
                            </m:e>
                          </m:mr>
                          <m:mr>
                            <m:e>
                              <m:r>
                                <a:rPr lang="en-GB" sz="1600" b="0" i="1" smtClean="0">
                                  <a:latin typeface="Cambria Math" panose="02040503050406030204" pitchFamily="18" charset="0"/>
                                </a:rPr>
                                <m:t>2.8</m:t>
                              </m:r>
                            </m:e>
                            <m:e>
                              <m:r>
                                <a:rPr lang="en-GB" sz="1600" b="0" i="1" smtClean="0">
                                  <a:latin typeface="Cambria Math" panose="02040503050406030204" pitchFamily="18" charset="0"/>
                                </a:rPr>
                                <m:t>1</m:t>
                              </m:r>
                            </m:e>
                            <m:e>
                              <m:r>
                                <a:rPr lang="en-GB" sz="1600" b="0" i="1" smtClean="0">
                                  <a:latin typeface="Cambria Math" panose="02040503050406030204" pitchFamily="18" charset="0"/>
                                </a:rPr>
                                <m:t>1</m:t>
                              </m:r>
                            </m:e>
                          </m:mr>
                          <m:mr>
                            <m:e>
                              <m:r>
                                <a:rPr lang="en-GB" sz="1600" b="0" i="1" smtClean="0">
                                  <a:latin typeface="Cambria Math" panose="02040503050406030204" pitchFamily="18" charset="0"/>
                                </a:rPr>
                                <m:t>2.8</m:t>
                              </m:r>
                            </m:e>
                            <m:e>
                              <m:r>
                                <a:rPr lang="en-GB" sz="1600" b="0" i="1" smtClean="0">
                                  <a:latin typeface="Cambria Math" panose="02040503050406030204" pitchFamily="18" charset="0"/>
                                </a:rPr>
                                <m:t>1</m:t>
                              </m:r>
                            </m:e>
                            <m:e>
                              <m:r>
                                <a:rPr lang="en-GB" sz="1600" b="0" i="1" smtClean="0">
                                  <a:latin typeface="Cambria Math" panose="02040503050406030204" pitchFamily="18" charset="0"/>
                                </a:rPr>
                                <m:t>1</m:t>
                              </m:r>
                            </m:e>
                          </m:mr>
                        </m:m>
                      </m:e>
                    </m:d>
                  </m:oMath>
                </a14:m>
                <a:r>
                  <a:rPr lang="en-GB" sz="1600" dirty="0"/>
                  <a:t> </a:t>
                </a:r>
              </a:p>
            </p:txBody>
          </p:sp>
        </mc:Choice>
        <mc:Fallback xmlns="">
          <p:sp>
            <p:nvSpPr>
              <p:cNvPr id="17" name="TextBox 16">
                <a:extLst>
                  <a:ext uri="{FF2B5EF4-FFF2-40B4-BE49-F238E27FC236}">
                    <a16:creationId xmlns:a16="http://schemas.microsoft.com/office/drawing/2014/main" id="{7ADE0C48-E358-4974-A4EA-B54EA806FAC7}"/>
                  </a:ext>
                </a:extLst>
              </p:cNvPr>
              <p:cNvSpPr txBox="1">
                <a:spLocks noRot="1" noChangeAspect="1" noMove="1" noResize="1" noEditPoints="1" noAdjustHandles="1" noChangeArrowheads="1" noChangeShapeType="1" noTextEdit="1"/>
              </p:cNvSpPr>
              <p:nvPr/>
            </p:nvSpPr>
            <p:spPr>
              <a:xfrm>
                <a:off x="154621" y="4195933"/>
                <a:ext cx="3207609" cy="651204"/>
              </a:xfrm>
              <a:prstGeom prst="rect">
                <a:avLst/>
              </a:prstGeom>
              <a:blipFill>
                <a:blip r:embed="rId3"/>
                <a:stretch>
                  <a:fillRect l="-379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CC5914B-E7C4-4B9B-A9D3-318840A8E46F}"/>
                  </a:ext>
                </a:extLst>
              </p:cNvPr>
              <p:cNvSpPr txBox="1"/>
              <p:nvPr/>
            </p:nvSpPr>
            <p:spPr>
              <a:xfrm>
                <a:off x="150423" y="5049292"/>
                <a:ext cx="3207609" cy="651204"/>
              </a:xfrm>
              <a:prstGeom prst="rect">
                <a:avLst/>
              </a:prstGeom>
              <a:noFill/>
            </p:spPr>
            <p:txBody>
              <a:bodyPr wrap="none" lIns="0" tIns="0" rIns="0" bIns="0" rtlCol="0">
                <a:spAutoFit/>
              </a:bodyPr>
              <a:lstStyle/>
              <a:p>
                <a:r>
                  <a:rPr lang="en-GB" sz="1600" dirty="0"/>
                  <a:t>WAIFW Matrix (R) = </a:t>
                </a:r>
                <a14:m>
                  <m:oMath xmlns:m="http://schemas.openxmlformats.org/officeDocument/2006/math">
                    <m:d>
                      <m:dPr>
                        <m:ctrlPr>
                          <a:rPr lang="en-GB" sz="1600" i="1" smtClean="0">
                            <a:latin typeface="Cambria Math" panose="02040503050406030204" pitchFamily="18" charset="0"/>
                          </a:rPr>
                        </m:ctrlPr>
                      </m:dPr>
                      <m:e>
                        <m:m>
                          <m:mPr>
                            <m:mcs>
                              <m:mc>
                                <m:mcPr>
                                  <m:count m:val="3"/>
                                  <m:mcJc m:val="center"/>
                                </m:mcPr>
                              </m:mc>
                            </m:mcs>
                            <m:ctrlPr>
                              <a:rPr lang="en-GB" sz="1600" i="1" smtClean="0">
                                <a:latin typeface="Cambria Math" panose="02040503050406030204" pitchFamily="18" charset="0"/>
                              </a:rPr>
                            </m:ctrlPr>
                          </m:mPr>
                          <m:mr>
                            <m:e>
                              <m:r>
                                <m:rPr>
                                  <m:brk m:alnAt="7"/>
                                </m:rPr>
                                <a:rPr lang="en-GB" sz="1600" b="0" i="1" smtClean="0">
                                  <a:latin typeface="Cambria Math" panose="02040503050406030204" pitchFamily="18" charset="0"/>
                                </a:rPr>
                                <m:t>2</m:t>
                              </m:r>
                              <m:r>
                                <a:rPr lang="en-GB" sz="1600" b="0" i="1" smtClean="0">
                                  <a:latin typeface="Cambria Math" panose="02040503050406030204" pitchFamily="18" charset="0"/>
                                </a:rPr>
                                <m:t>.8</m:t>
                              </m:r>
                            </m:e>
                            <m:e>
                              <m:r>
                                <a:rPr lang="en-GB" sz="1600" b="0" i="1" smtClean="0">
                                  <a:latin typeface="Cambria Math" panose="02040503050406030204" pitchFamily="18" charset="0"/>
                                </a:rPr>
                                <m:t>2.8</m:t>
                              </m:r>
                            </m:e>
                            <m:e>
                              <m:r>
                                <a:rPr lang="en-GB" sz="1600" b="0" i="1" smtClean="0">
                                  <a:latin typeface="Cambria Math" panose="02040503050406030204" pitchFamily="18" charset="0"/>
                                </a:rPr>
                                <m:t>2.8</m:t>
                              </m:r>
                            </m:e>
                          </m:mr>
                          <m:mr>
                            <m:e>
                              <m:r>
                                <a:rPr lang="en-GB" sz="1600" b="0" i="1" smtClean="0">
                                  <a:latin typeface="Cambria Math" panose="02040503050406030204" pitchFamily="18" charset="0"/>
                                </a:rPr>
                                <m:t>2.8</m:t>
                              </m:r>
                            </m:e>
                            <m:e>
                              <m:r>
                                <a:rPr lang="en-GB" sz="1600" b="0" i="1" smtClean="0">
                                  <a:latin typeface="Cambria Math" panose="02040503050406030204" pitchFamily="18" charset="0"/>
                                </a:rPr>
                                <m:t>2.8</m:t>
                              </m:r>
                            </m:e>
                            <m:e>
                              <m:r>
                                <a:rPr lang="en-GB" sz="1600" b="0" i="1" smtClean="0">
                                  <a:latin typeface="Cambria Math" panose="02040503050406030204" pitchFamily="18" charset="0"/>
                                </a:rPr>
                                <m:t>2.8</m:t>
                              </m:r>
                            </m:e>
                          </m:mr>
                          <m:mr>
                            <m:e>
                              <m:r>
                                <a:rPr lang="en-GB" sz="1600" b="0" i="1" smtClean="0">
                                  <a:latin typeface="Cambria Math" panose="02040503050406030204" pitchFamily="18" charset="0"/>
                                </a:rPr>
                                <m:t>2.8</m:t>
                              </m:r>
                            </m:e>
                            <m:e>
                              <m:r>
                                <a:rPr lang="en-GB" sz="1600" b="0" i="1" smtClean="0">
                                  <a:latin typeface="Cambria Math" panose="02040503050406030204" pitchFamily="18" charset="0"/>
                                </a:rPr>
                                <m:t>2.8</m:t>
                              </m:r>
                            </m:e>
                            <m:e>
                              <m:r>
                                <a:rPr lang="en-GB" sz="1600" b="0" i="1" smtClean="0">
                                  <a:latin typeface="Cambria Math" panose="02040503050406030204" pitchFamily="18" charset="0"/>
                                </a:rPr>
                                <m:t>1</m:t>
                              </m:r>
                            </m:e>
                          </m:mr>
                        </m:m>
                      </m:e>
                    </m:d>
                  </m:oMath>
                </a14:m>
                <a:r>
                  <a:rPr lang="en-GB" sz="1600" dirty="0"/>
                  <a:t> </a:t>
                </a:r>
              </a:p>
            </p:txBody>
          </p:sp>
        </mc:Choice>
        <mc:Fallback xmlns="">
          <p:sp>
            <p:nvSpPr>
              <p:cNvPr id="18" name="TextBox 17">
                <a:extLst>
                  <a:ext uri="{FF2B5EF4-FFF2-40B4-BE49-F238E27FC236}">
                    <a16:creationId xmlns:a16="http://schemas.microsoft.com/office/drawing/2014/main" id="{ECC5914B-E7C4-4B9B-A9D3-318840A8E46F}"/>
                  </a:ext>
                </a:extLst>
              </p:cNvPr>
              <p:cNvSpPr txBox="1">
                <a:spLocks noRot="1" noChangeAspect="1" noMove="1" noResize="1" noEditPoints="1" noAdjustHandles="1" noChangeArrowheads="1" noChangeShapeType="1" noTextEdit="1"/>
              </p:cNvSpPr>
              <p:nvPr/>
            </p:nvSpPr>
            <p:spPr>
              <a:xfrm>
                <a:off x="150423" y="5049292"/>
                <a:ext cx="3207609" cy="651204"/>
              </a:xfrm>
              <a:prstGeom prst="rect">
                <a:avLst/>
              </a:prstGeom>
              <a:blipFill>
                <a:blip r:embed="rId4"/>
                <a:stretch>
                  <a:fillRect l="-39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65EB37A-E59B-44D7-B0CF-56AEC554DA10}"/>
                  </a:ext>
                </a:extLst>
              </p:cNvPr>
              <p:cNvSpPr txBox="1"/>
              <p:nvPr/>
            </p:nvSpPr>
            <p:spPr>
              <a:xfrm>
                <a:off x="172720" y="5861241"/>
                <a:ext cx="3207609" cy="651204"/>
              </a:xfrm>
              <a:prstGeom prst="rect">
                <a:avLst/>
              </a:prstGeom>
              <a:noFill/>
            </p:spPr>
            <p:txBody>
              <a:bodyPr wrap="none" lIns="0" tIns="0" rIns="0" bIns="0" rtlCol="0">
                <a:spAutoFit/>
              </a:bodyPr>
              <a:lstStyle/>
              <a:p>
                <a:r>
                  <a:rPr lang="en-GB" sz="1600" dirty="0"/>
                  <a:t>WAIFW Matrix (R) = </a:t>
                </a:r>
                <a14:m>
                  <m:oMath xmlns:m="http://schemas.openxmlformats.org/officeDocument/2006/math">
                    <m:d>
                      <m:dPr>
                        <m:ctrlPr>
                          <a:rPr lang="en-GB" sz="1600" i="1" smtClean="0">
                            <a:latin typeface="Cambria Math" panose="02040503050406030204" pitchFamily="18" charset="0"/>
                          </a:rPr>
                        </m:ctrlPr>
                      </m:dPr>
                      <m:e>
                        <m:m>
                          <m:mPr>
                            <m:mcs>
                              <m:mc>
                                <m:mcPr>
                                  <m:count m:val="3"/>
                                  <m:mcJc m:val="center"/>
                                </m:mcPr>
                              </m:mc>
                            </m:mcs>
                            <m:ctrlPr>
                              <a:rPr lang="en-GB" sz="1600" i="1">
                                <a:latin typeface="Cambria Math" panose="02040503050406030204" pitchFamily="18" charset="0"/>
                              </a:rPr>
                            </m:ctrlPr>
                          </m:mPr>
                          <m:mr>
                            <m:e>
                              <m:r>
                                <m:rPr>
                                  <m:brk m:alnAt="7"/>
                                </m:rPr>
                                <a:rPr lang="en-GB" sz="1600" i="1">
                                  <a:latin typeface="Cambria Math" panose="02040503050406030204" pitchFamily="18" charset="0"/>
                                </a:rPr>
                                <m:t>2</m:t>
                              </m:r>
                              <m:r>
                                <a:rPr lang="en-GB" sz="1600" i="1">
                                  <a:latin typeface="Cambria Math" panose="02040503050406030204" pitchFamily="18" charset="0"/>
                                </a:rPr>
                                <m:t>.8</m:t>
                              </m:r>
                            </m:e>
                            <m:e>
                              <m:r>
                                <a:rPr lang="en-GB" sz="1600" i="1">
                                  <a:latin typeface="Cambria Math" panose="02040503050406030204" pitchFamily="18" charset="0"/>
                                </a:rPr>
                                <m:t>2.8</m:t>
                              </m:r>
                            </m:e>
                            <m:e>
                              <m:r>
                                <a:rPr lang="en-GB" sz="1600" i="1">
                                  <a:latin typeface="Cambria Math" panose="02040503050406030204" pitchFamily="18" charset="0"/>
                                </a:rPr>
                                <m:t>2.8</m:t>
                              </m:r>
                            </m:e>
                          </m:mr>
                          <m:mr>
                            <m:e>
                              <m:r>
                                <a:rPr lang="en-GB" sz="1600" i="1">
                                  <a:latin typeface="Cambria Math" panose="02040503050406030204" pitchFamily="18" charset="0"/>
                                </a:rPr>
                                <m:t>2.8</m:t>
                              </m:r>
                            </m:e>
                            <m:e>
                              <m:r>
                                <a:rPr lang="en-GB" sz="1600" i="1">
                                  <a:latin typeface="Cambria Math" panose="02040503050406030204" pitchFamily="18" charset="0"/>
                                </a:rPr>
                                <m:t>2.8</m:t>
                              </m:r>
                            </m:e>
                            <m:e>
                              <m:r>
                                <a:rPr lang="en-GB" sz="1600" i="1">
                                  <a:latin typeface="Cambria Math" panose="02040503050406030204" pitchFamily="18" charset="0"/>
                                </a:rPr>
                                <m:t>2.8</m:t>
                              </m:r>
                            </m:e>
                          </m:mr>
                          <m:mr>
                            <m:e>
                              <m:r>
                                <a:rPr lang="en-GB" sz="1600" i="1">
                                  <a:latin typeface="Cambria Math" panose="02040503050406030204" pitchFamily="18" charset="0"/>
                                </a:rPr>
                                <m:t>2.8</m:t>
                              </m:r>
                            </m:e>
                            <m:e>
                              <m:r>
                                <a:rPr lang="en-GB" sz="1600" i="1">
                                  <a:latin typeface="Cambria Math" panose="02040503050406030204" pitchFamily="18" charset="0"/>
                                </a:rPr>
                                <m:t>2.8</m:t>
                              </m:r>
                            </m:e>
                            <m:e>
                              <m:r>
                                <a:rPr lang="en-GB" sz="1600" b="0" i="1" smtClean="0">
                                  <a:latin typeface="Cambria Math" panose="02040503050406030204" pitchFamily="18" charset="0"/>
                                </a:rPr>
                                <m:t>2.8</m:t>
                              </m:r>
                            </m:e>
                          </m:mr>
                        </m:m>
                      </m:e>
                    </m:d>
                  </m:oMath>
                </a14:m>
                <a:r>
                  <a:rPr lang="en-GB" sz="1600" dirty="0"/>
                  <a:t> </a:t>
                </a:r>
              </a:p>
            </p:txBody>
          </p:sp>
        </mc:Choice>
        <mc:Fallback xmlns="">
          <p:sp>
            <p:nvSpPr>
              <p:cNvPr id="19" name="TextBox 18">
                <a:extLst>
                  <a:ext uri="{FF2B5EF4-FFF2-40B4-BE49-F238E27FC236}">
                    <a16:creationId xmlns:a16="http://schemas.microsoft.com/office/drawing/2014/main" id="{665EB37A-E59B-44D7-B0CF-56AEC554DA10}"/>
                  </a:ext>
                </a:extLst>
              </p:cNvPr>
              <p:cNvSpPr txBox="1">
                <a:spLocks noRot="1" noChangeAspect="1" noMove="1" noResize="1" noEditPoints="1" noAdjustHandles="1" noChangeArrowheads="1" noChangeShapeType="1" noTextEdit="1"/>
              </p:cNvSpPr>
              <p:nvPr/>
            </p:nvSpPr>
            <p:spPr>
              <a:xfrm>
                <a:off x="172720" y="5861241"/>
                <a:ext cx="3207609" cy="651204"/>
              </a:xfrm>
              <a:prstGeom prst="rect">
                <a:avLst/>
              </a:prstGeom>
              <a:blipFill>
                <a:blip r:embed="rId5"/>
                <a:stretch>
                  <a:fillRect l="-3795"/>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id="{7D3E50B9-02CC-4BCD-B4D2-40145695FD02}"/>
              </a:ext>
            </a:extLst>
          </p:cNvPr>
          <p:cNvSpPr txBox="1"/>
          <p:nvPr/>
        </p:nvSpPr>
        <p:spPr>
          <a:xfrm>
            <a:off x="3316608" y="3457090"/>
            <a:ext cx="2037805" cy="523220"/>
          </a:xfrm>
          <a:prstGeom prst="rect">
            <a:avLst/>
          </a:prstGeom>
          <a:noFill/>
        </p:spPr>
        <p:txBody>
          <a:bodyPr wrap="square" rtlCol="0">
            <a:spAutoFit/>
          </a:bodyPr>
          <a:lstStyle/>
          <a:p>
            <a:r>
              <a:rPr lang="en-GB" sz="1400" dirty="0"/>
              <a:t>During the pop </a:t>
            </a:r>
            <a:r>
              <a:rPr lang="en-GB" sz="1400" dirty="0" err="1"/>
              <a:t>i</a:t>
            </a:r>
            <a:r>
              <a:rPr lang="en-GB" sz="1400" dirty="0"/>
              <a:t> vaccination (t = 0-90)</a:t>
            </a:r>
          </a:p>
        </p:txBody>
      </p:sp>
      <p:sp>
        <p:nvSpPr>
          <p:cNvPr id="21" name="TextBox 20">
            <a:extLst>
              <a:ext uri="{FF2B5EF4-FFF2-40B4-BE49-F238E27FC236}">
                <a16:creationId xmlns:a16="http://schemas.microsoft.com/office/drawing/2014/main" id="{140B476F-FBF9-47EC-9A44-23F1AA503625}"/>
              </a:ext>
            </a:extLst>
          </p:cNvPr>
          <p:cNvSpPr txBox="1"/>
          <p:nvPr/>
        </p:nvSpPr>
        <p:spPr>
          <a:xfrm>
            <a:off x="3316607" y="4332546"/>
            <a:ext cx="2037805" cy="523220"/>
          </a:xfrm>
          <a:prstGeom prst="rect">
            <a:avLst/>
          </a:prstGeom>
          <a:noFill/>
        </p:spPr>
        <p:txBody>
          <a:bodyPr wrap="square" rtlCol="0">
            <a:spAutoFit/>
          </a:bodyPr>
          <a:lstStyle/>
          <a:p>
            <a:r>
              <a:rPr lang="en-GB" sz="1400" dirty="0"/>
              <a:t>During the pop j vaccination (t = 90-180)</a:t>
            </a:r>
          </a:p>
        </p:txBody>
      </p:sp>
      <p:sp>
        <p:nvSpPr>
          <p:cNvPr id="22" name="TextBox 21">
            <a:extLst>
              <a:ext uri="{FF2B5EF4-FFF2-40B4-BE49-F238E27FC236}">
                <a16:creationId xmlns:a16="http://schemas.microsoft.com/office/drawing/2014/main" id="{A1E74200-1EB0-4C6D-B16F-A2C5B2CC59FE}"/>
              </a:ext>
            </a:extLst>
          </p:cNvPr>
          <p:cNvSpPr txBox="1"/>
          <p:nvPr/>
        </p:nvSpPr>
        <p:spPr>
          <a:xfrm>
            <a:off x="3316606" y="5191473"/>
            <a:ext cx="2226357" cy="523220"/>
          </a:xfrm>
          <a:prstGeom prst="rect">
            <a:avLst/>
          </a:prstGeom>
          <a:noFill/>
        </p:spPr>
        <p:txBody>
          <a:bodyPr wrap="square" rtlCol="0">
            <a:spAutoFit/>
          </a:bodyPr>
          <a:lstStyle/>
          <a:p>
            <a:r>
              <a:rPr lang="en-GB" sz="1400" dirty="0"/>
              <a:t>During the pop k vaccination (t = 180-270)</a:t>
            </a:r>
          </a:p>
        </p:txBody>
      </p:sp>
      <p:sp>
        <p:nvSpPr>
          <p:cNvPr id="23" name="TextBox 22">
            <a:extLst>
              <a:ext uri="{FF2B5EF4-FFF2-40B4-BE49-F238E27FC236}">
                <a16:creationId xmlns:a16="http://schemas.microsoft.com/office/drawing/2014/main" id="{EB217487-BFBA-4207-8199-FC63B8EE984A}"/>
              </a:ext>
            </a:extLst>
          </p:cNvPr>
          <p:cNvSpPr txBox="1"/>
          <p:nvPr/>
        </p:nvSpPr>
        <p:spPr>
          <a:xfrm>
            <a:off x="3316605" y="5991495"/>
            <a:ext cx="2226357" cy="523220"/>
          </a:xfrm>
          <a:prstGeom prst="rect">
            <a:avLst/>
          </a:prstGeom>
          <a:noFill/>
        </p:spPr>
        <p:txBody>
          <a:bodyPr wrap="square" rtlCol="0">
            <a:spAutoFit/>
          </a:bodyPr>
          <a:lstStyle/>
          <a:p>
            <a:r>
              <a:rPr lang="en-GB" sz="1400" dirty="0"/>
              <a:t>After final vaccination schedule (t = 270)</a:t>
            </a:r>
          </a:p>
        </p:txBody>
      </p:sp>
      <p:sp>
        <p:nvSpPr>
          <p:cNvPr id="25" name="TextBox 24">
            <a:extLst>
              <a:ext uri="{FF2B5EF4-FFF2-40B4-BE49-F238E27FC236}">
                <a16:creationId xmlns:a16="http://schemas.microsoft.com/office/drawing/2014/main" id="{E51D6980-A9AF-4FA6-BCB7-3D918CB46BC8}"/>
              </a:ext>
            </a:extLst>
          </p:cNvPr>
          <p:cNvSpPr txBox="1"/>
          <p:nvPr/>
        </p:nvSpPr>
        <p:spPr>
          <a:xfrm>
            <a:off x="55468" y="127866"/>
            <a:ext cx="6481690" cy="2800767"/>
          </a:xfrm>
          <a:prstGeom prst="rect">
            <a:avLst/>
          </a:prstGeom>
          <a:noFill/>
        </p:spPr>
        <p:txBody>
          <a:bodyPr wrap="square">
            <a:spAutoFit/>
          </a:bodyPr>
          <a:lstStyle/>
          <a:p>
            <a:r>
              <a:rPr lang="en-GB" sz="1600" b="1" u="sng" dirty="0"/>
              <a:t>Baseline </a:t>
            </a:r>
          </a:p>
          <a:p>
            <a:r>
              <a:rPr lang="en-GB" sz="1600" dirty="0"/>
              <a:t>We model sequential vaccination of 3 sub-populations. Each vaccination schedule lasts 90 days and aims for 90% coverage of the available </a:t>
            </a:r>
            <a:r>
              <a:rPr lang="en-GB" sz="1600" dirty="0" err="1"/>
              <a:t>susceptibles</a:t>
            </a:r>
            <a:r>
              <a:rPr lang="en-GB" sz="1600" dirty="0"/>
              <a:t>, </a:t>
            </a:r>
            <a:r>
              <a:rPr lang="en-GB" sz="1600" dirty="0" err="1"/>
              <a:t>infecteds</a:t>
            </a:r>
            <a:r>
              <a:rPr lang="en-GB" sz="1600" dirty="0"/>
              <a:t> and </a:t>
            </a:r>
            <a:r>
              <a:rPr lang="en-GB" sz="1600" dirty="0" err="1"/>
              <a:t>recovereds</a:t>
            </a:r>
            <a:r>
              <a:rPr lang="en-GB" sz="1600" dirty="0"/>
              <a:t> at the beginning of the simulation. After vaccination of each subpopulation, the sub-population is released from NPIs, with the R increasing from 1 to 2.8. </a:t>
            </a:r>
          </a:p>
          <a:p>
            <a:endParaRPr lang="en-GB" sz="1600" dirty="0"/>
          </a:p>
          <a:p>
            <a:r>
              <a:rPr lang="en-GB" sz="1600" dirty="0"/>
              <a:t>Note that at the end of the vaccination period, we do not see exactly 90% of each sub-population vaccinated. This is due to the effects of waning immunity and infection (and subsequent loss of immunity) during the vaccination period (90% of each </a:t>
            </a:r>
            <a:r>
              <a:rPr lang="en-GB" sz="1600" dirty="0" err="1"/>
              <a:t>subpop</a:t>
            </a:r>
            <a:r>
              <a:rPr lang="en-GB" sz="1600" dirty="0"/>
              <a:t> is ~0.3).</a:t>
            </a:r>
          </a:p>
        </p:txBody>
      </p:sp>
      <p:pic>
        <p:nvPicPr>
          <p:cNvPr id="9" name="Picture 8" descr="Diagram&#10;&#10;Description automatically generated">
            <a:extLst>
              <a:ext uri="{FF2B5EF4-FFF2-40B4-BE49-F238E27FC236}">
                <a16:creationId xmlns:a16="http://schemas.microsoft.com/office/drawing/2014/main" id="{E29B82B9-3C7B-450F-9491-17E61DBC20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3428" y="0"/>
            <a:ext cx="4898572" cy="6858000"/>
          </a:xfrm>
          <a:prstGeom prst="rect">
            <a:avLst/>
          </a:prstGeom>
        </p:spPr>
      </p:pic>
    </p:spTree>
    <p:extLst>
      <p:ext uri="{BB962C8B-B14F-4D97-AF65-F5344CB8AC3E}">
        <p14:creationId xmlns:p14="http://schemas.microsoft.com/office/powerpoint/2010/main" val="28957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51D6980-A9AF-4FA6-BCB7-3D918CB46BC8}"/>
              </a:ext>
            </a:extLst>
          </p:cNvPr>
          <p:cNvSpPr txBox="1"/>
          <p:nvPr/>
        </p:nvSpPr>
        <p:spPr>
          <a:xfrm>
            <a:off x="55468" y="127866"/>
            <a:ext cx="6120743" cy="2800767"/>
          </a:xfrm>
          <a:prstGeom prst="rect">
            <a:avLst/>
          </a:prstGeom>
          <a:noFill/>
        </p:spPr>
        <p:txBody>
          <a:bodyPr wrap="square">
            <a:spAutoFit/>
          </a:bodyPr>
          <a:lstStyle/>
          <a:p>
            <a:r>
              <a:rPr lang="en-GB" sz="1600" b="1" u="sng" dirty="0"/>
              <a:t>Full Release - First Group (</a:t>
            </a:r>
            <a:r>
              <a:rPr lang="en-GB" sz="1600" b="1" u="sng" dirty="0" err="1"/>
              <a:t>i</a:t>
            </a:r>
            <a:r>
              <a:rPr lang="en-GB" sz="1600" b="1" u="sng" dirty="0"/>
              <a:t>)</a:t>
            </a:r>
          </a:p>
          <a:p>
            <a:endParaRPr lang="en-GB" sz="1600" dirty="0"/>
          </a:p>
          <a:p>
            <a:r>
              <a:rPr lang="en-GB" sz="1600" dirty="0"/>
              <a:t>We model a full release of the entire population (</a:t>
            </a:r>
            <a:r>
              <a:rPr lang="en-GB" sz="1600" dirty="0" err="1"/>
              <a:t>i</a:t>
            </a:r>
            <a:r>
              <a:rPr lang="en-GB" sz="1600" dirty="0"/>
              <a:t>, j and k) after the vaccination of the </a:t>
            </a:r>
            <a:r>
              <a:rPr lang="en-GB" sz="1600" b="1" dirty="0"/>
              <a:t>first</a:t>
            </a:r>
            <a:r>
              <a:rPr lang="en-GB" sz="1600" dirty="0"/>
              <a:t> sub-population (</a:t>
            </a:r>
            <a:r>
              <a:rPr lang="en-GB" sz="1600" dirty="0" err="1"/>
              <a:t>i</a:t>
            </a:r>
            <a:r>
              <a:rPr lang="en-GB" sz="1600" dirty="0"/>
              <a:t>). This increases the R of the entire population from 1 to 2.8.</a:t>
            </a:r>
          </a:p>
          <a:p>
            <a:endParaRPr lang="en-GB" sz="1600" dirty="0"/>
          </a:p>
          <a:p>
            <a:r>
              <a:rPr lang="en-GB" sz="1600" dirty="0"/>
              <a:t>Note that at the end of the vaccination period, we do not see exactly 90% of the population vaccinated. This is due to the effects of waning immunity and infection (and subsequent loss of immunity) during the vaccination period (90% of each </a:t>
            </a:r>
            <a:r>
              <a:rPr lang="en-GB" sz="1600" dirty="0" err="1"/>
              <a:t>subpop</a:t>
            </a:r>
            <a:r>
              <a:rPr lang="en-GB" sz="1600" dirty="0"/>
              <a:t> is ~0.3).</a:t>
            </a:r>
          </a:p>
          <a:p>
            <a:endParaRPr lang="en-GB" sz="16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AB2B7D2-D35E-4572-9C8F-67AAEC7408B7}"/>
                  </a:ext>
                </a:extLst>
              </p:cNvPr>
              <p:cNvSpPr txBox="1"/>
              <p:nvPr/>
            </p:nvSpPr>
            <p:spPr>
              <a:xfrm>
                <a:off x="172720" y="5000505"/>
                <a:ext cx="2782813" cy="649601"/>
              </a:xfrm>
              <a:prstGeom prst="rect">
                <a:avLst/>
              </a:prstGeom>
              <a:noFill/>
            </p:spPr>
            <p:txBody>
              <a:bodyPr wrap="none" lIns="0" tIns="0" rIns="0" bIns="0" rtlCol="0">
                <a:spAutoFit/>
              </a:bodyPr>
              <a:lstStyle/>
              <a:p>
                <a:r>
                  <a:rPr lang="en-GB" sz="1600" dirty="0"/>
                  <a:t>WAIFW Matrix (R) = </a:t>
                </a:r>
                <a14:m>
                  <m:oMath xmlns:m="http://schemas.openxmlformats.org/officeDocument/2006/math">
                    <m:d>
                      <m:dPr>
                        <m:ctrlPr>
                          <a:rPr lang="en-GB" sz="1600" i="1" smtClean="0">
                            <a:latin typeface="Cambria Math" panose="02040503050406030204" pitchFamily="18" charset="0"/>
                          </a:rPr>
                        </m:ctrlPr>
                      </m:dPr>
                      <m:e>
                        <m:m>
                          <m:mPr>
                            <m:mcs>
                              <m:mc>
                                <m:mcPr>
                                  <m:count m:val="3"/>
                                  <m:mcJc m:val="center"/>
                                </m:mcPr>
                              </m:mc>
                            </m:mcs>
                            <m:ctrlPr>
                              <a:rPr lang="en-GB" sz="1600" i="1" smtClean="0">
                                <a:latin typeface="Cambria Math" panose="02040503050406030204" pitchFamily="18" charset="0"/>
                              </a:rPr>
                            </m:ctrlPr>
                          </m:mPr>
                          <m:mr>
                            <m:e>
                              <m:r>
                                <m:rPr>
                                  <m:brk m:alnAt="7"/>
                                </m:rPr>
                                <a:rPr lang="en-GB" sz="1600" b="0" i="1" smtClean="0">
                                  <a:latin typeface="Cambria Math" panose="02040503050406030204" pitchFamily="18" charset="0"/>
                                </a:rPr>
                                <m:t>1</m:t>
                              </m:r>
                            </m:e>
                            <m:e>
                              <m:r>
                                <a:rPr lang="en-GB" sz="1600" b="0" i="1" smtClean="0">
                                  <a:latin typeface="Cambria Math" panose="02040503050406030204" pitchFamily="18" charset="0"/>
                                </a:rPr>
                                <m:t>1</m:t>
                              </m:r>
                            </m:e>
                            <m:e>
                              <m:r>
                                <a:rPr lang="en-GB" sz="1600" b="0" i="1" smtClean="0">
                                  <a:latin typeface="Cambria Math" panose="02040503050406030204" pitchFamily="18" charset="0"/>
                                </a:rPr>
                                <m:t>1</m:t>
                              </m:r>
                            </m:e>
                          </m:mr>
                          <m:mr>
                            <m:e>
                              <m:r>
                                <a:rPr lang="en-GB" sz="1600" b="0" i="1" smtClean="0">
                                  <a:latin typeface="Cambria Math" panose="02040503050406030204" pitchFamily="18" charset="0"/>
                                </a:rPr>
                                <m:t>1</m:t>
                              </m:r>
                            </m:e>
                            <m:e>
                              <m:r>
                                <a:rPr lang="en-GB" sz="1600" b="0" i="1" smtClean="0">
                                  <a:latin typeface="Cambria Math" panose="02040503050406030204" pitchFamily="18" charset="0"/>
                                </a:rPr>
                                <m:t>1</m:t>
                              </m:r>
                            </m:e>
                            <m:e>
                              <m:r>
                                <a:rPr lang="en-GB" sz="1600" b="0" i="1" smtClean="0">
                                  <a:latin typeface="Cambria Math" panose="02040503050406030204" pitchFamily="18" charset="0"/>
                                </a:rPr>
                                <m:t>1</m:t>
                              </m:r>
                            </m:e>
                          </m:mr>
                          <m:mr>
                            <m:e>
                              <m:r>
                                <a:rPr lang="en-GB" sz="1600" b="0" i="1" smtClean="0">
                                  <a:latin typeface="Cambria Math" panose="02040503050406030204" pitchFamily="18" charset="0"/>
                                </a:rPr>
                                <m:t>1</m:t>
                              </m:r>
                            </m:e>
                            <m:e>
                              <m:r>
                                <a:rPr lang="en-GB" sz="1600" b="0" i="1" smtClean="0">
                                  <a:latin typeface="Cambria Math" panose="02040503050406030204" pitchFamily="18" charset="0"/>
                                </a:rPr>
                                <m:t>1</m:t>
                              </m:r>
                            </m:e>
                            <m:e>
                              <m:r>
                                <a:rPr lang="en-GB" sz="1600" b="0" i="1" smtClean="0">
                                  <a:latin typeface="Cambria Math" panose="02040503050406030204" pitchFamily="18" charset="0"/>
                                </a:rPr>
                                <m:t>1</m:t>
                              </m:r>
                            </m:e>
                          </m:mr>
                        </m:m>
                      </m:e>
                    </m:d>
                  </m:oMath>
                </a14:m>
                <a:r>
                  <a:rPr lang="en-GB" sz="1600" dirty="0"/>
                  <a:t> </a:t>
                </a:r>
              </a:p>
            </p:txBody>
          </p:sp>
        </mc:Choice>
        <mc:Fallback xmlns="">
          <p:sp>
            <p:nvSpPr>
              <p:cNvPr id="12" name="TextBox 11">
                <a:extLst>
                  <a:ext uri="{FF2B5EF4-FFF2-40B4-BE49-F238E27FC236}">
                    <a16:creationId xmlns:a16="http://schemas.microsoft.com/office/drawing/2014/main" id="{1AB2B7D2-D35E-4572-9C8F-67AAEC7408B7}"/>
                  </a:ext>
                </a:extLst>
              </p:cNvPr>
              <p:cNvSpPr txBox="1">
                <a:spLocks noRot="1" noChangeAspect="1" noMove="1" noResize="1" noEditPoints="1" noAdjustHandles="1" noChangeArrowheads="1" noChangeShapeType="1" noTextEdit="1"/>
              </p:cNvSpPr>
              <p:nvPr/>
            </p:nvSpPr>
            <p:spPr>
              <a:xfrm>
                <a:off x="172720" y="5000505"/>
                <a:ext cx="2782813" cy="649601"/>
              </a:xfrm>
              <a:prstGeom prst="rect">
                <a:avLst/>
              </a:prstGeom>
              <a:blipFill>
                <a:blip r:embed="rId2"/>
                <a:stretch>
                  <a:fillRect l="-437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96A377-D708-45B8-B2BB-533710232A60}"/>
                  </a:ext>
                </a:extLst>
              </p:cNvPr>
              <p:cNvSpPr txBox="1"/>
              <p:nvPr/>
            </p:nvSpPr>
            <p:spPr>
              <a:xfrm>
                <a:off x="172720" y="5861241"/>
                <a:ext cx="3207609" cy="651204"/>
              </a:xfrm>
              <a:prstGeom prst="rect">
                <a:avLst/>
              </a:prstGeom>
              <a:noFill/>
            </p:spPr>
            <p:txBody>
              <a:bodyPr wrap="none" lIns="0" tIns="0" rIns="0" bIns="0" rtlCol="0">
                <a:spAutoFit/>
              </a:bodyPr>
              <a:lstStyle/>
              <a:p>
                <a:r>
                  <a:rPr lang="en-GB" sz="1600" dirty="0"/>
                  <a:t>WAIFW Matrix (R) = </a:t>
                </a:r>
                <a14:m>
                  <m:oMath xmlns:m="http://schemas.openxmlformats.org/officeDocument/2006/math">
                    <m:d>
                      <m:dPr>
                        <m:ctrlPr>
                          <a:rPr lang="en-GB" sz="1600" i="1" smtClean="0">
                            <a:latin typeface="Cambria Math" panose="02040503050406030204" pitchFamily="18" charset="0"/>
                          </a:rPr>
                        </m:ctrlPr>
                      </m:dPr>
                      <m:e>
                        <m:m>
                          <m:mPr>
                            <m:mcs>
                              <m:mc>
                                <m:mcPr>
                                  <m:count m:val="3"/>
                                  <m:mcJc m:val="center"/>
                                </m:mcPr>
                              </m:mc>
                            </m:mcs>
                            <m:ctrlPr>
                              <a:rPr lang="en-GB" sz="1600" i="1">
                                <a:latin typeface="Cambria Math" panose="02040503050406030204" pitchFamily="18" charset="0"/>
                              </a:rPr>
                            </m:ctrlPr>
                          </m:mPr>
                          <m:mr>
                            <m:e>
                              <m:r>
                                <m:rPr>
                                  <m:brk m:alnAt="7"/>
                                </m:rPr>
                                <a:rPr lang="en-GB" sz="1600" i="1">
                                  <a:latin typeface="Cambria Math" panose="02040503050406030204" pitchFamily="18" charset="0"/>
                                </a:rPr>
                                <m:t>2</m:t>
                              </m:r>
                              <m:r>
                                <a:rPr lang="en-GB" sz="1600" i="1">
                                  <a:latin typeface="Cambria Math" panose="02040503050406030204" pitchFamily="18" charset="0"/>
                                </a:rPr>
                                <m:t>.8</m:t>
                              </m:r>
                            </m:e>
                            <m:e>
                              <m:r>
                                <a:rPr lang="en-GB" sz="1600" i="1">
                                  <a:latin typeface="Cambria Math" panose="02040503050406030204" pitchFamily="18" charset="0"/>
                                </a:rPr>
                                <m:t>2.8</m:t>
                              </m:r>
                            </m:e>
                            <m:e>
                              <m:r>
                                <a:rPr lang="en-GB" sz="1600" i="1">
                                  <a:latin typeface="Cambria Math" panose="02040503050406030204" pitchFamily="18" charset="0"/>
                                </a:rPr>
                                <m:t>2.8</m:t>
                              </m:r>
                            </m:e>
                          </m:mr>
                          <m:mr>
                            <m:e>
                              <m:r>
                                <a:rPr lang="en-GB" sz="1600" i="1">
                                  <a:latin typeface="Cambria Math" panose="02040503050406030204" pitchFamily="18" charset="0"/>
                                </a:rPr>
                                <m:t>2.8</m:t>
                              </m:r>
                            </m:e>
                            <m:e>
                              <m:r>
                                <a:rPr lang="en-GB" sz="1600" i="1">
                                  <a:latin typeface="Cambria Math" panose="02040503050406030204" pitchFamily="18" charset="0"/>
                                </a:rPr>
                                <m:t>2.8</m:t>
                              </m:r>
                            </m:e>
                            <m:e>
                              <m:r>
                                <a:rPr lang="en-GB" sz="1600" i="1">
                                  <a:latin typeface="Cambria Math" panose="02040503050406030204" pitchFamily="18" charset="0"/>
                                </a:rPr>
                                <m:t>2.8</m:t>
                              </m:r>
                            </m:e>
                          </m:mr>
                          <m:mr>
                            <m:e>
                              <m:r>
                                <a:rPr lang="en-GB" sz="1600" i="1">
                                  <a:latin typeface="Cambria Math" panose="02040503050406030204" pitchFamily="18" charset="0"/>
                                </a:rPr>
                                <m:t>2.8</m:t>
                              </m:r>
                            </m:e>
                            <m:e>
                              <m:r>
                                <a:rPr lang="en-GB" sz="1600" i="1">
                                  <a:latin typeface="Cambria Math" panose="02040503050406030204" pitchFamily="18" charset="0"/>
                                </a:rPr>
                                <m:t>2.8</m:t>
                              </m:r>
                            </m:e>
                            <m:e>
                              <m:r>
                                <a:rPr lang="en-GB" sz="1600" b="0" i="1" smtClean="0">
                                  <a:latin typeface="Cambria Math" panose="02040503050406030204" pitchFamily="18" charset="0"/>
                                </a:rPr>
                                <m:t>2.8</m:t>
                              </m:r>
                            </m:e>
                          </m:mr>
                        </m:m>
                      </m:e>
                    </m:d>
                  </m:oMath>
                </a14:m>
                <a:r>
                  <a:rPr lang="en-GB" sz="1600" dirty="0"/>
                  <a:t> </a:t>
                </a:r>
              </a:p>
            </p:txBody>
          </p:sp>
        </mc:Choice>
        <mc:Fallback xmlns="">
          <p:sp>
            <p:nvSpPr>
              <p:cNvPr id="13" name="TextBox 12">
                <a:extLst>
                  <a:ext uri="{FF2B5EF4-FFF2-40B4-BE49-F238E27FC236}">
                    <a16:creationId xmlns:a16="http://schemas.microsoft.com/office/drawing/2014/main" id="{D096A377-D708-45B8-B2BB-533710232A60}"/>
                  </a:ext>
                </a:extLst>
              </p:cNvPr>
              <p:cNvSpPr txBox="1">
                <a:spLocks noRot="1" noChangeAspect="1" noMove="1" noResize="1" noEditPoints="1" noAdjustHandles="1" noChangeArrowheads="1" noChangeShapeType="1" noTextEdit="1"/>
              </p:cNvSpPr>
              <p:nvPr/>
            </p:nvSpPr>
            <p:spPr>
              <a:xfrm>
                <a:off x="172720" y="5861241"/>
                <a:ext cx="3207609" cy="651204"/>
              </a:xfrm>
              <a:prstGeom prst="rect">
                <a:avLst/>
              </a:prstGeom>
              <a:blipFill>
                <a:blip r:embed="rId3"/>
                <a:stretch>
                  <a:fillRect l="-3795"/>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C1C16349-AE1B-460E-9CDE-D5C24A15B2CD}"/>
              </a:ext>
            </a:extLst>
          </p:cNvPr>
          <p:cNvSpPr txBox="1"/>
          <p:nvPr/>
        </p:nvSpPr>
        <p:spPr>
          <a:xfrm>
            <a:off x="3334707" y="5133490"/>
            <a:ext cx="2037805" cy="523220"/>
          </a:xfrm>
          <a:prstGeom prst="rect">
            <a:avLst/>
          </a:prstGeom>
          <a:noFill/>
        </p:spPr>
        <p:txBody>
          <a:bodyPr wrap="square" rtlCol="0">
            <a:spAutoFit/>
          </a:bodyPr>
          <a:lstStyle/>
          <a:p>
            <a:r>
              <a:rPr lang="en-GB" sz="1400" dirty="0"/>
              <a:t>Before first vaccination schedule (t &lt; 90)</a:t>
            </a:r>
          </a:p>
        </p:txBody>
      </p:sp>
      <p:sp>
        <p:nvSpPr>
          <p:cNvPr id="16" name="TextBox 15">
            <a:extLst>
              <a:ext uri="{FF2B5EF4-FFF2-40B4-BE49-F238E27FC236}">
                <a16:creationId xmlns:a16="http://schemas.microsoft.com/office/drawing/2014/main" id="{1A339DF5-20B1-40E4-9013-9CD155FDE0F5}"/>
              </a:ext>
            </a:extLst>
          </p:cNvPr>
          <p:cNvSpPr txBox="1"/>
          <p:nvPr/>
        </p:nvSpPr>
        <p:spPr>
          <a:xfrm>
            <a:off x="3316605" y="5991495"/>
            <a:ext cx="2226357" cy="523220"/>
          </a:xfrm>
          <a:prstGeom prst="rect">
            <a:avLst/>
          </a:prstGeom>
          <a:noFill/>
        </p:spPr>
        <p:txBody>
          <a:bodyPr wrap="square" rtlCol="0">
            <a:spAutoFit/>
          </a:bodyPr>
          <a:lstStyle/>
          <a:p>
            <a:r>
              <a:rPr lang="en-GB" sz="1400" dirty="0"/>
              <a:t>After first vaccination schedule (t &gt; 90)</a:t>
            </a:r>
          </a:p>
        </p:txBody>
      </p:sp>
      <p:pic>
        <p:nvPicPr>
          <p:cNvPr id="4" name="Picture 3" descr="Chart, diagram, histogram&#10;&#10;Description automatically generated">
            <a:extLst>
              <a:ext uri="{FF2B5EF4-FFF2-40B4-BE49-F238E27FC236}">
                <a16:creationId xmlns:a16="http://schemas.microsoft.com/office/drawing/2014/main" id="{5F512BC0-F3C9-4159-851A-7E7392A9E9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3428" y="0"/>
            <a:ext cx="4898572" cy="6858000"/>
          </a:xfrm>
          <a:prstGeom prst="rect">
            <a:avLst/>
          </a:prstGeom>
        </p:spPr>
      </p:pic>
    </p:spTree>
    <p:extLst>
      <p:ext uri="{BB962C8B-B14F-4D97-AF65-F5344CB8AC3E}">
        <p14:creationId xmlns:p14="http://schemas.microsoft.com/office/powerpoint/2010/main" val="82940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51D6980-A9AF-4FA6-BCB7-3D918CB46BC8}"/>
              </a:ext>
            </a:extLst>
          </p:cNvPr>
          <p:cNvSpPr txBox="1"/>
          <p:nvPr/>
        </p:nvSpPr>
        <p:spPr>
          <a:xfrm>
            <a:off x="55468" y="127866"/>
            <a:ext cx="5888132" cy="2800767"/>
          </a:xfrm>
          <a:prstGeom prst="rect">
            <a:avLst/>
          </a:prstGeom>
          <a:noFill/>
        </p:spPr>
        <p:txBody>
          <a:bodyPr wrap="square">
            <a:spAutoFit/>
          </a:bodyPr>
          <a:lstStyle/>
          <a:p>
            <a:r>
              <a:rPr lang="en-GB" sz="1600" b="1" u="sng" dirty="0"/>
              <a:t>Full Release - Second Group (j)</a:t>
            </a:r>
          </a:p>
          <a:p>
            <a:endParaRPr lang="en-GB" sz="1600" dirty="0"/>
          </a:p>
          <a:p>
            <a:r>
              <a:rPr lang="en-GB" sz="1600" dirty="0"/>
              <a:t>We model a full release of the entire population (</a:t>
            </a:r>
            <a:r>
              <a:rPr lang="en-GB" sz="1600" dirty="0" err="1"/>
              <a:t>i</a:t>
            </a:r>
            <a:r>
              <a:rPr lang="en-GB" sz="1600" dirty="0"/>
              <a:t>, j and k) after the vaccination of the </a:t>
            </a:r>
            <a:r>
              <a:rPr lang="en-GB" sz="1600" b="1" dirty="0"/>
              <a:t>second</a:t>
            </a:r>
            <a:r>
              <a:rPr lang="en-GB" sz="1600" dirty="0"/>
              <a:t> sub-population (j). This increases the R of the entire population from 1 to 2.8.</a:t>
            </a:r>
          </a:p>
          <a:p>
            <a:endParaRPr lang="en-GB" sz="1600" dirty="0"/>
          </a:p>
          <a:p>
            <a:r>
              <a:rPr lang="en-GB" sz="1600" dirty="0"/>
              <a:t>Note that at the end of the vaccination period, we do not see exactly 90% of the population vaccinated. This is due to the effects of waning immunity and infection (and subsequent loss of immunity) during the vaccination period (90% of each </a:t>
            </a:r>
            <a:r>
              <a:rPr lang="en-GB" sz="1600" dirty="0" err="1"/>
              <a:t>subpop</a:t>
            </a:r>
            <a:r>
              <a:rPr lang="en-GB" sz="1600" dirty="0"/>
              <a:t> is ~0.3).</a:t>
            </a:r>
          </a:p>
          <a:p>
            <a:endParaRPr lang="en-GB" sz="16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AD8A965-B16C-43D1-9D0E-E3C812482E77}"/>
                  </a:ext>
                </a:extLst>
              </p:cNvPr>
              <p:cNvSpPr txBox="1"/>
              <p:nvPr/>
            </p:nvSpPr>
            <p:spPr>
              <a:xfrm>
                <a:off x="172720" y="5000505"/>
                <a:ext cx="2741135" cy="649601"/>
              </a:xfrm>
              <a:prstGeom prst="rect">
                <a:avLst/>
              </a:prstGeom>
              <a:noFill/>
            </p:spPr>
            <p:txBody>
              <a:bodyPr wrap="none" lIns="0" tIns="0" rIns="0" bIns="0" rtlCol="0">
                <a:spAutoFit/>
              </a:bodyPr>
              <a:lstStyle/>
              <a:p>
                <a:r>
                  <a:rPr lang="en-GB" sz="1600" dirty="0"/>
                  <a:t>WAIFW Matrix (R) = </a:t>
                </a:r>
                <a14:m>
                  <m:oMath xmlns:m="http://schemas.openxmlformats.org/officeDocument/2006/math">
                    <m:d>
                      <m:dPr>
                        <m:ctrlPr>
                          <a:rPr lang="en-GB" sz="1600" i="1">
                            <a:latin typeface="Cambria Math" panose="02040503050406030204" pitchFamily="18" charset="0"/>
                          </a:rPr>
                        </m:ctrlPr>
                      </m:dPr>
                      <m:e>
                        <m:m>
                          <m:mPr>
                            <m:mcs>
                              <m:mc>
                                <m:mcPr>
                                  <m:count m:val="3"/>
                                  <m:mcJc m:val="center"/>
                                </m:mcPr>
                              </m:mc>
                            </m:mcs>
                            <m:ctrlPr>
                              <a:rPr lang="en-GB" sz="1600" i="1">
                                <a:latin typeface="Cambria Math" panose="02040503050406030204" pitchFamily="18" charset="0"/>
                              </a:rPr>
                            </m:ctrlPr>
                          </m:mPr>
                          <m:mr>
                            <m:e>
                              <m:r>
                                <m:rPr>
                                  <m:brk m:alnAt="7"/>
                                </m:rPr>
                                <a:rPr lang="en-GB" sz="1600" i="1">
                                  <a:latin typeface="Cambria Math" panose="02040503050406030204" pitchFamily="18" charset="0"/>
                                </a:rPr>
                                <m:t>1</m:t>
                              </m:r>
                            </m:e>
                            <m:e>
                              <m:r>
                                <a:rPr lang="en-GB" sz="1600" i="1">
                                  <a:latin typeface="Cambria Math" panose="02040503050406030204" pitchFamily="18" charset="0"/>
                                </a:rPr>
                                <m:t>1</m:t>
                              </m:r>
                            </m:e>
                            <m:e>
                              <m:r>
                                <a:rPr lang="en-GB" sz="1600" i="1">
                                  <a:latin typeface="Cambria Math" panose="02040503050406030204" pitchFamily="18" charset="0"/>
                                </a:rPr>
                                <m:t>1</m:t>
                              </m:r>
                            </m:e>
                          </m:mr>
                          <m:mr>
                            <m:e>
                              <m:r>
                                <a:rPr lang="en-GB" sz="1600" i="1">
                                  <a:latin typeface="Cambria Math" panose="02040503050406030204" pitchFamily="18" charset="0"/>
                                </a:rPr>
                                <m:t>1</m:t>
                              </m:r>
                            </m:e>
                            <m:e>
                              <m:r>
                                <a:rPr lang="en-GB" sz="1600" i="1">
                                  <a:latin typeface="Cambria Math" panose="02040503050406030204" pitchFamily="18" charset="0"/>
                                </a:rPr>
                                <m:t>1</m:t>
                              </m:r>
                            </m:e>
                            <m:e>
                              <m:r>
                                <a:rPr lang="en-GB" sz="1600" i="1">
                                  <a:latin typeface="Cambria Math" panose="02040503050406030204" pitchFamily="18" charset="0"/>
                                </a:rPr>
                                <m:t>1</m:t>
                              </m:r>
                            </m:e>
                          </m:mr>
                          <m:mr>
                            <m:e>
                              <m:r>
                                <a:rPr lang="en-GB" sz="1600" i="1">
                                  <a:latin typeface="Cambria Math" panose="02040503050406030204" pitchFamily="18" charset="0"/>
                                </a:rPr>
                                <m:t>1</m:t>
                              </m:r>
                            </m:e>
                            <m:e>
                              <m:r>
                                <a:rPr lang="en-GB" sz="1600" i="1">
                                  <a:latin typeface="Cambria Math" panose="02040503050406030204" pitchFamily="18" charset="0"/>
                                </a:rPr>
                                <m:t>1</m:t>
                              </m:r>
                            </m:e>
                            <m:e>
                              <m:r>
                                <a:rPr lang="en-GB" sz="1600" i="1">
                                  <a:latin typeface="Cambria Math" panose="02040503050406030204" pitchFamily="18" charset="0"/>
                                </a:rPr>
                                <m:t>1</m:t>
                              </m:r>
                            </m:e>
                          </m:mr>
                        </m:m>
                      </m:e>
                    </m:d>
                  </m:oMath>
                </a14:m>
                <a:r>
                  <a:rPr lang="en-GB" sz="1600" dirty="0"/>
                  <a:t> </a:t>
                </a:r>
              </a:p>
            </p:txBody>
          </p:sp>
        </mc:Choice>
        <mc:Fallback xmlns="">
          <p:sp>
            <p:nvSpPr>
              <p:cNvPr id="12" name="TextBox 11">
                <a:extLst>
                  <a:ext uri="{FF2B5EF4-FFF2-40B4-BE49-F238E27FC236}">
                    <a16:creationId xmlns:a16="http://schemas.microsoft.com/office/drawing/2014/main" id="{AAD8A965-B16C-43D1-9D0E-E3C812482E77}"/>
                  </a:ext>
                </a:extLst>
              </p:cNvPr>
              <p:cNvSpPr txBox="1">
                <a:spLocks noRot="1" noChangeAspect="1" noMove="1" noResize="1" noEditPoints="1" noAdjustHandles="1" noChangeArrowheads="1" noChangeShapeType="1" noTextEdit="1"/>
              </p:cNvSpPr>
              <p:nvPr/>
            </p:nvSpPr>
            <p:spPr>
              <a:xfrm>
                <a:off x="172720" y="5000505"/>
                <a:ext cx="2741135" cy="649601"/>
              </a:xfrm>
              <a:prstGeom prst="rect">
                <a:avLst/>
              </a:prstGeom>
              <a:blipFill>
                <a:blip r:embed="rId2"/>
                <a:stretch>
                  <a:fillRect l="-444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CCBC29-E454-4F7C-89C1-B07772B7258D}"/>
                  </a:ext>
                </a:extLst>
              </p:cNvPr>
              <p:cNvSpPr txBox="1"/>
              <p:nvPr/>
            </p:nvSpPr>
            <p:spPr>
              <a:xfrm>
                <a:off x="172720" y="5861241"/>
                <a:ext cx="3207609" cy="651204"/>
              </a:xfrm>
              <a:prstGeom prst="rect">
                <a:avLst/>
              </a:prstGeom>
              <a:noFill/>
            </p:spPr>
            <p:txBody>
              <a:bodyPr wrap="none" lIns="0" tIns="0" rIns="0" bIns="0" rtlCol="0">
                <a:spAutoFit/>
              </a:bodyPr>
              <a:lstStyle/>
              <a:p>
                <a:r>
                  <a:rPr lang="en-GB" sz="1600" dirty="0"/>
                  <a:t>WAIFW Matrix (R) = </a:t>
                </a:r>
                <a14:m>
                  <m:oMath xmlns:m="http://schemas.openxmlformats.org/officeDocument/2006/math">
                    <m:d>
                      <m:dPr>
                        <m:ctrlPr>
                          <a:rPr lang="en-GB" sz="1600" i="1" smtClean="0">
                            <a:latin typeface="Cambria Math" panose="02040503050406030204" pitchFamily="18" charset="0"/>
                          </a:rPr>
                        </m:ctrlPr>
                      </m:dPr>
                      <m:e>
                        <m:m>
                          <m:mPr>
                            <m:mcs>
                              <m:mc>
                                <m:mcPr>
                                  <m:count m:val="3"/>
                                  <m:mcJc m:val="center"/>
                                </m:mcPr>
                              </m:mc>
                            </m:mcs>
                            <m:ctrlPr>
                              <a:rPr lang="en-GB" sz="1600" i="1">
                                <a:latin typeface="Cambria Math" panose="02040503050406030204" pitchFamily="18" charset="0"/>
                              </a:rPr>
                            </m:ctrlPr>
                          </m:mPr>
                          <m:mr>
                            <m:e>
                              <m:r>
                                <m:rPr>
                                  <m:brk m:alnAt="7"/>
                                </m:rPr>
                                <a:rPr lang="en-GB" sz="1600" i="1">
                                  <a:latin typeface="Cambria Math" panose="02040503050406030204" pitchFamily="18" charset="0"/>
                                </a:rPr>
                                <m:t>2</m:t>
                              </m:r>
                              <m:r>
                                <a:rPr lang="en-GB" sz="1600" i="1">
                                  <a:latin typeface="Cambria Math" panose="02040503050406030204" pitchFamily="18" charset="0"/>
                                </a:rPr>
                                <m:t>.8</m:t>
                              </m:r>
                            </m:e>
                            <m:e>
                              <m:r>
                                <a:rPr lang="en-GB" sz="1600" i="1">
                                  <a:latin typeface="Cambria Math" panose="02040503050406030204" pitchFamily="18" charset="0"/>
                                </a:rPr>
                                <m:t>2.8</m:t>
                              </m:r>
                            </m:e>
                            <m:e>
                              <m:r>
                                <a:rPr lang="en-GB" sz="1600" i="1">
                                  <a:latin typeface="Cambria Math" panose="02040503050406030204" pitchFamily="18" charset="0"/>
                                </a:rPr>
                                <m:t>2.8</m:t>
                              </m:r>
                            </m:e>
                          </m:mr>
                          <m:mr>
                            <m:e>
                              <m:r>
                                <a:rPr lang="en-GB" sz="1600" i="1">
                                  <a:latin typeface="Cambria Math" panose="02040503050406030204" pitchFamily="18" charset="0"/>
                                </a:rPr>
                                <m:t>2.8</m:t>
                              </m:r>
                            </m:e>
                            <m:e>
                              <m:r>
                                <a:rPr lang="en-GB" sz="1600" i="1">
                                  <a:latin typeface="Cambria Math" panose="02040503050406030204" pitchFamily="18" charset="0"/>
                                </a:rPr>
                                <m:t>2.8</m:t>
                              </m:r>
                            </m:e>
                            <m:e>
                              <m:r>
                                <a:rPr lang="en-GB" sz="1600" i="1">
                                  <a:latin typeface="Cambria Math" panose="02040503050406030204" pitchFamily="18" charset="0"/>
                                </a:rPr>
                                <m:t>2.8</m:t>
                              </m:r>
                            </m:e>
                          </m:mr>
                          <m:mr>
                            <m:e>
                              <m:r>
                                <a:rPr lang="en-GB" sz="1600" i="1">
                                  <a:latin typeface="Cambria Math" panose="02040503050406030204" pitchFamily="18" charset="0"/>
                                </a:rPr>
                                <m:t>2.8</m:t>
                              </m:r>
                            </m:e>
                            <m:e>
                              <m:r>
                                <a:rPr lang="en-GB" sz="1600" i="1">
                                  <a:latin typeface="Cambria Math" panose="02040503050406030204" pitchFamily="18" charset="0"/>
                                </a:rPr>
                                <m:t>2.8</m:t>
                              </m:r>
                            </m:e>
                            <m:e>
                              <m:r>
                                <a:rPr lang="en-GB" sz="1600" b="0" i="1" smtClean="0">
                                  <a:latin typeface="Cambria Math" panose="02040503050406030204" pitchFamily="18" charset="0"/>
                                </a:rPr>
                                <m:t>2.8</m:t>
                              </m:r>
                            </m:e>
                          </m:mr>
                        </m:m>
                      </m:e>
                    </m:d>
                  </m:oMath>
                </a14:m>
                <a:r>
                  <a:rPr lang="en-GB" sz="1600" dirty="0"/>
                  <a:t> </a:t>
                </a:r>
              </a:p>
            </p:txBody>
          </p:sp>
        </mc:Choice>
        <mc:Fallback xmlns="">
          <p:sp>
            <p:nvSpPr>
              <p:cNvPr id="13" name="TextBox 12">
                <a:extLst>
                  <a:ext uri="{FF2B5EF4-FFF2-40B4-BE49-F238E27FC236}">
                    <a16:creationId xmlns:a16="http://schemas.microsoft.com/office/drawing/2014/main" id="{91CCBC29-E454-4F7C-89C1-B07772B7258D}"/>
                  </a:ext>
                </a:extLst>
              </p:cNvPr>
              <p:cNvSpPr txBox="1">
                <a:spLocks noRot="1" noChangeAspect="1" noMove="1" noResize="1" noEditPoints="1" noAdjustHandles="1" noChangeArrowheads="1" noChangeShapeType="1" noTextEdit="1"/>
              </p:cNvSpPr>
              <p:nvPr/>
            </p:nvSpPr>
            <p:spPr>
              <a:xfrm>
                <a:off x="172720" y="5861241"/>
                <a:ext cx="3207609" cy="651204"/>
              </a:xfrm>
              <a:prstGeom prst="rect">
                <a:avLst/>
              </a:prstGeom>
              <a:blipFill>
                <a:blip r:embed="rId3"/>
                <a:stretch>
                  <a:fillRect l="-3795"/>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0DBAFE91-6CF0-45C5-B65C-B3BF3633C112}"/>
              </a:ext>
            </a:extLst>
          </p:cNvPr>
          <p:cNvSpPr txBox="1"/>
          <p:nvPr/>
        </p:nvSpPr>
        <p:spPr>
          <a:xfrm>
            <a:off x="3334707" y="5133490"/>
            <a:ext cx="2392325" cy="523220"/>
          </a:xfrm>
          <a:prstGeom prst="rect">
            <a:avLst/>
          </a:prstGeom>
          <a:noFill/>
        </p:spPr>
        <p:txBody>
          <a:bodyPr wrap="square" rtlCol="0">
            <a:spAutoFit/>
          </a:bodyPr>
          <a:lstStyle/>
          <a:p>
            <a:r>
              <a:rPr lang="en-GB" sz="1400" dirty="0"/>
              <a:t>Before second vaccination schedule (t &lt; 180)</a:t>
            </a:r>
          </a:p>
        </p:txBody>
      </p:sp>
      <p:sp>
        <p:nvSpPr>
          <p:cNvPr id="16" name="TextBox 15">
            <a:extLst>
              <a:ext uri="{FF2B5EF4-FFF2-40B4-BE49-F238E27FC236}">
                <a16:creationId xmlns:a16="http://schemas.microsoft.com/office/drawing/2014/main" id="{0E5688E1-C351-425F-AA8A-ED24A3E83042}"/>
              </a:ext>
            </a:extLst>
          </p:cNvPr>
          <p:cNvSpPr txBox="1"/>
          <p:nvPr/>
        </p:nvSpPr>
        <p:spPr>
          <a:xfrm>
            <a:off x="3316605" y="5991495"/>
            <a:ext cx="2226357" cy="523220"/>
          </a:xfrm>
          <a:prstGeom prst="rect">
            <a:avLst/>
          </a:prstGeom>
          <a:noFill/>
        </p:spPr>
        <p:txBody>
          <a:bodyPr wrap="square" rtlCol="0">
            <a:spAutoFit/>
          </a:bodyPr>
          <a:lstStyle/>
          <a:p>
            <a:r>
              <a:rPr lang="en-GB" sz="1400" dirty="0"/>
              <a:t>After second vaccination schedule (t &gt; 180)</a:t>
            </a:r>
          </a:p>
        </p:txBody>
      </p:sp>
      <p:pic>
        <p:nvPicPr>
          <p:cNvPr id="4" name="Picture 3" descr="Diagram&#10;&#10;Description automatically generated">
            <a:extLst>
              <a:ext uri="{FF2B5EF4-FFF2-40B4-BE49-F238E27FC236}">
                <a16:creationId xmlns:a16="http://schemas.microsoft.com/office/drawing/2014/main" id="{A0C55E8C-7EA3-474A-9C03-3DFDE76107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3428" y="0"/>
            <a:ext cx="4898572" cy="6858000"/>
          </a:xfrm>
          <a:prstGeom prst="rect">
            <a:avLst/>
          </a:prstGeom>
        </p:spPr>
      </p:pic>
    </p:spTree>
    <p:extLst>
      <p:ext uri="{BB962C8B-B14F-4D97-AF65-F5344CB8AC3E}">
        <p14:creationId xmlns:p14="http://schemas.microsoft.com/office/powerpoint/2010/main" val="38194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8D5E97-3892-45D9-9380-503922BB030C}"/>
                  </a:ext>
                </a:extLst>
              </p:cNvPr>
              <p:cNvSpPr txBox="1"/>
              <p:nvPr/>
            </p:nvSpPr>
            <p:spPr>
              <a:xfrm>
                <a:off x="172720" y="5000505"/>
                <a:ext cx="2741135" cy="649601"/>
              </a:xfrm>
              <a:prstGeom prst="rect">
                <a:avLst/>
              </a:prstGeom>
              <a:noFill/>
            </p:spPr>
            <p:txBody>
              <a:bodyPr wrap="none" lIns="0" tIns="0" rIns="0" bIns="0" rtlCol="0">
                <a:spAutoFit/>
              </a:bodyPr>
              <a:lstStyle/>
              <a:p>
                <a:r>
                  <a:rPr lang="en-GB" sz="1600" dirty="0"/>
                  <a:t>WAIFW Matrix (R) = </a:t>
                </a:r>
                <a14:m>
                  <m:oMath xmlns:m="http://schemas.openxmlformats.org/officeDocument/2006/math">
                    <m:d>
                      <m:dPr>
                        <m:ctrlPr>
                          <a:rPr lang="en-GB" sz="1600" i="1">
                            <a:latin typeface="Cambria Math" panose="02040503050406030204" pitchFamily="18" charset="0"/>
                          </a:rPr>
                        </m:ctrlPr>
                      </m:dPr>
                      <m:e>
                        <m:m>
                          <m:mPr>
                            <m:mcs>
                              <m:mc>
                                <m:mcPr>
                                  <m:count m:val="3"/>
                                  <m:mcJc m:val="center"/>
                                </m:mcPr>
                              </m:mc>
                            </m:mcs>
                            <m:ctrlPr>
                              <a:rPr lang="en-GB" sz="1600" i="1">
                                <a:latin typeface="Cambria Math" panose="02040503050406030204" pitchFamily="18" charset="0"/>
                              </a:rPr>
                            </m:ctrlPr>
                          </m:mPr>
                          <m:mr>
                            <m:e>
                              <m:r>
                                <m:rPr>
                                  <m:brk m:alnAt="7"/>
                                </m:rPr>
                                <a:rPr lang="en-GB" sz="1600" i="1">
                                  <a:latin typeface="Cambria Math" panose="02040503050406030204" pitchFamily="18" charset="0"/>
                                </a:rPr>
                                <m:t>1</m:t>
                              </m:r>
                            </m:e>
                            <m:e>
                              <m:r>
                                <a:rPr lang="en-GB" sz="1600" i="1">
                                  <a:latin typeface="Cambria Math" panose="02040503050406030204" pitchFamily="18" charset="0"/>
                                </a:rPr>
                                <m:t>1</m:t>
                              </m:r>
                            </m:e>
                            <m:e>
                              <m:r>
                                <a:rPr lang="en-GB" sz="1600" i="1">
                                  <a:latin typeface="Cambria Math" panose="02040503050406030204" pitchFamily="18" charset="0"/>
                                </a:rPr>
                                <m:t>1</m:t>
                              </m:r>
                            </m:e>
                          </m:mr>
                          <m:mr>
                            <m:e>
                              <m:r>
                                <a:rPr lang="en-GB" sz="1600" i="1">
                                  <a:latin typeface="Cambria Math" panose="02040503050406030204" pitchFamily="18" charset="0"/>
                                </a:rPr>
                                <m:t>1</m:t>
                              </m:r>
                            </m:e>
                            <m:e>
                              <m:r>
                                <a:rPr lang="en-GB" sz="1600" i="1">
                                  <a:latin typeface="Cambria Math" panose="02040503050406030204" pitchFamily="18" charset="0"/>
                                </a:rPr>
                                <m:t>1</m:t>
                              </m:r>
                            </m:e>
                            <m:e>
                              <m:r>
                                <a:rPr lang="en-GB" sz="1600" i="1">
                                  <a:latin typeface="Cambria Math" panose="02040503050406030204" pitchFamily="18" charset="0"/>
                                </a:rPr>
                                <m:t>1</m:t>
                              </m:r>
                            </m:e>
                          </m:mr>
                          <m:mr>
                            <m:e>
                              <m:r>
                                <a:rPr lang="en-GB" sz="1600" i="1">
                                  <a:latin typeface="Cambria Math" panose="02040503050406030204" pitchFamily="18" charset="0"/>
                                </a:rPr>
                                <m:t>1</m:t>
                              </m:r>
                            </m:e>
                            <m:e>
                              <m:r>
                                <a:rPr lang="en-GB" sz="1600" i="1">
                                  <a:latin typeface="Cambria Math" panose="02040503050406030204" pitchFamily="18" charset="0"/>
                                </a:rPr>
                                <m:t>1</m:t>
                              </m:r>
                            </m:e>
                            <m:e>
                              <m:r>
                                <a:rPr lang="en-GB" sz="1600" i="1">
                                  <a:latin typeface="Cambria Math" panose="02040503050406030204" pitchFamily="18" charset="0"/>
                                </a:rPr>
                                <m:t>1</m:t>
                              </m:r>
                            </m:e>
                          </m:mr>
                        </m:m>
                      </m:e>
                    </m:d>
                  </m:oMath>
                </a14:m>
                <a:r>
                  <a:rPr lang="en-GB" sz="1600" dirty="0"/>
                  <a:t> </a:t>
                </a:r>
              </a:p>
            </p:txBody>
          </p:sp>
        </mc:Choice>
        <mc:Fallback xmlns="">
          <p:sp>
            <p:nvSpPr>
              <p:cNvPr id="14" name="TextBox 13">
                <a:extLst>
                  <a:ext uri="{FF2B5EF4-FFF2-40B4-BE49-F238E27FC236}">
                    <a16:creationId xmlns:a16="http://schemas.microsoft.com/office/drawing/2014/main" id="{308D5E97-3892-45D9-9380-503922BB030C}"/>
                  </a:ext>
                </a:extLst>
              </p:cNvPr>
              <p:cNvSpPr txBox="1">
                <a:spLocks noRot="1" noChangeAspect="1" noMove="1" noResize="1" noEditPoints="1" noAdjustHandles="1" noChangeArrowheads="1" noChangeShapeType="1" noTextEdit="1"/>
              </p:cNvSpPr>
              <p:nvPr/>
            </p:nvSpPr>
            <p:spPr>
              <a:xfrm>
                <a:off x="172720" y="5000505"/>
                <a:ext cx="2741135" cy="649601"/>
              </a:xfrm>
              <a:prstGeom prst="rect">
                <a:avLst/>
              </a:prstGeom>
              <a:blipFill>
                <a:blip r:embed="rId2"/>
                <a:stretch>
                  <a:fillRect l="-444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65EB37A-E59B-44D7-B0CF-56AEC554DA10}"/>
                  </a:ext>
                </a:extLst>
              </p:cNvPr>
              <p:cNvSpPr txBox="1"/>
              <p:nvPr/>
            </p:nvSpPr>
            <p:spPr>
              <a:xfrm>
                <a:off x="172720" y="5861241"/>
                <a:ext cx="3207609" cy="651204"/>
              </a:xfrm>
              <a:prstGeom prst="rect">
                <a:avLst/>
              </a:prstGeom>
              <a:noFill/>
            </p:spPr>
            <p:txBody>
              <a:bodyPr wrap="none" lIns="0" tIns="0" rIns="0" bIns="0" rtlCol="0">
                <a:spAutoFit/>
              </a:bodyPr>
              <a:lstStyle/>
              <a:p>
                <a:r>
                  <a:rPr lang="en-GB" sz="1600" dirty="0"/>
                  <a:t>WAIFW Matrix (R) = </a:t>
                </a:r>
                <a14:m>
                  <m:oMath xmlns:m="http://schemas.openxmlformats.org/officeDocument/2006/math">
                    <m:d>
                      <m:dPr>
                        <m:ctrlPr>
                          <a:rPr lang="en-GB" sz="1600" i="1" smtClean="0">
                            <a:latin typeface="Cambria Math" panose="02040503050406030204" pitchFamily="18" charset="0"/>
                          </a:rPr>
                        </m:ctrlPr>
                      </m:dPr>
                      <m:e>
                        <m:m>
                          <m:mPr>
                            <m:mcs>
                              <m:mc>
                                <m:mcPr>
                                  <m:count m:val="3"/>
                                  <m:mcJc m:val="center"/>
                                </m:mcPr>
                              </m:mc>
                            </m:mcs>
                            <m:ctrlPr>
                              <a:rPr lang="en-GB" sz="1600" i="1">
                                <a:latin typeface="Cambria Math" panose="02040503050406030204" pitchFamily="18" charset="0"/>
                              </a:rPr>
                            </m:ctrlPr>
                          </m:mPr>
                          <m:mr>
                            <m:e>
                              <m:r>
                                <m:rPr>
                                  <m:brk m:alnAt="7"/>
                                </m:rPr>
                                <a:rPr lang="en-GB" sz="1600" i="1">
                                  <a:latin typeface="Cambria Math" panose="02040503050406030204" pitchFamily="18" charset="0"/>
                                </a:rPr>
                                <m:t>2</m:t>
                              </m:r>
                              <m:r>
                                <a:rPr lang="en-GB" sz="1600" i="1">
                                  <a:latin typeface="Cambria Math" panose="02040503050406030204" pitchFamily="18" charset="0"/>
                                </a:rPr>
                                <m:t>.8</m:t>
                              </m:r>
                            </m:e>
                            <m:e>
                              <m:r>
                                <a:rPr lang="en-GB" sz="1600" i="1">
                                  <a:latin typeface="Cambria Math" panose="02040503050406030204" pitchFamily="18" charset="0"/>
                                </a:rPr>
                                <m:t>2.8</m:t>
                              </m:r>
                            </m:e>
                            <m:e>
                              <m:r>
                                <a:rPr lang="en-GB" sz="1600" i="1">
                                  <a:latin typeface="Cambria Math" panose="02040503050406030204" pitchFamily="18" charset="0"/>
                                </a:rPr>
                                <m:t>2.8</m:t>
                              </m:r>
                            </m:e>
                          </m:mr>
                          <m:mr>
                            <m:e>
                              <m:r>
                                <a:rPr lang="en-GB" sz="1600" i="1">
                                  <a:latin typeface="Cambria Math" panose="02040503050406030204" pitchFamily="18" charset="0"/>
                                </a:rPr>
                                <m:t>2.8</m:t>
                              </m:r>
                            </m:e>
                            <m:e>
                              <m:r>
                                <a:rPr lang="en-GB" sz="1600" i="1">
                                  <a:latin typeface="Cambria Math" panose="02040503050406030204" pitchFamily="18" charset="0"/>
                                </a:rPr>
                                <m:t>2.8</m:t>
                              </m:r>
                            </m:e>
                            <m:e>
                              <m:r>
                                <a:rPr lang="en-GB" sz="1600" i="1">
                                  <a:latin typeface="Cambria Math" panose="02040503050406030204" pitchFamily="18" charset="0"/>
                                </a:rPr>
                                <m:t>2.8</m:t>
                              </m:r>
                            </m:e>
                          </m:mr>
                          <m:mr>
                            <m:e>
                              <m:r>
                                <a:rPr lang="en-GB" sz="1600" i="1">
                                  <a:latin typeface="Cambria Math" panose="02040503050406030204" pitchFamily="18" charset="0"/>
                                </a:rPr>
                                <m:t>2.8</m:t>
                              </m:r>
                            </m:e>
                            <m:e>
                              <m:r>
                                <a:rPr lang="en-GB" sz="1600" i="1">
                                  <a:latin typeface="Cambria Math" panose="02040503050406030204" pitchFamily="18" charset="0"/>
                                </a:rPr>
                                <m:t>2.8</m:t>
                              </m:r>
                            </m:e>
                            <m:e>
                              <m:r>
                                <a:rPr lang="en-GB" sz="1600" b="0" i="1" smtClean="0">
                                  <a:latin typeface="Cambria Math" panose="02040503050406030204" pitchFamily="18" charset="0"/>
                                </a:rPr>
                                <m:t>2.8</m:t>
                              </m:r>
                            </m:e>
                          </m:mr>
                        </m:m>
                      </m:e>
                    </m:d>
                  </m:oMath>
                </a14:m>
                <a:r>
                  <a:rPr lang="en-GB" sz="1600" dirty="0"/>
                  <a:t> </a:t>
                </a:r>
              </a:p>
            </p:txBody>
          </p:sp>
        </mc:Choice>
        <mc:Fallback xmlns="">
          <p:sp>
            <p:nvSpPr>
              <p:cNvPr id="19" name="TextBox 18">
                <a:extLst>
                  <a:ext uri="{FF2B5EF4-FFF2-40B4-BE49-F238E27FC236}">
                    <a16:creationId xmlns:a16="http://schemas.microsoft.com/office/drawing/2014/main" id="{665EB37A-E59B-44D7-B0CF-56AEC554DA10}"/>
                  </a:ext>
                </a:extLst>
              </p:cNvPr>
              <p:cNvSpPr txBox="1">
                <a:spLocks noRot="1" noChangeAspect="1" noMove="1" noResize="1" noEditPoints="1" noAdjustHandles="1" noChangeArrowheads="1" noChangeShapeType="1" noTextEdit="1"/>
              </p:cNvSpPr>
              <p:nvPr/>
            </p:nvSpPr>
            <p:spPr>
              <a:xfrm>
                <a:off x="172720" y="5861241"/>
                <a:ext cx="3207609" cy="651204"/>
              </a:xfrm>
              <a:prstGeom prst="rect">
                <a:avLst/>
              </a:prstGeom>
              <a:blipFill>
                <a:blip r:embed="rId3"/>
                <a:stretch>
                  <a:fillRect l="-3795"/>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id="{7D3E50B9-02CC-4BCD-B4D2-40145695FD02}"/>
              </a:ext>
            </a:extLst>
          </p:cNvPr>
          <p:cNvSpPr txBox="1"/>
          <p:nvPr/>
        </p:nvSpPr>
        <p:spPr>
          <a:xfrm>
            <a:off x="3334707" y="5133490"/>
            <a:ext cx="2037805" cy="523220"/>
          </a:xfrm>
          <a:prstGeom prst="rect">
            <a:avLst/>
          </a:prstGeom>
          <a:noFill/>
        </p:spPr>
        <p:txBody>
          <a:bodyPr wrap="square" rtlCol="0">
            <a:spAutoFit/>
          </a:bodyPr>
          <a:lstStyle/>
          <a:p>
            <a:r>
              <a:rPr lang="en-GB" sz="1400" dirty="0"/>
              <a:t>Before final vaccination schedule (t &lt; 270)</a:t>
            </a:r>
          </a:p>
        </p:txBody>
      </p:sp>
      <p:sp>
        <p:nvSpPr>
          <p:cNvPr id="23" name="TextBox 22">
            <a:extLst>
              <a:ext uri="{FF2B5EF4-FFF2-40B4-BE49-F238E27FC236}">
                <a16:creationId xmlns:a16="http://schemas.microsoft.com/office/drawing/2014/main" id="{EB217487-BFBA-4207-8199-FC63B8EE984A}"/>
              </a:ext>
            </a:extLst>
          </p:cNvPr>
          <p:cNvSpPr txBox="1"/>
          <p:nvPr/>
        </p:nvSpPr>
        <p:spPr>
          <a:xfrm>
            <a:off x="3316605" y="5991495"/>
            <a:ext cx="2226357" cy="523220"/>
          </a:xfrm>
          <a:prstGeom prst="rect">
            <a:avLst/>
          </a:prstGeom>
          <a:noFill/>
        </p:spPr>
        <p:txBody>
          <a:bodyPr wrap="square" rtlCol="0">
            <a:spAutoFit/>
          </a:bodyPr>
          <a:lstStyle/>
          <a:p>
            <a:r>
              <a:rPr lang="en-GB" sz="1400" dirty="0"/>
              <a:t>After final vaccination schedule (t &gt; 270)</a:t>
            </a:r>
          </a:p>
        </p:txBody>
      </p:sp>
      <p:sp>
        <p:nvSpPr>
          <p:cNvPr id="25" name="TextBox 24">
            <a:extLst>
              <a:ext uri="{FF2B5EF4-FFF2-40B4-BE49-F238E27FC236}">
                <a16:creationId xmlns:a16="http://schemas.microsoft.com/office/drawing/2014/main" id="{E51D6980-A9AF-4FA6-BCB7-3D918CB46BC8}"/>
              </a:ext>
            </a:extLst>
          </p:cNvPr>
          <p:cNvSpPr txBox="1"/>
          <p:nvPr/>
        </p:nvSpPr>
        <p:spPr>
          <a:xfrm>
            <a:off x="55468" y="127866"/>
            <a:ext cx="5936258" cy="2554545"/>
          </a:xfrm>
          <a:prstGeom prst="rect">
            <a:avLst/>
          </a:prstGeom>
          <a:noFill/>
        </p:spPr>
        <p:txBody>
          <a:bodyPr wrap="square">
            <a:spAutoFit/>
          </a:bodyPr>
          <a:lstStyle/>
          <a:p>
            <a:r>
              <a:rPr lang="en-GB" sz="1600" b="1" u="sng" dirty="0"/>
              <a:t>Full Release - Second Group (k)</a:t>
            </a:r>
          </a:p>
          <a:p>
            <a:endParaRPr lang="en-GB" sz="1600" dirty="0"/>
          </a:p>
          <a:p>
            <a:r>
              <a:rPr lang="en-GB" sz="1600" dirty="0"/>
              <a:t>We model a full release of the entire population (</a:t>
            </a:r>
            <a:r>
              <a:rPr lang="en-GB" sz="1600" dirty="0" err="1"/>
              <a:t>i</a:t>
            </a:r>
            <a:r>
              <a:rPr lang="en-GB" sz="1600" dirty="0"/>
              <a:t>, j and k) after the vaccination of the </a:t>
            </a:r>
            <a:r>
              <a:rPr lang="en-GB" sz="1600" b="1" dirty="0"/>
              <a:t>last</a:t>
            </a:r>
            <a:r>
              <a:rPr lang="en-GB" sz="1600" dirty="0"/>
              <a:t> sub-population (k). This increases the R of the entire population from 1 to 2.8.</a:t>
            </a:r>
          </a:p>
          <a:p>
            <a:endParaRPr lang="en-GB" sz="1600" dirty="0"/>
          </a:p>
          <a:p>
            <a:r>
              <a:rPr lang="en-GB" sz="1600" dirty="0"/>
              <a:t>Note that at the end of the vaccination period, we do not see exactly 90% of the population vaccinated. This is due to the effects of waning immunity and infection (and subsequent loss of immunity) during the vaccination period (90% of each </a:t>
            </a:r>
            <a:r>
              <a:rPr lang="en-GB" sz="1600" dirty="0" err="1"/>
              <a:t>subpop</a:t>
            </a:r>
            <a:r>
              <a:rPr lang="en-GB" sz="1600" dirty="0"/>
              <a:t> is ~0.3).</a:t>
            </a:r>
          </a:p>
        </p:txBody>
      </p:sp>
      <p:pic>
        <p:nvPicPr>
          <p:cNvPr id="4" name="Picture 3">
            <a:extLst>
              <a:ext uri="{FF2B5EF4-FFF2-40B4-BE49-F238E27FC236}">
                <a16:creationId xmlns:a16="http://schemas.microsoft.com/office/drawing/2014/main" id="{E977EA33-67E5-46A1-9EC8-9DF09C81EE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3428" y="0"/>
            <a:ext cx="4898572" cy="6858000"/>
          </a:xfrm>
          <a:prstGeom prst="rect">
            <a:avLst/>
          </a:prstGeom>
        </p:spPr>
      </p:pic>
    </p:spTree>
    <p:extLst>
      <p:ext uri="{BB962C8B-B14F-4D97-AF65-F5344CB8AC3E}">
        <p14:creationId xmlns:p14="http://schemas.microsoft.com/office/powerpoint/2010/main" val="283791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25BBEB1-09FD-4FB3-AB11-94225634555D}"/>
              </a:ext>
            </a:extLst>
          </p:cNvPr>
          <p:cNvSpPr txBox="1"/>
          <p:nvPr/>
        </p:nvSpPr>
        <p:spPr>
          <a:xfrm>
            <a:off x="8021" y="8021"/>
            <a:ext cx="5255767" cy="6740307"/>
          </a:xfrm>
          <a:prstGeom prst="rect">
            <a:avLst/>
          </a:prstGeom>
          <a:noFill/>
          <a:ln>
            <a:solidFill>
              <a:schemeClr val="tx1"/>
            </a:solidFill>
          </a:ln>
        </p:spPr>
        <p:txBody>
          <a:bodyPr wrap="square" rtlCol="0">
            <a:spAutoFit/>
          </a:bodyPr>
          <a:lstStyle/>
          <a:p>
            <a:r>
              <a:rPr lang="en-GB" sz="1600" b="1" u="sng" dirty="0"/>
              <a:t>Scenario Analysis (Total Infected)</a:t>
            </a:r>
          </a:p>
          <a:p>
            <a:r>
              <a:rPr lang="en-GB" sz="1600" dirty="0"/>
              <a:t>We now compare the total epidemic curve (the sum of the infectious compartment in each subpopulation) for 4 different scenarios:</a:t>
            </a:r>
          </a:p>
          <a:p>
            <a:endParaRPr lang="en-GB" sz="1600" dirty="0"/>
          </a:p>
          <a:p>
            <a:pPr marL="342900" indent="-342900">
              <a:buFont typeface="+mj-lt"/>
              <a:buAutoNum type="arabicPeriod"/>
            </a:pPr>
            <a:r>
              <a:rPr lang="en-GB" sz="1600" dirty="0"/>
              <a:t>With vaccination and sequential intervention release</a:t>
            </a:r>
          </a:p>
          <a:p>
            <a:pPr marL="342900" indent="-342900">
              <a:buFont typeface="+mj-lt"/>
              <a:buAutoNum type="arabicPeriod"/>
            </a:pPr>
            <a:r>
              <a:rPr lang="en-GB" sz="1600" dirty="0"/>
              <a:t>Full release after vaccination of the first subpopulation (</a:t>
            </a:r>
            <a:r>
              <a:rPr lang="en-GB" sz="1600" dirty="0" err="1"/>
              <a:t>i</a:t>
            </a:r>
            <a:r>
              <a:rPr lang="en-GB" sz="1600" dirty="0"/>
              <a:t>)</a:t>
            </a:r>
          </a:p>
          <a:p>
            <a:pPr marL="342900" indent="-342900">
              <a:buFont typeface="+mj-lt"/>
              <a:buAutoNum type="arabicPeriod"/>
            </a:pPr>
            <a:r>
              <a:rPr lang="en-GB" sz="1600" dirty="0"/>
              <a:t>Full release after vaccination of the second subpopulation (j)</a:t>
            </a:r>
          </a:p>
          <a:p>
            <a:pPr marL="342900" indent="-342900">
              <a:buFont typeface="+mj-lt"/>
              <a:buAutoNum type="arabicPeriod"/>
            </a:pPr>
            <a:r>
              <a:rPr lang="en-GB" sz="1600" dirty="0"/>
              <a:t>Full release after vaccination of the last subpopulation (k)</a:t>
            </a:r>
          </a:p>
          <a:p>
            <a:endParaRPr lang="en-GB" sz="1600" dirty="0"/>
          </a:p>
          <a:p>
            <a:r>
              <a:rPr lang="en-GB" sz="1600" dirty="0"/>
              <a:t>The three shaded areas are the vaccination periods for subpopulation </a:t>
            </a:r>
            <a:r>
              <a:rPr lang="en-GB" sz="1600" dirty="0" err="1"/>
              <a:t>i</a:t>
            </a:r>
            <a:r>
              <a:rPr lang="en-GB" sz="1600" dirty="0"/>
              <a:t>, j and k respectively. </a:t>
            </a:r>
          </a:p>
          <a:p>
            <a:endParaRPr lang="en-GB" sz="1600" dirty="0"/>
          </a:p>
          <a:p>
            <a:r>
              <a:rPr lang="en-GB" sz="1600" dirty="0"/>
              <a:t>We can see that by far the greatest impact on reducing the attack rate (cumulative prevalence over the simulated model, t = 365 days) is through the use of a full population release after vaccination of population k. This makes sense, as this is the latest possible time we model to release NPI (t &gt; 270 days). The next best is through the use of sequential vaccination. </a:t>
            </a:r>
          </a:p>
          <a:p>
            <a:endParaRPr lang="en-GB" sz="1600" dirty="0"/>
          </a:p>
          <a:p>
            <a:r>
              <a:rPr lang="en-GB" sz="1600" dirty="0"/>
              <a:t>Although take these results with a pinch of salt, the greater efficacy is likely due to the long delay of the epidemic peak in the “release after 270 day scenario” and the limitation of the model duration to t = 1000. If we extend the model duration, the efficacy of this scenario will </a:t>
            </a:r>
            <a:r>
              <a:rPr lang="en-GB" sz="1600"/>
              <a:t>likely decrease a bit.</a:t>
            </a:r>
            <a:endParaRPr lang="en-GB" sz="1600" dirty="0"/>
          </a:p>
        </p:txBody>
      </p:sp>
      <p:pic>
        <p:nvPicPr>
          <p:cNvPr id="3" name="Picture 2">
            <a:extLst>
              <a:ext uri="{FF2B5EF4-FFF2-40B4-BE49-F238E27FC236}">
                <a16:creationId xmlns:a16="http://schemas.microsoft.com/office/drawing/2014/main" id="{A65B4DE9-285F-4D98-8F71-10CAE7C15D1B}"/>
              </a:ext>
            </a:extLst>
          </p:cNvPr>
          <p:cNvPicPr>
            <a:picLocks noChangeAspect="1"/>
          </p:cNvPicPr>
          <p:nvPr/>
        </p:nvPicPr>
        <p:blipFill>
          <a:blip r:embed="rId2"/>
          <a:stretch>
            <a:fillRect/>
          </a:stretch>
        </p:blipFill>
        <p:spPr>
          <a:xfrm>
            <a:off x="5303893" y="0"/>
            <a:ext cx="6858000" cy="6858000"/>
          </a:xfrm>
          <a:prstGeom prst="rect">
            <a:avLst/>
          </a:prstGeom>
        </p:spPr>
      </p:pic>
    </p:spTree>
    <p:extLst>
      <p:ext uri="{BB962C8B-B14F-4D97-AF65-F5344CB8AC3E}">
        <p14:creationId xmlns:p14="http://schemas.microsoft.com/office/powerpoint/2010/main" val="2219771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1849</Words>
  <Application>Microsoft Office PowerPoint</Application>
  <PresentationFormat>Widescreen</PresentationFormat>
  <Paragraphs>220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Morgan</dc:creator>
  <cp:lastModifiedBy>Alexander Morgan</cp:lastModifiedBy>
  <cp:revision>46</cp:revision>
  <dcterms:created xsi:type="dcterms:W3CDTF">2020-12-12T22:02:38Z</dcterms:created>
  <dcterms:modified xsi:type="dcterms:W3CDTF">2020-12-30T22:29:12Z</dcterms:modified>
</cp:coreProperties>
</file>