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5" r:id="rId3"/>
    <p:sldId id="269" r:id="rId4"/>
    <p:sldId id="266" r:id="rId5"/>
    <p:sldId id="271" r:id="rId6"/>
    <p:sldId id="272" r:id="rId7"/>
    <p:sldId id="273" r:id="rId8"/>
    <p:sldId id="274" r:id="rId9"/>
    <p:sldId id="275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0CF4-BF1E-4793-9B82-98D02A8B4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CBE86-AF20-48A2-815F-3C6A6C194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90C7B-C856-446E-95FF-6FA256D20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4249-F231-4C6E-A334-E92962CD9F2A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8AFD3-6E00-41C5-B857-77B303479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CA2CF-95FA-40AE-91F3-A4B02C03F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7219-FC2C-48F3-8C17-4FEA4EF3D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84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71939-D718-445B-B35D-E7DD8E51E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D4227B-7B3F-49FF-9169-DB1A8E840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D3A7D-FE0C-4C2C-A7E3-7A7A36AD8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4249-F231-4C6E-A334-E92962CD9F2A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3EFCC-B2E4-4991-9016-E48A4E47C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FCAF4-4F10-4370-BBF8-C6B7EF191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7219-FC2C-48F3-8C17-4FEA4EF3D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15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144C1F-1A4F-4D18-953A-750C4B5ADB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6F33FA-8EA4-4F23-8010-48A3DED2F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399AD-2D6F-4448-B552-054D8BAAA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4249-F231-4C6E-A334-E92962CD9F2A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DDAAA-B665-439A-A89F-B3505D07C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FD02C-4A78-4EC0-90C5-2E7FB710C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7219-FC2C-48F3-8C17-4FEA4EF3D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839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B3C61-7AB7-4578-B6FD-EF6433852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8B36A-52D7-4DF1-9C37-67C541E5B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E3CE2-63DE-4AB6-A060-673DC645E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4249-F231-4C6E-A334-E92962CD9F2A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DA3AF-79FC-4B8E-8E5E-2047010A1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F8D26-6E15-4ABB-8670-9AB579186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7219-FC2C-48F3-8C17-4FEA4EF3D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120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92E9-B2CA-4B86-819A-F35C1D38C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AB3F0-FDA5-4E51-BE81-2658E05C1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6C955-7EF1-4182-BF1F-A9AB39F9D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4249-F231-4C6E-A334-E92962CD9F2A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D1793-742B-4C24-83A1-6A959A2C2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D5107-3AF5-4E85-9EFB-C4D730CD3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7219-FC2C-48F3-8C17-4FEA4EF3D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36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8033E-F621-42F8-AA82-AE19C8901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CC66F-12B4-45F4-B103-1DD69B1EB1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9ADE8-D1C2-4785-AD88-AD67213EC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D6918-F389-4EFF-8629-396E9647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4249-F231-4C6E-A334-E92962CD9F2A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84789-281C-4558-9D9F-67A93020A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58735-7997-4BE0-BC92-D7E3AD943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7219-FC2C-48F3-8C17-4FEA4EF3D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412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F588D-AB6B-4963-9A62-2F488EC6E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6E37F-9558-4EA2-B2F0-96FEE9D07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FAF24-E025-477D-8F04-0133E496D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991A42-FE94-47FD-9CE5-3FDBD778A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301AA2-F5F3-4F48-9292-A2AE2346FB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C76906-BDF1-4604-82D3-2AE60EF8F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4249-F231-4C6E-A334-E92962CD9F2A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7EFB4A-095B-4381-B851-ED6F3A2C7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4AB84A-32F0-4A21-A91B-07DFA6AF6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7219-FC2C-48F3-8C17-4FEA4EF3D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587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0BA4A-0CAF-4686-B599-D182ABE6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92F3FD-A9FB-4A7C-B8A0-4C87D6289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4249-F231-4C6E-A334-E92962CD9F2A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D1FCAB-69F2-4234-B86B-7070A3C74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E428BE-6F1C-4BBD-B68B-95D9FAE37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7219-FC2C-48F3-8C17-4FEA4EF3D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109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3C22BC-31B5-4E99-930D-AD4AF0803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4249-F231-4C6E-A334-E92962CD9F2A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21F0AB-EC4B-429F-BFBD-6D83F1393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60374-E594-4055-8BED-C7767C158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7219-FC2C-48F3-8C17-4FEA4EF3D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681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44F61-9256-46EB-B153-3D03863A6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FD5D5-D1A2-4858-8BAF-8A4B5CF23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C13CE-DC85-481D-ADE6-5FE4D6593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8C0F6-8F94-4065-8667-8F1E099B1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4249-F231-4C6E-A334-E92962CD9F2A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EA318-E5E7-4EE5-A251-CA60DEB6A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E3324-D8F5-4BFD-85D7-000D692A7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7219-FC2C-48F3-8C17-4FEA4EF3D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4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3184A-1B64-4288-A337-8E1FAECDF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7A31C4-44FA-4309-94A4-39660413D5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D43BB4-D388-4C39-87FA-BEB1E442D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910BA-4286-4913-AD65-AD8BCD2D2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4249-F231-4C6E-A334-E92962CD9F2A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666535-3F67-4279-8119-FEBACC8FF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2A44F-114D-4C4A-A20A-B701CBEC7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7219-FC2C-48F3-8C17-4FEA4EF3D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16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0E43C7-8A63-4CB6-BB29-4B758E1DF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B038F-70CD-4651-A37B-B0F8AD14E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D0C8F-2EB1-4837-A2BA-55E3F654F0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54249-F231-4C6E-A334-E92962CD9F2A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D338D-3B94-4EB4-A1D8-AA86196005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C4640-3C52-4416-A3FE-A550B739F0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87219-FC2C-48F3-8C17-4FEA4EF3D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23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E42916-017D-4036-9F46-032AEC406700}"/>
              </a:ext>
            </a:extLst>
          </p:cNvPr>
          <p:cNvSpPr txBox="1"/>
          <p:nvPr/>
        </p:nvSpPr>
        <p:spPr>
          <a:xfrm>
            <a:off x="3327454" y="2551837"/>
            <a:ext cx="57657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Baseline </a:t>
            </a:r>
            <a:r>
              <a:rPr lang="en-GB" sz="3600" dirty="0"/>
              <a:t>(0.064, 0.032, 0) and </a:t>
            </a:r>
            <a:r>
              <a:rPr lang="en-GB" sz="3600" b="1" dirty="0"/>
              <a:t>RWC </a:t>
            </a:r>
            <a:r>
              <a:rPr lang="en-GB" sz="3600" dirty="0"/>
              <a:t>Comparison (0.097) for Beta1 Phase 2 </a:t>
            </a:r>
          </a:p>
        </p:txBody>
      </p:sp>
    </p:spTree>
    <p:extLst>
      <p:ext uri="{BB962C8B-B14F-4D97-AF65-F5344CB8AC3E}">
        <p14:creationId xmlns:p14="http://schemas.microsoft.com/office/powerpoint/2010/main" val="3432332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993FEA-3115-4500-973E-8341CA608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859280"/>
            <a:ext cx="3741453" cy="47788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A98038-6288-47FE-88FF-35B33CD141AF}"/>
              </a:ext>
            </a:extLst>
          </p:cNvPr>
          <p:cNvSpPr txBox="1"/>
          <p:nvPr/>
        </p:nvSpPr>
        <p:spPr>
          <a:xfrm>
            <a:off x="743696" y="1412240"/>
            <a:ext cx="297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RWC Phase 2 (Beta1 = 0.064)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DFF296-D8C8-4A0D-87DB-A0E3B729A331}"/>
              </a:ext>
            </a:extLst>
          </p:cNvPr>
          <p:cNvSpPr txBox="1"/>
          <p:nvPr/>
        </p:nvSpPr>
        <p:spPr>
          <a:xfrm>
            <a:off x="4714240" y="1409454"/>
            <a:ext cx="297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RWC Phase 2 (Beta1 = 0.032)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1C338A-5F81-4495-9717-1071B54E4393}"/>
              </a:ext>
            </a:extLst>
          </p:cNvPr>
          <p:cNvSpPr txBox="1"/>
          <p:nvPr/>
        </p:nvSpPr>
        <p:spPr>
          <a:xfrm>
            <a:off x="9069741" y="1409454"/>
            <a:ext cx="297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RWC Phase 2 (Beta1 = 0)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D8E17E-4D6B-4EEC-96D4-3570B2AD3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750" y="1842122"/>
            <a:ext cx="3741452" cy="47960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8FAF16-7A8C-4B43-9A49-068E2A2D1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5833" y="1842122"/>
            <a:ext cx="3800976" cy="492212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2014607-BE72-4736-9B85-D8639BBEBA7C}"/>
              </a:ext>
            </a:extLst>
          </p:cNvPr>
          <p:cNvSpPr/>
          <p:nvPr/>
        </p:nvSpPr>
        <p:spPr>
          <a:xfrm>
            <a:off x="249351" y="100225"/>
            <a:ext cx="114102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Interventions were assumed to last indefinitely to beta1 (the shielded population).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Only beta1 reductions to 0 were able to prevent Iv(t) increasing above 0.0182 – However, sustaining an intervention of this magnitude indefinitely is extremely difficult. </a:t>
            </a:r>
          </a:p>
        </p:txBody>
      </p:sp>
    </p:spTree>
    <p:extLst>
      <p:ext uri="{BB962C8B-B14F-4D97-AF65-F5344CB8AC3E}">
        <p14:creationId xmlns:p14="http://schemas.microsoft.com/office/powerpoint/2010/main" val="1323169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5912503-7570-45DB-A79F-8995A22238CF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4571999" cy="1411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No Effect of Intervention on </a:t>
            </a:r>
            <a:r>
              <a:rPr lang="el-GR" b="1" dirty="0"/>
              <a:t>β</a:t>
            </a:r>
            <a:r>
              <a:rPr lang="en-GB" b="1" baseline="-25000" dirty="0"/>
              <a:t>SS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320D7F-788B-4367-AC51-D42329DC9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960" y="2996143"/>
            <a:ext cx="2955110" cy="38364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0D401B-FD9A-48BB-8FAB-0231471A3204}"/>
              </a:ext>
            </a:extLst>
          </p:cNvPr>
          <p:cNvSpPr txBox="1"/>
          <p:nvPr/>
        </p:nvSpPr>
        <p:spPr>
          <a:xfrm>
            <a:off x="4814654" y="110575"/>
            <a:ext cx="58415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Removing the effect of the intervention on</a:t>
            </a:r>
            <a:r>
              <a:rPr lang="el-GR" sz="2000" dirty="0"/>
              <a:t> β</a:t>
            </a:r>
            <a:r>
              <a:rPr lang="en-GB" sz="2000" baseline="-25000" dirty="0"/>
              <a:t>SS </a:t>
            </a:r>
            <a:r>
              <a:rPr lang="en-GB" sz="2000" dirty="0"/>
              <a:t>transmission has very little effect on the overall model transmission dynamics.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NOTE THAT SECOND ROW IS NON-VULNERABLE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38B994-0DF2-403C-B565-40E6E59B7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731" y="2961611"/>
            <a:ext cx="3013371" cy="39055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FB52A4-41FA-4128-B817-8DE98995D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2511" y="2986900"/>
            <a:ext cx="2964072" cy="38364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A82982-502C-4AED-9005-B4CE32B1F17D}"/>
              </a:ext>
            </a:extLst>
          </p:cNvPr>
          <p:cNvSpPr txBox="1"/>
          <p:nvPr/>
        </p:nvSpPr>
        <p:spPr>
          <a:xfrm>
            <a:off x="3387857" y="2626811"/>
            <a:ext cx="297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Phase 2 (Beta1 = 0.064)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57DBB0-60DB-4660-ABE3-1FC809AED6A6}"/>
              </a:ext>
            </a:extLst>
          </p:cNvPr>
          <p:cNvSpPr txBox="1"/>
          <p:nvPr/>
        </p:nvSpPr>
        <p:spPr>
          <a:xfrm>
            <a:off x="6513743" y="2617568"/>
            <a:ext cx="2514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Phase 2 (Beta1 = 0.032)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A6D892-8461-4040-84FC-49A9E71A578C}"/>
              </a:ext>
            </a:extLst>
          </p:cNvPr>
          <p:cNvSpPr txBox="1"/>
          <p:nvPr/>
        </p:nvSpPr>
        <p:spPr>
          <a:xfrm>
            <a:off x="9626502" y="2629207"/>
            <a:ext cx="224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Phase 2 (Beta1 = 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C3FE00-9D9D-42E4-ADD9-AF6B04560FB1}"/>
              </a:ext>
            </a:extLst>
          </p:cNvPr>
          <p:cNvSpPr txBox="1"/>
          <p:nvPr/>
        </p:nvSpPr>
        <p:spPr>
          <a:xfrm>
            <a:off x="83296" y="2331327"/>
            <a:ext cx="2978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RWC Phase 1 (Beta1 = 0.097)</a:t>
            </a:r>
          </a:p>
          <a:p>
            <a:r>
              <a:rPr lang="en-GB" b="1" u="sng" dirty="0"/>
              <a:t>RWC Phase 2 (Beta1 = 0.097)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6F0343-70E9-4E8E-B827-CBE9D6D6BF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96" y="2968415"/>
            <a:ext cx="2964071" cy="385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990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5912503-7570-45DB-A79F-8995A22238CF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4571999" cy="1411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SIS vs SIR Model</a:t>
            </a:r>
            <a:endParaRPr lang="en-GB" b="1" baseline="-25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0D401B-FD9A-48BB-8FAB-0231471A3204}"/>
              </a:ext>
            </a:extLst>
          </p:cNvPr>
          <p:cNvSpPr txBox="1"/>
          <p:nvPr/>
        </p:nvSpPr>
        <p:spPr>
          <a:xfrm>
            <a:off x="4246880" y="133221"/>
            <a:ext cx="78243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The loss of immunity has significant effects on the transmission dynamics of the modelled disease.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Interventions are now unable to control the epidemic “curve” – the epidemic accelerates and overwhelms health systems.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Some figures appear to “end” early – this is because the next time point I(t) (often after intervention is released) is beyond the y-axis limits (0.06 and 0.065)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282467-1C41-4171-9365-65C3A997227E}"/>
              </a:ext>
            </a:extLst>
          </p:cNvPr>
          <p:cNvSpPr txBox="1"/>
          <p:nvPr/>
        </p:nvSpPr>
        <p:spPr>
          <a:xfrm>
            <a:off x="3377697" y="2626811"/>
            <a:ext cx="297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Phase 2 (Beta1 = 0.064)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538D85-8DA7-4F68-84C2-426F4380B784}"/>
              </a:ext>
            </a:extLst>
          </p:cNvPr>
          <p:cNvSpPr txBox="1"/>
          <p:nvPr/>
        </p:nvSpPr>
        <p:spPr>
          <a:xfrm>
            <a:off x="6225738" y="2626811"/>
            <a:ext cx="297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Phase 2 (Beta1 = 0.032)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C03AAB-7197-4377-B876-1B342392A2FE}"/>
              </a:ext>
            </a:extLst>
          </p:cNvPr>
          <p:cNvSpPr txBox="1"/>
          <p:nvPr/>
        </p:nvSpPr>
        <p:spPr>
          <a:xfrm>
            <a:off x="9460196" y="2626811"/>
            <a:ext cx="224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Phase 2 (Beta1 = 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8D34D4-B8C5-4B9C-ADF8-41BA7C8DE5AB}"/>
              </a:ext>
            </a:extLst>
          </p:cNvPr>
          <p:cNvSpPr txBox="1"/>
          <p:nvPr/>
        </p:nvSpPr>
        <p:spPr>
          <a:xfrm>
            <a:off x="120797" y="2349812"/>
            <a:ext cx="2978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RWC Phase 1 (Beta1 = 0.097)</a:t>
            </a:r>
          </a:p>
          <a:p>
            <a:r>
              <a:rPr lang="en-GB" b="1" u="sng" dirty="0"/>
              <a:t>RWC Phase 2 (Beta1 = 0.097)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DB33937-F8C9-4A33-A0D4-8F53EF074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6" y="2995543"/>
            <a:ext cx="2943763" cy="38422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42F36F-5229-4FC0-9FFA-C7B199948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4750" y="2995542"/>
            <a:ext cx="2996717" cy="38422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3B6E09-91DF-4922-88C6-9737C17F9B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996142"/>
            <a:ext cx="2991204" cy="38618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694ACD-5666-4DAC-A956-7142E4079D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4560" y="2995542"/>
            <a:ext cx="2943763" cy="378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131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DEC5A4-25D1-45DA-83D5-027F0837B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708" y="2910412"/>
            <a:ext cx="3012292" cy="3921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50EB981-917D-4A84-9A01-4D60513F7128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072874" cy="1411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/>
              <a:t>Different Intervention Triggers – I(t) = 0.0054 (day 75), 0.0182 (day 100) and 0.0454 (day 125)</a:t>
            </a:r>
            <a:endParaRPr lang="en-GB" sz="3600" b="1" baseline="-25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60ACA8-F455-434C-9396-E7DFFEA95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97889"/>
            <a:ext cx="3012291" cy="39576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43F2B3-2BEB-4173-9F76-E157D30601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4434" y="2910412"/>
            <a:ext cx="3018441" cy="39475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62A885D-7FFC-4D41-B214-8540BB2B90C6}"/>
              </a:ext>
            </a:extLst>
          </p:cNvPr>
          <p:cNvSpPr txBox="1"/>
          <p:nvPr/>
        </p:nvSpPr>
        <p:spPr>
          <a:xfrm>
            <a:off x="3362605" y="2624312"/>
            <a:ext cx="297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Phase 2 (Beta1 = 0.064)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C306ED-F6A2-490D-A017-0A05BF148533}"/>
              </a:ext>
            </a:extLst>
          </p:cNvPr>
          <p:cNvSpPr txBox="1"/>
          <p:nvPr/>
        </p:nvSpPr>
        <p:spPr>
          <a:xfrm>
            <a:off x="6210646" y="2624312"/>
            <a:ext cx="297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Phase 2 (Beta1 = 0.032)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AD37D2-D338-4003-B081-6B3EF368930B}"/>
              </a:ext>
            </a:extLst>
          </p:cNvPr>
          <p:cNvSpPr txBox="1"/>
          <p:nvPr/>
        </p:nvSpPr>
        <p:spPr>
          <a:xfrm>
            <a:off x="9445104" y="2624312"/>
            <a:ext cx="224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Phase 2 (Beta1 = 0)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351BD7-6F6F-4121-876E-2058B14EA3E4}"/>
              </a:ext>
            </a:extLst>
          </p:cNvPr>
          <p:cNvSpPr txBox="1"/>
          <p:nvPr/>
        </p:nvSpPr>
        <p:spPr>
          <a:xfrm>
            <a:off x="105705" y="2306673"/>
            <a:ext cx="2978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RWC Phase 1 (Beta1 = 0.097)</a:t>
            </a:r>
          </a:p>
          <a:p>
            <a:r>
              <a:rPr lang="en-GB" b="1" u="sng" dirty="0"/>
              <a:t>RWC Phase 2 (Beta1 = 0.097)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CC2436-7556-4E30-A2A9-4F1944C0D3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56" y="2910412"/>
            <a:ext cx="2943236" cy="386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274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E42916-017D-4036-9F46-032AEC406700}"/>
              </a:ext>
            </a:extLst>
          </p:cNvPr>
          <p:cNvSpPr txBox="1"/>
          <p:nvPr/>
        </p:nvSpPr>
        <p:spPr>
          <a:xfrm>
            <a:off x="3469694" y="2570480"/>
            <a:ext cx="57657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ONLY</a:t>
            </a:r>
            <a:r>
              <a:rPr lang="en-GB" sz="3200" dirty="0"/>
              <a:t> </a:t>
            </a:r>
            <a:r>
              <a:rPr lang="en-GB" sz="3200" b="1" dirty="0"/>
              <a:t>RWC </a:t>
            </a:r>
            <a:r>
              <a:rPr lang="en-GB" sz="3200" dirty="0"/>
              <a:t>Comparison (0.097, 0.049, 0) for Beta1 Phase 2 </a:t>
            </a:r>
          </a:p>
        </p:txBody>
      </p:sp>
    </p:spTree>
    <p:extLst>
      <p:ext uri="{BB962C8B-B14F-4D97-AF65-F5344CB8AC3E}">
        <p14:creationId xmlns:p14="http://schemas.microsoft.com/office/powerpoint/2010/main" val="1310026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5912503-7570-45DB-A79F-8995A22238CF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4571999" cy="1411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No Effect of Intervention on </a:t>
            </a:r>
            <a:r>
              <a:rPr lang="el-GR" b="1" dirty="0"/>
              <a:t>β</a:t>
            </a:r>
            <a:r>
              <a:rPr lang="en-GB" b="1" baseline="-25000" dirty="0"/>
              <a:t>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0D401B-FD9A-48BB-8FAB-0231471A3204}"/>
              </a:ext>
            </a:extLst>
          </p:cNvPr>
          <p:cNvSpPr txBox="1"/>
          <p:nvPr/>
        </p:nvSpPr>
        <p:spPr>
          <a:xfrm>
            <a:off x="4814654" y="110575"/>
            <a:ext cx="71009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Removing the effect of the intervention on</a:t>
            </a:r>
            <a:r>
              <a:rPr lang="el-GR" sz="2000" dirty="0"/>
              <a:t> β</a:t>
            </a:r>
            <a:r>
              <a:rPr lang="en-GB" sz="2000" baseline="-25000" dirty="0"/>
              <a:t>SS </a:t>
            </a:r>
            <a:r>
              <a:rPr lang="en-GB" sz="2000" dirty="0"/>
              <a:t>transmission has very little effect on the overall model transmission dynamics.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NOTE THAT SECOND ROW IS NON-VULNERABLE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C3FE00-9D9D-42E4-ADD9-AF6B04560FB1}"/>
              </a:ext>
            </a:extLst>
          </p:cNvPr>
          <p:cNvSpPr txBox="1"/>
          <p:nvPr/>
        </p:nvSpPr>
        <p:spPr>
          <a:xfrm>
            <a:off x="394268" y="1650351"/>
            <a:ext cx="297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RWC Phase 2 (Beta1 = 0.097)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E41EEC-5D83-4F2E-89A3-22723C3CADB4}"/>
              </a:ext>
            </a:extLst>
          </p:cNvPr>
          <p:cNvSpPr txBox="1"/>
          <p:nvPr/>
        </p:nvSpPr>
        <p:spPr>
          <a:xfrm>
            <a:off x="4561840" y="1665198"/>
            <a:ext cx="297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RWC Phase 2 (Beta1 = 0.049)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3B20BF-BAE6-41F2-B1D9-495691521238}"/>
              </a:ext>
            </a:extLst>
          </p:cNvPr>
          <p:cNvSpPr txBox="1"/>
          <p:nvPr/>
        </p:nvSpPr>
        <p:spPr>
          <a:xfrm>
            <a:off x="9120541" y="1650351"/>
            <a:ext cx="297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RWC Phase 2 (Beta1 = 0)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495BD5B-6CA4-4A88-9779-3DF13AD52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6" y="2042636"/>
            <a:ext cx="3675904" cy="478072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5F75B1D-9790-40D7-AF8B-79DF43F07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501" y="2041369"/>
            <a:ext cx="3675904" cy="47793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BE23B7A-61FA-4A4C-9652-313F04B493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5706" y="2041369"/>
            <a:ext cx="3669849" cy="47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8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5912503-7570-45DB-A79F-8995A22238CF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4571999" cy="1411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SIS vs SIR Model</a:t>
            </a:r>
            <a:endParaRPr lang="en-GB" b="1" baseline="-25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0D401B-FD9A-48BB-8FAB-0231471A3204}"/>
              </a:ext>
            </a:extLst>
          </p:cNvPr>
          <p:cNvSpPr txBox="1"/>
          <p:nvPr/>
        </p:nvSpPr>
        <p:spPr>
          <a:xfrm>
            <a:off x="4104641" y="133221"/>
            <a:ext cx="79044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The loss of immunity has significant effects on the transmission dynamics of the modelled disease.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Some figures appear to “end” early – this is because the next time point I(t) (often after intervention is released) is beyond the y-axis limits (0.06 and 0.065)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D4CDB7-1B23-498B-BB3E-327FC69ADEB3}"/>
              </a:ext>
            </a:extLst>
          </p:cNvPr>
          <p:cNvSpPr txBox="1"/>
          <p:nvPr/>
        </p:nvSpPr>
        <p:spPr>
          <a:xfrm>
            <a:off x="412022" y="1741791"/>
            <a:ext cx="297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RWC Phase 2 (Beta1 = 0.097)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8755B1-08B0-4BFA-A88E-9C6FFE492310}"/>
              </a:ext>
            </a:extLst>
          </p:cNvPr>
          <p:cNvSpPr txBox="1"/>
          <p:nvPr/>
        </p:nvSpPr>
        <p:spPr>
          <a:xfrm>
            <a:off x="4561840" y="1756638"/>
            <a:ext cx="297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RWC Phase 2 (Beta1 = 0.049)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0B7310-3CF9-4CB0-8BAA-98B3EAE4A76B}"/>
              </a:ext>
            </a:extLst>
          </p:cNvPr>
          <p:cNvSpPr txBox="1"/>
          <p:nvPr/>
        </p:nvSpPr>
        <p:spPr>
          <a:xfrm>
            <a:off x="9120541" y="1741791"/>
            <a:ext cx="297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RWC Phase 2 (Beta1 = 0)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C865CE-F9BD-4F17-A6B1-6624C6B08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562" y="2106331"/>
            <a:ext cx="3648558" cy="47320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0AD6FE-1EFF-4004-A414-E6240A2B9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06" y="2106331"/>
            <a:ext cx="3625503" cy="47320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F5FB04-068B-4735-A9DC-CFFC9FF44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6761" y="2128515"/>
            <a:ext cx="3625503" cy="472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25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87D3573-C567-4C96-A0C5-F703E646AB65}"/>
              </a:ext>
            </a:extLst>
          </p:cNvPr>
          <p:cNvSpPr txBox="1"/>
          <p:nvPr/>
        </p:nvSpPr>
        <p:spPr>
          <a:xfrm>
            <a:off x="73136" y="1741791"/>
            <a:ext cx="297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RWC Phase 2 (Beta1 = 0.097)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EB4BA8-B207-4EE3-AA04-B70BAF522576}"/>
              </a:ext>
            </a:extLst>
          </p:cNvPr>
          <p:cNvSpPr txBox="1"/>
          <p:nvPr/>
        </p:nvSpPr>
        <p:spPr>
          <a:xfrm>
            <a:off x="4561840" y="1756638"/>
            <a:ext cx="297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RWC Phase 2 (Beta1 = 0.049)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196C56-0464-4507-80CF-253565CD408A}"/>
              </a:ext>
            </a:extLst>
          </p:cNvPr>
          <p:cNvSpPr txBox="1"/>
          <p:nvPr/>
        </p:nvSpPr>
        <p:spPr>
          <a:xfrm>
            <a:off x="9120541" y="1741791"/>
            <a:ext cx="297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RWC Phase 2 (Beta1 = 0)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C993A5A-CB99-4EB9-83CF-1C449AC22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6" y="2214386"/>
            <a:ext cx="3473444" cy="455973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FAC667F-DFA1-4162-9CA2-389D1B9DD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668" y="2275483"/>
            <a:ext cx="3498345" cy="458251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007A1AF-6F12-41B1-A872-0DC8912DC1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4881" y="2240124"/>
            <a:ext cx="3523503" cy="4617876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7053FC47-605F-4B45-901F-1DE6D3C9EF9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755119" cy="1411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/>
              <a:t>Different Intervention Triggers – I(t) = 0.0054 (day 75), 0.0182 (day 100) and 0.0454 (day 125)</a:t>
            </a:r>
            <a:endParaRPr lang="en-GB" sz="3600" b="1" baseline="-25000" dirty="0"/>
          </a:p>
        </p:txBody>
      </p:sp>
    </p:spTree>
    <p:extLst>
      <p:ext uri="{BB962C8B-B14F-4D97-AF65-F5344CB8AC3E}">
        <p14:creationId xmlns:p14="http://schemas.microsoft.com/office/powerpoint/2010/main" val="2848603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E42916-017D-4036-9F46-032AEC406700}"/>
              </a:ext>
            </a:extLst>
          </p:cNvPr>
          <p:cNvSpPr txBox="1"/>
          <p:nvPr/>
        </p:nvSpPr>
        <p:spPr>
          <a:xfrm>
            <a:off x="3469694" y="2570480"/>
            <a:ext cx="57657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INDEFINITE LENGTH SIS INTERVENTION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351730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3120</TotalTime>
  <Words>538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Morgan</dc:creator>
  <cp:lastModifiedBy>Alexander Morgan</cp:lastModifiedBy>
  <cp:revision>18</cp:revision>
  <dcterms:created xsi:type="dcterms:W3CDTF">2020-04-06T11:05:32Z</dcterms:created>
  <dcterms:modified xsi:type="dcterms:W3CDTF">2020-04-08T16:45:47Z</dcterms:modified>
</cp:coreProperties>
</file>