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64" r:id="rId6"/>
    <p:sldId id="270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2ABD-FC48-4115-8F72-3C221A79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DCF23-2BCE-4718-B3D5-1427A9976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FBB7-348E-487A-855D-8368359B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7B92-A7DB-4AFD-84CF-E37009C6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5F6E-FF75-4EC9-BC4B-54D31BC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1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D45A-1A0D-4D37-A751-A84FDFF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7506-5FE5-478C-817D-509572AC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E9CC-0BFB-48F8-9DE0-F01D6F5F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DD04-9A16-4B40-941E-26E253C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561A-E6C5-4159-AB3A-827AE1A9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F8472-8B9B-42B4-BE5D-328EA9C47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710A6-4000-4C1B-A5A4-5AB40248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63AE-9B7E-475A-BA39-77FE00BC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FC25-8F83-4EFE-9601-DBE91F3E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AAF8-FDAE-4D68-8AE7-E397AD3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6964-8D35-40A6-8850-27C5ED87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901B-7C37-40AB-B61E-A5989293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29E8-BB37-4070-9822-E35D755A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51F5-1E34-4A65-A1DC-20EA06A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D5D9-9381-4D34-B988-FD6911F8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C6D7-90FD-41C2-9C38-66E343B9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948B-E383-4FB0-917E-927F2262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C676-D333-499F-BCE2-6FEFDFAB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8799-AD02-4288-B6DD-E3D22AA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F2CC-96EF-4AFA-848B-B5F8BBB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778-8DD5-42BE-B32E-9FB59F6B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1F45-68F6-4E2B-847E-45CF083DB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E7670-E4A0-4F64-987D-9E46593B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9FD7-952A-4718-A0D5-0EA3B565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C8929-78E9-41D6-8044-C8D4716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CA14-F2A0-4335-8D2A-C695CA61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83D0-8E0B-4FD8-9055-F7626034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1280-CC2D-4477-BFEE-C9A72F95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79BF1-6D20-4924-BCE4-1557DDF1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FF74E-72C7-401F-BA79-391B57588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C2F87-47F9-4997-8924-AAFEF932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DB492-ABE8-4CE8-87D6-B60B7197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0474C-9E1C-4972-8465-3655A8B3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CBF14-B548-45EC-992B-B56DEB89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D653-99D9-45E6-8917-D2088D49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AA769-33DF-400A-B9E7-22CCC4ED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5C060-CBF9-4D28-8D49-6F775E6D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9C0D-38BB-4DB2-B5D1-35C4816D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43568-0E55-485F-920C-F7BE934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42F96-1077-45EA-B74B-C9AD6008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7ABC-B336-45BD-83F6-5E655EE1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BEF1-814E-4D79-9DF4-8EFB28C4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0CBE-6543-41FC-B21B-E7AB9016E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D0AA-CAA9-4E75-BC0B-F9783B5B3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5183-989B-49E8-BD18-1B42CBEE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8BC5-08DC-43F7-A757-D899C6B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0145-6D41-43C0-BD31-55ACF8B6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E7BA-45AC-4CDF-99CB-F52D3F12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C5435-AF1A-48FC-9353-0D4A8171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4B6B-7FE5-4425-A464-1C91BD960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DBF0-AD09-4A51-92C1-97BF9325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5D30-8C66-4397-A925-4A28762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787C-D351-4960-AA38-F7625FC0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1D527-8BC6-4BBE-BADF-FAD95EFF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EB13-DFCA-4454-BEC7-97B12161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BB39-D650-48A0-BBF6-8E5043B1C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D02-560F-4BCF-A337-59E459AC4252}" type="datetimeFigureOut">
              <a:rPr lang="en-GB" smtClean="0"/>
              <a:t>04/04/2020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1BEF-8ABE-472F-A779-1287A6F19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F55E-06DF-4823-B6CF-7E55E6F6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6E54-9636-44B1-9A79-4E529991C5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3831-C2A3-47B6-BC3F-A521E6478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Optimum Phase 2 (Baseline)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A1CAF-FF8E-46EE-8A94-9E69683B5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6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6480E-C927-4D86-9609-12B5BAD6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40" y="55188"/>
            <a:ext cx="6131787" cy="571191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8F1BD9-363D-46E0-AC71-8780F29E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54102"/>
              </p:ext>
            </p:extLst>
          </p:nvPr>
        </p:nvGraphicFramePr>
        <p:xfrm>
          <a:off x="160009" y="959363"/>
          <a:ext cx="4674906" cy="19354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3635426488"/>
                    </a:ext>
                  </a:extLst>
                </a:gridCol>
                <a:gridCol w="1117681">
                  <a:extLst>
                    <a:ext uri="{9D8B030D-6E8A-4147-A177-3AD203B41FA5}">
                      <a16:colId xmlns:a16="http://schemas.microsoft.com/office/drawing/2014/main" val="3164780360"/>
                    </a:ext>
                  </a:extLst>
                </a:gridCol>
                <a:gridCol w="1117681">
                  <a:extLst>
                    <a:ext uri="{9D8B030D-6E8A-4147-A177-3AD203B41FA5}">
                      <a16:colId xmlns:a16="http://schemas.microsoft.com/office/drawing/2014/main" val="2226424082"/>
                    </a:ext>
                  </a:extLst>
                </a:gridCol>
                <a:gridCol w="1485139">
                  <a:extLst>
                    <a:ext uri="{9D8B030D-6E8A-4147-A177-3AD203B41FA5}">
                      <a16:colId xmlns:a16="http://schemas.microsoft.com/office/drawing/2014/main" val="258028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Phase 2</a:t>
                      </a:r>
                    </a:p>
                    <a:p>
                      <a:pPr algn="ctr"/>
                      <a:r>
                        <a:rPr lang="en-GB" sz="1600" dirty="0"/>
                        <a:t>Beta1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Phase 2</a:t>
                      </a:r>
                    </a:p>
                    <a:p>
                      <a:pPr algn="ctr"/>
                      <a:r>
                        <a:rPr lang="en-GB" sz="1600" dirty="0"/>
                        <a:t>Beta2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Optimum Duration of Phase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23.3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7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24.4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26.3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595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60CB52-0804-4552-9678-77229D990FBB}"/>
              </a:ext>
            </a:extLst>
          </p:cNvPr>
          <p:cNvSpPr txBox="1"/>
          <p:nvPr/>
        </p:nvSpPr>
        <p:spPr>
          <a:xfrm>
            <a:off x="790113" y="327380"/>
            <a:ext cx="352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Optimising the Duration of Phase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835EB-57EB-4047-8562-53892FFF7C53}"/>
              </a:ext>
            </a:extLst>
          </p:cNvPr>
          <p:cNvSpPr txBox="1"/>
          <p:nvPr/>
        </p:nvSpPr>
        <p:spPr>
          <a:xfrm>
            <a:off x="227584" y="3429000"/>
            <a:ext cx="46749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explore the minimum duration of phase 2 needed to keep Iv(t) under 0.0182 at the maximum epidemic peak (after the intervention).</a:t>
            </a:r>
          </a:p>
          <a:p>
            <a:endParaRPr lang="en-GB" sz="1600" dirty="0"/>
          </a:p>
          <a:p>
            <a:r>
              <a:rPr lang="en-GB" sz="1600" dirty="0"/>
              <a:t>We explore 3 scenarios for phase 2 beta1: </a:t>
            </a:r>
          </a:p>
          <a:p>
            <a:r>
              <a:rPr lang="en-GB" sz="1600" b="1" dirty="0"/>
              <a:t>0.064</a:t>
            </a:r>
            <a:r>
              <a:rPr lang="en-GB" sz="1600" dirty="0"/>
              <a:t>, </a:t>
            </a:r>
            <a:r>
              <a:rPr lang="en-GB" sz="1600" b="1" dirty="0"/>
              <a:t>0.032</a:t>
            </a:r>
            <a:r>
              <a:rPr lang="en-GB" sz="1600" dirty="0"/>
              <a:t> and </a:t>
            </a:r>
            <a:r>
              <a:rPr lang="en-GB" sz="1600" b="1" dirty="0"/>
              <a:t>0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/>
              <a:t>We assume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Phase 1: </a:t>
            </a:r>
            <a:r>
              <a:rPr lang="en-GB" sz="1600" b="1" dirty="0"/>
              <a:t>6 Weeks </a:t>
            </a:r>
            <a:r>
              <a:rPr lang="en-GB" sz="1600" dirty="0"/>
              <a:t>(Beta1 = 0.064)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Phase 3: </a:t>
            </a:r>
            <a:r>
              <a:rPr lang="en-GB" sz="1600" b="1" dirty="0"/>
              <a:t>After Phase 2 Onwards </a:t>
            </a:r>
            <a:r>
              <a:rPr lang="en-GB" sz="1600" dirty="0"/>
              <a:t>(Beta1 = 0.161)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Intervention is initiated at day 100: Iv(t) = 0.0182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C39A9-F407-4109-867A-CB76530CDC68}"/>
              </a:ext>
            </a:extLst>
          </p:cNvPr>
          <p:cNvSpPr txBox="1"/>
          <p:nvPr/>
        </p:nvSpPr>
        <p:spPr>
          <a:xfrm>
            <a:off x="6019060" y="6010183"/>
            <a:ext cx="60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Dashed lines show the minimum duration of phase 2 interventions needed to keep Iv(t) below 0.0182 at the peak</a:t>
            </a:r>
          </a:p>
        </p:txBody>
      </p:sp>
    </p:spTree>
    <p:extLst>
      <p:ext uri="{BB962C8B-B14F-4D97-AF65-F5344CB8AC3E}">
        <p14:creationId xmlns:p14="http://schemas.microsoft.com/office/powerpoint/2010/main" val="10205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1D7DC-5210-4860-A600-49F46EE2FCE5}"/>
              </a:ext>
            </a:extLst>
          </p:cNvPr>
          <p:cNvSpPr txBox="1"/>
          <p:nvPr/>
        </p:nvSpPr>
        <p:spPr>
          <a:xfrm>
            <a:off x="731113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 = 0.064)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96592-85AF-4E17-9186-8671C541DF50}"/>
              </a:ext>
            </a:extLst>
          </p:cNvPr>
          <p:cNvSpPr txBox="1"/>
          <p:nvPr/>
        </p:nvSpPr>
        <p:spPr>
          <a:xfrm>
            <a:off x="4938027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 = 0.032)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269BA-5C03-4AD7-A875-694098B7440A}"/>
              </a:ext>
            </a:extLst>
          </p:cNvPr>
          <p:cNvSpPr txBox="1"/>
          <p:nvPr/>
        </p:nvSpPr>
        <p:spPr>
          <a:xfrm>
            <a:off x="8972072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 = 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9B02D-93A6-4B8F-909C-EBE036FFD49F}"/>
              </a:ext>
            </a:extLst>
          </p:cNvPr>
          <p:cNvSpPr txBox="1"/>
          <p:nvPr/>
        </p:nvSpPr>
        <p:spPr>
          <a:xfrm>
            <a:off x="731113" y="6145866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23.3 WEEKS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FDBC1-10B4-4ADE-8DA3-D4B380B50144}"/>
              </a:ext>
            </a:extLst>
          </p:cNvPr>
          <p:cNvSpPr txBox="1"/>
          <p:nvPr/>
        </p:nvSpPr>
        <p:spPr>
          <a:xfrm>
            <a:off x="4807713" y="6151413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24.4 WEEKS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F9F12-B48C-4D1D-9932-4B44C70BC3F1}"/>
              </a:ext>
            </a:extLst>
          </p:cNvPr>
          <p:cNvSpPr txBox="1"/>
          <p:nvPr/>
        </p:nvSpPr>
        <p:spPr>
          <a:xfrm>
            <a:off x="8636948" y="6151413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26.3 WEEKS</a:t>
            </a:r>
            <a:r>
              <a:rPr lang="en-GB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A60538-AA9C-49BD-86D0-7156F778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69" y="784860"/>
            <a:ext cx="3802161" cy="4968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D9611-0CCB-413B-BDBE-D32F54F6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1" y="745349"/>
            <a:ext cx="3802162" cy="49287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4375D2-AA76-4049-B747-A55F6985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78" y="740250"/>
            <a:ext cx="3802161" cy="49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D9F5B4-962F-4E5C-AB18-F5D30F60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75451"/>
              </p:ext>
            </p:extLst>
          </p:nvPr>
        </p:nvGraphicFramePr>
        <p:xfrm>
          <a:off x="622324" y="325795"/>
          <a:ext cx="1044191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63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1410550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1410550">
                  <a:extLst>
                    <a:ext uri="{9D8B030D-6E8A-4147-A177-3AD203B41FA5}">
                      <a16:colId xmlns:a16="http://schemas.microsoft.com/office/drawing/2014/main" val="2847009433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Scenario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Phase 2</a:t>
                      </a:r>
                    </a:p>
                    <a:p>
                      <a:pPr algn="ctr"/>
                      <a:r>
                        <a:rPr lang="el-GR" sz="16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  <a:latin typeface="+mn-lt"/>
                        </a:rPr>
                        <a:t>Optimum Duration of 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Fraction Infected at 2</a:t>
                      </a:r>
                      <a:r>
                        <a:rPr lang="en-GB" sz="1600" b="1" baseline="30000" dirty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Epidemic Peak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Time of 2</a:t>
                      </a:r>
                      <a:r>
                        <a:rPr lang="en-GB" sz="1600" b="1" baseline="30000" dirty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Epidemic Peak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0.064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23.3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(163 Days)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327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0.368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24.4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(171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0.0179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338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26.3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(184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387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0402CB-29EE-4EDE-90C7-D73F0302964C}"/>
              </a:ext>
            </a:extLst>
          </p:cNvPr>
          <p:cNvSpPr txBox="1"/>
          <p:nvPr/>
        </p:nvSpPr>
        <p:spPr>
          <a:xfrm>
            <a:off x="235213" y="3429000"/>
            <a:ext cx="8748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I(t) values are relative to the population size (initial fraction) in either sub-population.</a:t>
            </a:r>
          </a:p>
          <a:p>
            <a:endParaRPr lang="en-GB" dirty="0"/>
          </a:p>
          <a:p>
            <a:r>
              <a:rPr lang="en-GB" dirty="0"/>
              <a:t>Initial Starting Population Sizes: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Vulnerable (S): </a:t>
            </a:r>
            <a:r>
              <a:rPr lang="en-GB" b="1" dirty="0"/>
              <a:t>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Non-Vulnerable (P): </a:t>
            </a:r>
            <a:r>
              <a:rPr lang="en-GB" b="1" dirty="0"/>
              <a:t>0.85</a:t>
            </a:r>
          </a:p>
          <a:p>
            <a:endParaRPr lang="en-GB" b="1" dirty="0"/>
          </a:p>
          <a:p>
            <a:r>
              <a:rPr lang="en-GB" b="1" dirty="0"/>
              <a:t>Initial Conditions are as follows: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B85096-062C-4251-888B-9E48B3539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68413"/>
              </p:ext>
            </p:extLst>
          </p:nvPr>
        </p:nvGraphicFramePr>
        <p:xfrm>
          <a:off x="235213" y="5539468"/>
          <a:ext cx="477179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66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111956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72265008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3023557712"/>
                    </a:ext>
                  </a:extLst>
                </a:gridCol>
              </a:tblGrid>
              <a:tr h="2665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GB" sz="1400" b="1" baseline="-250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17686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0.8499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62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3831-C2A3-47B6-BC3F-A521E6478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Optimum Phase 2 (RWC)</a:t>
            </a:r>
          </a:p>
        </p:txBody>
      </p:sp>
    </p:spTree>
    <p:extLst>
      <p:ext uri="{BB962C8B-B14F-4D97-AF65-F5344CB8AC3E}">
        <p14:creationId xmlns:p14="http://schemas.microsoft.com/office/powerpoint/2010/main" val="368866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8F1BD9-363D-46E0-AC71-8780F29E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62569"/>
              </p:ext>
            </p:extLst>
          </p:nvPr>
        </p:nvGraphicFramePr>
        <p:xfrm>
          <a:off x="160009" y="959363"/>
          <a:ext cx="4674906" cy="19354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4405">
                  <a:extLst>
                    <a:ext uri="{9D8B030D-6E8A-4147-A177-3AD203B41FA5}">
                      <a16:colId xmlns:a16="http://schemas.microsoft.com/office/drawing/2014/main" val="3635426488"/>
                    </a:ext>
                  </a:extLst>
                </a:gridCol>
                <a:gridCol w="1117681">
                  <a:extLst>
                    <a:ext uri="{9D8B030D-6E8A-4147-A177-3AD203B41FA5}">
                      <a16:colId xmlns:a16="http://schemas.microsoft.com/office/drawing/2014/main" val="3164780360"/>
                    </a:ext>
                  </a:extLst>
                </a:gridCol>
                <a:gridCol w="1117681">
                  <a:extLst>
                    <a:ext uri="{9D8B030D-6E8A-4147-A177-3AD203B41FA5}">
                      <a16:colId xmlns:a16="http://schemas.microsoft.com/office/drawing/2014/main" val="2226424082"/>
                    </a:ext>
                  </a:extLst>
                </a:gridCol>
                <a:gridCol w="1485139">
                  <a:extLst>
                    <a:ext uri="{9D8B030D-6E8A-4147-A177-3AD203B41FA5}">
                      <a16:colId xmlns:a16="http://schemas.microsoft.com/office/drawing/2014/main" val="258028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Phase 2</a:t>
                      </a:r>
                    </a:p>
                    <a:p>
                      <a:pPr algn="ctr"/>
                      <a:r>
                        <a:rPr lang="en-GB" sz="1600" dirty="0"/>
                        <a:t>Beta1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Phase 2</a:t>
                      </a:r>
                    </a:p>
                    <a:p>
                      <a:pPr algn="ctr"/>
                      <a:r>
                        <a:rPr lang="en-GB" sz="1600" dirty="0"/>
                        <a:t>Beta2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Optimum Duration of Phase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 OPTIMUM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7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16.3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16.1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595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60CB52-0804-4552-9678-77229D990FBB}"/>
              </a:ext>
            </a:extLst>
          </p:cNvPr>
          <p:cNvSpPr txBox="1"/>
          <p:nvPr/>
        </p:nvSpPr>
        <p:spPr>
          <a:xfrm>
            <a:off x="790113" y="327380"/>
            <a:ext cx="352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Optimising the Duration of Phase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835EB-57EB-4047-8562-53892FFF7C53}"/>
              </a:ext>
            </a:extLst>
          </p:cNvPr>
          <p:cNvSpPr txBox="1"/>
          <p:nvPr/>
        </p:nvSpPr>
        <p:spPr>
          <a:xfrm>
            <a:off x="227584" y="3429000"/>
            <a:ext cx="46749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explore the minimum duration of phase 2 needed to keep Iv(t) under 0.0182 at the maximum epidemic peak (after the intervention).</a:t>
            </a:r>
          </a:p>
          <a:p>
            <a:endParaRPr lang="en-GB" sz="1600" dirty="0"/>
          </a:p>
          <a:p>
            <a:r>
              <a:rPr lang="en-GB" sz="1600" dirty="0"/>
              <a:t>We explore 3 worst case scenarios for phase 2 beta1: </a:t>
            </a:r>
          </a:p>
          <a:p>
            <a:r>
              <a:rPr lang="en-GB" sz="1600" b="1" dirty="0"/>
              <a:t>0.097</a:t>
            </a:r>
            <a:r>
              <a:rPr lang="en-GB" sz="1600" dirty="0"/>
              <a:t>, </a:t>
            </a:r>
            <a:r>
              <a:rPr lang="en-GB" sz="1600" b="1" dirty="0"/>
              <a:t>0.049</a:t>
            </a:r>
            <a:r>
              <a:rPr lang="en-GB" sz="1600" dirty="0"/>
              <a:t> and </a:t>
            </a:r>
            <a:r>
              <a:rPr lang="en-GB" sz="1600" b="1" dirty="0"/>
              <a:t>0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/>
              <a:t>We assume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Phase 1: </a:t>
            </a:r>
            <a:r>
              <a:rPr lang="en-GB" sz="1600" b="1" dirty="0"/>
              <a:t>6 Weeks </a:t>
            </a:r>
            <a:r>
              <a:rPr lang="en-GB" sz="1600" dirty="0"/>
              <a:t>(Beta1 = 0.097)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Phase 3: </a:t>
            </a:r>
            <a:r>
              <a:rPr lang="en-GB" sz="1600" b="1" dirty="0"/>
              <a:t>After Phase 2 Onwards </a:t>
            </a:r>
            <a:r>
              <a:rPr lang="en-GB" sz="1600" dirty="0"/>
              <a:t>(Beta1 = 0.161)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Intervention is initiated at day 100: Iv(t) = 0.0182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C39A9-F407-4109-867A-CB76530CDC68}"/>
              </a:ext>
            </a:extLst>
          </p:cNvPr>
          <p:cNvSpPr txBox="1"/>
          <p:nvPr/>
        </p:nvSpPr>
        <p:spPr>
          <a:xfrm>
            <a:off x="6096000" y="5676215"/>
            <a:ext cx="601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Dashed lines show the minimum duration of phase 2 interventions needed to keep Iv(t) below 0.0182 at the peak</a:t>
            </a:r>
          </a:p>
          <a:p>
            <a:endParaRPr lang="en-GB" dirty="0"/>
          </a:p>
          <a:p>
            <a:r>
              <a:rPr lang="en-GB" b="1" dirty="0"/>
              <a:t>Only scenario 2 and 3 have an optimum duration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7A349-EEAC-4E09-ACAE-BE75CB5E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681" y="28069"/>
            <a:ext cx="608686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E01FA-BFED-47C0-8326-2911CFCD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3338004"/>
            <a:ext cx="3662971" cy="3512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559DD-3FB2-432B-AD14-63C0F2C09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"/>
          <a:stretch/>
        </p:blipFill>
        <p:spPr>
          <a:xfrm>
            <a:off x="4142365" y="3338003"/>
            <a:ext cx="3715113" cy="351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E9597-C6CC-4629-AF8B-D6E8FA34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818" y="3338004"/>
            <a:ext cx="3676607" cy="3512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BB742-F3E3-4629-8DE7-905198AF83EC}"/>
              </a:ext>
            </a:extLst>
          </p:cNvPr>
          <p:cNvSpPr txBox="1"/>
          <p:nvPr/>
        </p:nvSpPr>
        <p:spPr>
          <a:xfrm>
            <a:off x="0" y="0"/>
            <a:ext cx="11943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Describing the RWC Optimum Phase 2 Phenomenon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Phase 2</a:t>
            </a:r>
            <a:r>
              <a:rPr lang="en-GB" dirty="0"/>
              <a:t> </a:t>
            </a:r>
            <a:r>
              <a:rPr lang="el-GR" dirty="0"/>
              <a:t>β</a:t>
            </a:r>
            <a:r>
              <a:rPr lang="en-GB" dirty="0"/>
              <a:t>1 of 0.097 is unable to prevent a secondary peak above the pre-intervention Iv(t) = 0.0182, while phase 2 </a:t>
            </a:r>
            <a:r>
              <a:rPr lang="el-GR" dirty="0"/>
              <a:t>β</a:t>
            </a:r>
            <a:r>
              <a:rPr lang="en-GB" dirty="0"/>
              <a:t>1 of 0.049 and 0 are able to prevent this secondary peak.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because a phase 2 </a:t>
            </a:r>
            <a:r>
              <a:rPr lang="el-GR" dirty="0"/>
              <a:t>β</a:t>
            </a:r>
            <a:r>
              <a:rPr lang="en-GB" dirty="0"/>
              <a:t>1 = 0.097 results in a secondary peak with a minimum height that is above Iv(t) = 0.0182 no matter how long the intervention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for </a:t>
            </a:r>
            <a:r>
              <a:rPr lang="el-GR" dirty="0"/>
              <a:t>β</a:t>
            </a:r>
            <a:r>
              <a:rPr lang="en-GB" dirty="0"/>
              <a:t>1 = 0.049 and 0, the interventions are “strong” enough to push the secondary peak below 0.0182 with a long enough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Interestingly, the </a:t>
            </a:r>
            <a:r>
              <a:rPr lang="el-GR" dirty="0"/>
              <a:t>β</a:t>
            </a:r>
            <a:r>
              <a:rPr lang="en-GB" dirty="0"/>
              <a:t>1 = 0.049 and 0 interventions have extremely similar optimum intervention durations to drive Iv(t) &gt; 0.0182 at the secondary peak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8941-18B5-4AE5-86AD-4C0F09BABFAD}"/>
              </a:ext>
            </a:extLst>
          </p:cNvPr>
          <p:cNvSpPr txBox="1"/>
          <p:nvPr/>
        </p:nvSpPr>
        <p:spPr>
          <a:xfrm>
            <a:off x="914400" y="296867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Phase 2 </a:t>
            </a:r>
            <a:r>
              <a:rPr lang="el-GR" b="1" u="sng" dirty="0"/>
              <a:t>β</a:t>
            </a:r>
            <a:r>
              <a:rPr lang="en-GB" b="1" u="sng" dirty="0"/>
              <a:t>1 = 0.097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C764D-F567-4818-AB51-21AF9DEDC97B}"/>
              </a:ext>
            </a:extLst>
          </p:cNvPr>
          <p:cNvSpPr txBox="1"/>
          <p:nvPr/>
        </p:nvSpPr>
        <p:spPr>
          <a:xfrm>
            <a:off x="4996124" y="296867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Phase 2 </a:t>
            </a:r>
            <a:r>
              <a:rPr lang="el-GR" b="1" u="sng" dirty="0"/>
              <a:t>β</a:t>
            </a:r>
            <a:r>
              <a:rPr lang="en-GB" b="1" u="sng" dirty="0"/>
              <a:t>1 = 0.049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6D7AA-95E6-4442-9A33-F86EE4697050}"/>
              </a:ext>
            </a:extLst>
          </p:cNvPr>
          <p:cNvSpPr txBox="1"/>
          <p:nvPr/>
        </p:nvSpPr>
        <p:spPr>
          <a:xfrm>
            <a:off x="9305062" y="296867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Phase 2 </a:t>
            </a:r>
            <a:r>
              <a:rPr lang="el-GR" b="1" u="sng" dirty="0"/>
              <a:t>β</a:t>
            </a:r>
            <a:r>
              <a:rPr lang="en-GB" b="1" u="sng" dirty="0"/>
              <a:t>1 = 0</a:t>
            </a:r>
          </a:p>
        </p:txBody>
      </p:sp>
    </p:spTree>
    <p:extLst>
      <p:ext uri="{BB962C8B-B14F-4D97-AF65-F5344CB8AC3E}">
        <p14:creationId xmlns:p14="http://schemas.microsoft.com/office/powerpoint/2010/main" val="38111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1D7DC-5210-4860-A600-49F46EE2FCE5}"/>
              </a:ext>
            </a:extLst>
          </p:cNvPr>
          <p:cNvSpPr txBox="1"/>
          <p:nvPr/>
        </p:nvSpPr>
        <p:spPr>
          <a:xfrm>
            <a:off x="731113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(Beta1 = 0.097)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96592-85AF-4E17-9186-8671C541DF50}"/>
              </a:ext>
            </a:extLst>
          </p:cNvPr>
          <p:cNvSpPr txBox="1"/>
          <p:nvPr/>
        </p:nvSpPr>
        <p:spPr>
          <a:xfrm>
            <a:off x="4938027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(Beta1 = 0.049)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269BA-5C03-4AD7-A875-694098B7440A}"/>
              </a:ext>
            </a:extLst>
          </p:cNvPr>
          <p:cNvSpPr txBox="1"/>
          <p:nvPr/>
        </p:nvSpPr>
        <p:spPr>
          <a:xfrm>
            <a:off x="8972072" y="0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Optimising the Duration of Phase 2 (Beta1 = 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9B02D-93A6-4B8F-909C-EBE036FFD49F}"/>
              </a:ext>
            </a:extLst>
          </p:cNvPr>
          <p:cNvSpPr txBox="1"/>
          <p:nvPr/>
        </p:nvSpPr>
        <p:spPr>
          <a:xfrm>
            <a:off x="805271" y="5972175"/>
            <a:ext cx="285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</a:t>
            </a:r>
            <a:r>
              <a:rPr lang="en-GB" b="1" dirty="0"/>
              <a:t> NO OPTIMUM</a:t>
            </a:r>
          </a:p>
          <a:p>
            <a:r>
              <a:rPr lang="en-GB" b="1" dirty="0"/>
              <a:t>(Figure is for 30 Weeks)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FDBC1-10B4-4ADE-8DA3-D4B380B50144}"/>
              </a:ext>
            </a:extLst>
          </p:cNvPr>
          <p:cNvSpPr txBox="1"/>
          <p:nvPr/>
        </p:nvSpPr>
        <p:spPr>
          <a:xfrm>
            <a:off x="4807713" y="6151413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16.3</a:t>
            </a:r>
            <a:r>
              <a:rPr lang="en-GB" dirty="0"/>
              <a:t> </a:t>
            </a:r>
            <a:r>
              <a:rPr lang="en-GB" b="1" dirty="0"/>
              <a:t>WEEKS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F9F12-B48C-4D1D-9932-4B44C70BC3F1}"/>
              </a:ext>
            </a:extLst>
          </p:cNvPr>
          <p:cNvSpPr txBox="1"/>
          <p:nvPr/>
        </p:nvSpPr>
        <p:spPr>
          <a:xfrm>
            <a:off x="8636948" y="6151413"/>
            <a:ext cx="2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OPTIMAL PHASE 2 DURATION = </a:t>
            </a:r>
            <a:r>
              <a:rPr lang="en-GB" b="1" dirty="0"/>
              <a:t>16.1 WEEKS</a:t>
            </a:r>
            <a:r>
              <a:rPr lang="en-GB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2C0E4-637E-4761-A2F7-5CBF956E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718"/>
            <a:ext cx="3969692" cy="5136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23706-7507-42D4-B3D0-0AE7B67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368" y="797718"/>
            <a:ext cx="3954853" cy="5136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962D7-2C58-461E-872B-7917550B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76" y="797718"/>
            <a:ext cx="3996632" cy="51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9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D9F5B4-962F-4E5C-AB18-F5D30F60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50043"/>
              </p:ext>
            </p:extLst>
          </p:nvPr>
        </p:nvGraphicFramePr>
        <p:xfrm>
          <a:off x="622324" y="325795"/>
          <a:ext cx="1044191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63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1410550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1410550">
                  <a:extLst>
                    <a:ext uri="{9D8B030D-6E8A-4147-A177-3AD203B41FA5}">
                      <a16:colId xmlns:a16="http://schemas.microsoft.com/office/drawing/2014/main" val="2847009433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1913604468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3462500503"/>
                    </a:ext>
                  </a:extLst>
                </a:gridCol>
                <a:gridCol w="1978395">
                  <a:extLst>
                    <a:ext uri="{9D8B030D-6E8A-4147-A177-3AD203B41FA5}">
                      <a16:colId xmlns:a16="http://schemas.microsoft.com/office/drawing/2014/main" val="370574424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Scenario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Phase 2</a:t>
                      </a:r>
                    </a:p>
                    <a:p>
                      <a:pPr algn="ctr"/>
                      <a:r>
                        <a:rPr lang="el-GR" sz="1600" b="1" dirty="0">
                          <a:solidFill>
                            <a:schemeClr val="bg2"/>
                          </a:solidFill>
                        </a:rPr>
                        <a:t>β1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Value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  <a:latin typeface="+mn-lt"/>
                        </a:rPr>
                        <a:t>Optimum Duration of 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Fraction Infected at 2</a:t>
                      </a:r>
                      <a:r>
                        <a:rPr lang="en-GB" sz="1600" b="1" baseline="30000" dirty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Epidemic Peak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Time of 2</a:t>
                      </a:r>
                      <a:r>
                        <a:rPr lang="en-GB" sz="1600" b="1" baseline="30000" dirty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 Epidemic Peak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Total Fraction Infected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(Vulnerable)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0.097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NO OPTIMUM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Always at least = 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222 Days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16.2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(114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0.0182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281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9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16.1 Weeks</a:t>
                      </a:r>
                    </a:p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(113 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0.01813238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+mn-lt"/>
                        </a:rPr>
                        <a:t>304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0.353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725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0402CB-29EE-4EDE-90C7-D73F0302964C}"/>
              </a:ext>
            </a:extLst>
          </p:cNvPr>
          <p:cNvSpPr txBox="1"/>
          <p:nvPr/>
        </p:nvSpPr>
        <p:spPr>
          <a:xfrm>
            <a:off x="235213" y="3429000"/>
            <a:ext cx="8748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I(t) values are relative to the population size (initial fraction) in either sub-population.</a:t>
            </a:r>
          </a:p>
          <a:p>
            <a:endParaRPr lang="en-GB" dirty="0"/>
          </a:p>
          <a:p>
            <a:r>
              <a:rPr lang="en-GB" dirty="0"/>
              <a:t>Initial Starting Population Sizes: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Vulnerable (S): </a:t>
            </a:r>
            <a:r>
              <a:rPr lang="en-GB" b="1" dirty="0"/>
              <a:t>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Non-Vulnerable (P): </a:t>
            </a:r>
            <a:r>
              <a:rPr lang="en-GB" b="1" dirty="0"/>
              <a:t>0.85</a:t>
            </a:r>
          </a:p>
          <a:p>
            <a:endParaRPr lang="en-GB" b="1" dirty="0"/>
          </a:p>
          <a:p>
            <a:r>
              <a:rPr lang="en-GB" b="1" dirty="0"/>
              <a:t>Initial Conditions are as follows: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B85096-062C-4251-888B-9E48B353918C}"/>
              </a:ext>
            </a:extLst>
          </p:cNvPr>
          <p:cNvGraphicFramePr>
            <a:graphicFrameLocks noGrp="1"/>
          </p:cNvGraphicFramePr>
          <p:nvPr/>
        </p:nvGraphicFramePr>
        <p:xfrm>
          <a:off x="235213" y="5539468"/>
          <a:ext cx="477179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7661">
                  <a:extLst>
                    <a:ext uri="{9D8B030D-6E8A-4147-A177-3AD203B41FA5}">
                      <a16:colId xmlns:a16="http://schemas.microsoft.com/office/drawing/2014/main" val="2577644276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00628327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1119569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1572265008"/>
                    </a:ext>
                  </a:extLst>
                </a:gridCol>
                <a:gridCol w="918533">
                  <a:extLst>
                    <a:ext uri="{9D8B030D-6E8A-4147-A177-3AD203B41FA5}">
                      <a16:colId xmlns:a16="http://schemas.microsoft.com/office/drawing/2014/main" val="3023557712"/>
                    </a:ext>
                  </a:extLst>
                </a:gridCol>
              </a:tblGrid>
              <a:tr h="2665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GB" sz="1400" b="1" baseline="-250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I</a:t>
                      </a:r>
                      <a:r>
                        <a:rPr lang="en-GB" sz="1400" b="1" baseline="-25000" dirty="0">
                          <a:solidFill>
                            <a:schemeClr val="bg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898"/>
                  </a:ext>
                </a:extLst>
              </a:tr>
              <a:tr h="17686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0.8499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0.0001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63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31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808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Optimum Phase 2 (Baseline)</vt:lpstr>
      <vt:lpstr>PowerPoint Presentation</vt:lpstr>
      <vt:lpstr>PowerPoint Presentation</vt:lpstr>
      <vt:lpstr>PowerPoint Presentation</vt:lpstr>
      <vt:lpstr>Optimum Phase 2 (RWC)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26</cp:revision>
  <dcterms:created xsi:type="dcterms:W3CDTF">2020-04-03T19:51:20Z</dcterms:created>
  <dcterms:modified xsi:type="dcterms:W3CDTF">2020-04-06T14:37:08Z</dcterms:modified>
</cp:coreProperties>
</file>