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86" r:id="rId4"/>
    <p:sldId id="283" r:id="rId5"/>
    <p:sldId id="274" r:id="rId6"/>
    <p:sldId id="280" r:id="rId7"/>
    <p:sldId id="284" r:id="rId8"/>
    <p:sldId id="275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7B9-273F-426B-942B-11711FB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E9045-1B31-4C31-B4AF-B7FE3620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9D78-60F7-47DB-A693-CB3D6557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3D92-486C-4F5C-BE1E-80D2818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5D7F-E9DA-487F-987D-450657F6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5F12-6C47-47CD-98F6-480FE77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3FEE0-4431-4A82-949E-1D34F8C1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C695-A233-4DC3-92C8-3AA87C2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2CCA-B549-4BB3-B968-3D599BFC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4117-AE6F-46FC-90C2-2994CB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9929C-0C25-4314-9DCB-B3B44B9C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53B4-2D10-404D-AAF5-43917F5B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6389-7EB6-49F4-987F-8BF90EB5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AA9C-D3D1-4BB5-9C58-9C3E3454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F812-BF9E-416A-9444-98226C0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7DD-3E98-4951-9FB1-45216DE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1BE1-6C48-4CF7-92EE-F05D535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414-6072-492D-A028-32DF416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46FC-D8E6-467A-BB4F-91C05A6C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B9B0-83AB-4A24-A033-C7CAF249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DF1-7B71-4254-A64C-2E3518F1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6993-7F83-4BB7-BA1A-6B57BF0D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C44-CB0D-4AD9-AD0E-C0FCFEE2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6C9F-CB8E-4727-A34C-E4213C72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E7D7-EDCC-4C07-9F96-C9228BA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4CA-4591-4C9B-BBDD-FE3E0AB9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ADEB-D5B7-4296-846B-76C6A79C6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379F-6410-463C-9334-760C4FC3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942C-EDDE-4D6D-970D-E800704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AC9D-CC9B-42C2-A136-FED0776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4849-887C-491F-8BAA-8969FA7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437-E5E3-4119-AD05-68BE2E50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6B79-DF1F-42EF-B301-2215AD00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BD56-D944-421A-8E62-1FD2C1BB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35385-D852-450F-8C00-F048DA7AE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7A35D-03E3-4A84-8ABF-1C77A49D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D060-CD62-4D4B-9BB0-8B8A28D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4A9B-A0AD-4F06-B858-CE9066C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BF9E6-B550-4522-9180-3846273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489-65B9-45AE-A841-6C5ED7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EA2F-EF69-4F91-82E0-25B05F2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3C301-A9AB-464B-A91D-76149BEF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6292-6346-40E4-829F-0C9D142B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39B59-82AE-4F29-9A7C-1588ADCC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36C93-5A93-4C10-BBC4-EB7531F3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2772-1BA4-4B8F-971B-A4974F8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CD51-0147-48CB-8BE8-BFA40BD0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4C96-8E25-4CFB-AF98-AC7C2159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5356-4960-4785-BC4C-286AEA82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9E76F-1D2F-4B7F-9726-CBAFB7EE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A4DB-D814-49A7-9060-7CCC064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B80A-BEEA-49FB-9911-41F7F68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FF65-6308-465F-8A92-B8B803A8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9734-B5C5-40CE-9E74-7BE87B678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D1F0-BC22-4E7E-8383-0B5AF5F7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9376-AF64-44B5-A46F-76C4A18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8F05-6B23-48DA-B7C1-CAC4411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0DD3-BBCD-4876-9CF5-FFA2237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B0A5E-433B-403E-B819-1501379B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F981-779B-453D-8AB9-713A1DC5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E803-A135-4B6D-869E-71B5A4CD0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C393-AB7B-47AB-9F44-1B82A1B6F7F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48D7-DDC9-40C6-8533-5735DAF8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04F6-4235-47B8-BE65-1BC44569B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0.0182</a:t>
            </a:r>
          </a:p>
        </p:txBody>
      </p:sp>
    </p:spTree>
    <p:extLst>
      <p:ext uri="{BB962C8B-B14F-4D97-AF65-F5344CB8AC3E}">
        <p14:creationId xmlns:p14="http://schemas.microsoft.com/office/powerpoint/2010/main" val="1250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AD366-685E-4770-81A8-DBE52D98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358285"/>
            <a:ext cx="3940549" cy="5095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BEDE3-3EE4-437A-B821-260B7F75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66" y="1358285"/>
            <a:ext cx="3924746" cy="509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F1C5D-CC8F-4061-AA0D-81148C79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180" y="1358286"/>
            <a:ext cx="3924746" cy="50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950472"/>
                  </p:ext>
                </p:extLst>
              </p:nvPr>
            </p:nvGraphicFramePr>
            <p:xfrm>
              <a:off x="213359" y="1023777"/>
              <a:ext cx="11765282" cy="52280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Base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Control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I(t) at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I(t) at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5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Daily Increase in I(t)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𝒏𝒅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𝑷𝒆𝒂𝒌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d>
                                      <m:dPr>
                                        <m:ctrlP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𝑷𝒆𝒂𝒌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𝑻𝒊𝒎𝒆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𝑩𝒆𝒕𝒘𝒆𝒆𝒏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𝑷𝒆𝒂𝒌𝒔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0.00031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2.143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0.000087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(188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88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0.527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0.0353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(313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213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1.940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0.00008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0.78296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0.1344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7.425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0.0018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0.7663586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6.304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950472"/>
                  </p:ext>
                </p:extLst>
              </p:nvPr>
            </p:nvGraphicFramePr>
            <p:xfrm>
              <a:off x="213359" y="1023777"/>
              <a:ext cx="11765282" cy="52280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77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Base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Control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I(t) at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I(t) at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8503" t="-781" r="-197326" b="-578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589" t="-781" r="-1096" b="-578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0.00031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2.143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0.000087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(188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88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0.527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0.0353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(313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213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1.940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0.00008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0.78296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0.1344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7.425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0.0018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0.7663586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6.304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0.0006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47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0.0182 (at t = 100 Days for Scenario 1 + 2; at t = 49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</p:spTree>
    <p:extLst>
      <p:ext uri="{BB962C8B-B14F-4D97-AF65-F5344CB8AC3E}">
        <p14:creationId xmlns:p14="http://schemas.microsoft.com/office/powerpoint/2010/main" val="39267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0.0054</a:t>
            </a:r>
          </a:p>
        </p:txBody>
      </p:sp>
    </p:spTree>
    <p:extLst>
      <p:ext uri="{BB962C8B-B14F-4D97-AF65-F5344CB8AC3E}">
        <p14:creationId xmlns:p14="http://schemas.microsoft.com/office/powerpoint/2010/main" val="16987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FA31B4-5A01-4F44-BBB7-1CC1B8CE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4" y="1113781"/>
            <a:ext cx="4023759" cy="5208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D9CB2-3046-48DE-ABD7-C181C301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93" y="1113778"/>
            <a:ext cx="4027705" cy="5208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910A48-F2D1-4E7F-B4F8-A921D99E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852" y="1113778"/>
            <a:ext cx="4027705" cy="52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793184"/>
                  </p:ext>
                </p:extLst>
              </p:nvPr>
            </p:nvGraphicFramePr>
            <p:xfrm>
              <a:off x="213359" y="1023777"/>
              <a:ext cx="11765282" cy="52280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Base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Control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I(t) at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I(t) at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5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Daily Increase in I(t)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100" b="1" i="1" smtClean="0">
                                        <a:latin typeface="+mn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𝟐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𝒏𝒅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 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𝑷𝒆𝒂𝒌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 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𝑰</m:t>
                                    </m:r>
                                    <m:d>
                                      <m:dPr>
                                        <m:ctrlPr>
                                          <a:rPr lang="en-GB" sz="1100" b="1" i="1" smtClean="0">
                                            <a:latin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100" b="1" i="1" smtClean="0">
                                            <a:latin typeface="+mn-lt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𝟏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𝒔𝒕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 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𝑷𝒆𝒂𝒌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 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𝑰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(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𝒕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𝑻𝒊𝒎𝒆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 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𝑩𝒆𝒕𝒘𝒆𝒆𝒏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 </m:t>
                                    </m:r>
                                    <m:r>
                                      <a:rPr lang="en-GB" sz="1100" b="1" i="1" smtClean="0">
                                        <a:latin typeface="+mn-lt"/>
                                      </a:rPr>
                                      <m:t>𝑷𝒆𝒂𝒌𝒔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5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0.5746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0.0583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10.796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0.5694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0.0554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10.259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0.00021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0.5749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0.0585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(184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109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10.833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0.00049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0.5665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effectLst/>
                            </a:rPr>
                            <a:t>0.0539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effectLst/>
                              <a:latin typeface="+mn-lt"/>
                            </a:rPr>
                            <a:t>(Day 287)</a:t>
                          </a:r>
                          <a:endParaRPr lang="en-GB" sz="1500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212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9.9815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0.7928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0.1477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27.868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0.00192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0.7878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0.1408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26.566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0.00089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793184"/>
                  </p:ext>
                </p:extLst>
              </p:nvPr>
            </p:nvGraphicFramePr>
            <p:xfrm>
              <a:off x="213359" y="1023777"/>
              <a:ext cx="11765282" cy="52280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77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Base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Control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I(t) at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I(t) at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781" r="-200541" b="-578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703" t="-781" r="-1090" b="-578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0.5746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0.0583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10.796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0.5694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0.0554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10.259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0.00021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0.5749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0.0585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(184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109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10.833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0.00049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0.5665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effectLst/>
                            </a:rPr>
                            <a:t>0.0539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effectLst/>
                              <a:latin typeface="+mn-lt"/>
                            </a:rPr>
                            <a:t>(Day 287)</a:t>
                          </a:r>
                          <a:endParaRPr lang="en-GB" sz="1500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212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9.9815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0.7928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0.1477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27.868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0.00192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0.7878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0.1408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26.566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0.00089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82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0.0054 (at t = 75 Days for scenario 1 + 2; at t = 37 Days for scenario 3)</a:t>
            </a:r>
          </a:p>
          <a:p>
            <a:r>
              <a:rPr lang="en-GB" b="1" dirty="0"/>
              <a:t>Bold Denotes Highest I(t) Peak </a:t>
            </a:r>
          </a:p>
        </p:txBody>
      </p:sp>
    </p:spTree>
    <p:extLst>
      <p:ext uri="{BB962C8B-B14F-4D97-AF65-F5344CB8AC3E}">
        <p14:creationId xmlns:p14="http://schemas.microsoft.com/office/powerpoint/2010/main" val="19243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0.0455</a:t>
            </a:r>
          </a:p>
        </p:txBody>
      </p:sp>
    </p:spTree>
    <p:extLst>
      <p:ext uri="{BB962C8B-B14F-4D97-AF65-F5344CB8AC3E}">
        <p14:creationId xmlns:p14="http://schemas.microsoft.com/office/powerpoint/2010/main" val="255804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AC4FB-B5D6-4418-8DAB-EAE4A27B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792"/>
            <a:ext cx="3966974" cy="502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DD900-6027-4669-9247-D1E984FE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74" y="1426791"/>
            <a:ext cx="3958416" cy="502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A775F-C172-442B-99F6-BCD978BC1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28" y="1415759"/>
            <a:ext cx="3992936" cy="51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134832"/>
                  </p:ext>
                </p:extLst>
              </p:nvPr>
            </p:nvGraphicFramePr>
            <p:xfrm>
              <a:off x="213359" y="1023777"/>
              <a:ext cx="11765282" cy="52280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Base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Control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I(t) at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I(t) at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5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Daily Increase in I(t) needed to reach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peak from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0.5037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</a:t>
                          </a: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0.5802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0.4433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</a:t>
                          </a: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0105</a:t>
                          </a:r>
                          <a:endParaRPr lang="en-GB" sz="15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0.2308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0.5107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0.0288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(188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0.6330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0.4288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0.0078</a:t>
                          </a:r>
                          <a:endParaRPr lang="en-GB" sz="1500" dirty="0">
                            <a:latin typeface="+mn-lt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(403)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278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0.1714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0.7604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0.0464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0.1075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2.3168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0.00109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0.7199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0.0464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0.0699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1.5064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>
                              <a:latin typeface="+mn-lt"/>
                            </a:rPr>
                            <a:t>0.00015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134832"/>
                  </p:ext>
                </p:extLst>
              </p:nvPr>
            </p:nvGraphicFramePr>
            <p:xfrm>
              <a:off x="213359" y="1023777"/>
              <a:ext cx="11765282" cy="52280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77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Base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Control R</a:t>
                          </a:r>
                          <a:r>
                            <a:rPr lang="en-GB" sz="15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I(t) at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>
                              <a:latin typeface="+mn-lt"/>
                            </a:rPr>
                            <a:t>I(t) at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781" r="-200541" b="-578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Daily Increase in I(t) needed to reach 2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500" dirty="0">
                              <a:latin typeface="+mn-lt"/>
                            </a:rPr>
                            <a:t> peak from 1</a:t>
                          </a:r>
                          <a:r>
                            <a:rPr lang="en-GB" sz="15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5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0.5037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</a:t>
                          </a: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0.5802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(Baseline) </a:t>
                          </a:r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0.4433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/>
                            <a:t>0.</a:t>
                          </a: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0105</a:t>
                          </a:r>
                          <a:endParaRPr lang="en-GB" sz="15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0.2308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0.5107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0.0288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(188 Days)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0.6330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0.4288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0.0455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0.0078</a:t>
                          </a:r>
                          <a:endParaRPr lang="en-GB" sz="1500" dirty="0">
                            <a:latin typeface="+mn-lt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(403)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278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0.1714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74180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0.7604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0.0464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0.1075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2.3168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0.00109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74180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effectLst/>
                            </a:rPr>
                            <a:t>0.7199</a:t>
                          </a: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0.0464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0.0699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 dirty="0">
                              <a:latin typeface="+mn-lt"/>
                            </a:rPr>
                            <a:t>1.5064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500">
                              <a:latin typeface="+mn-lt"/>
                            </a:rPr>
                            <a:t>0.00015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9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0.0455 (at t = 125 Days for scenario 1 + 2, at t = 59 Days for scenario 3)</a:t>
            </a:r>
          </a:p>
          <a:p>
            <a:r>
              <a:rPr lang="en-GB" b="1" dirty="0"/>
              <a:t>Bold Denotes Highest I(t) Peak </a:t>
            </a:r>
          </a:p>
        </p:txBody>
      </p:sp>
    </p:spTree>
    <p:extLst>
      <p:ext uri="{BB962C8B-B14F-4D97-AF65-F5344CB8AC3E}">
        <p14:creationId xmlns:p14="http://schemas.microsoft.com/office/powerpoint/2010/main" val="354099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747</Words>
  <Application>Microsoft Office PowerPoint</Application>
  <PresentationFormat>Widescreen</PresentationFormat>
  <Paragraphs>269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Intervention Trigger  I(t) = 0.0182</vt:lpstr>
      <vt:lpstr>R0 = 1.5 -&gt; R0 = 0.6 (Baseline)</vt:lpstr>
      <vt:lpstr>PowerPoint Presentation</vt:lpstr>
      <vt:lpstr>Intervention Trigger  I(t) = 0.0054</vt:lpstr>
      <vt:lpstr>R0 = 1.5 -&gt; R0 = 0.6 (Baseline)</vt:lpstr>
      <vt:lpstr>PowerPoint Presentation</vt:lpstr>
      <vt:lpstr>Intervention Trigger  I(t) = 0.0455</vt:lpstr>
      <vt:lpstr>R0 = 1.5 -&gt; R0 = 0.6 (Baseline)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 Trig Day 100</dc:title>
  <dc:creator>Alexander Morgan</dc:creator>
  <cp:lastModifiedBy>Alexander Morgan</cp:lastModifiedBy>
  <cp:revision>28</cp:revision>
  <dcterms:created xsi:type="dcterms:W3CDTF">2020-03-27T13:41:10Z</dcterms:created>
  <dcterms:modified xsi:type="dcterms:W3CDTF">2020-03-28T15:53:57Z</dcterms:modified>
</cp:coreProperties>
</file>