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7" r:id="rId3"/>
    <p:sldId id="262" r:id="rId4"/>
    <p:sldId id="286" r:id="rId5"/>
    <p:sldId id="283" r:id="rId6"/>
    <p:sldId id="274" r:id="rId7"/>
    <p:sldId id="280" r:id="rId8"/>
    <p:sldId id="284" r:id="rId9"/>
    <p:sldId id="275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A7B9-273F-426B-942B-11711FBEE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E9045-1B31-4C31-B4AF-B7FE3620E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49D78-60F7-47DB-A693-CB3D6557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33D92-486C-4F5C-BE1E-80D2818C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B5D7F-E9DA-487F-987D-450657F6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1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5F12-6C47-47CD-98F6-480FE77B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3FEE0-4431-4A82-949E-1D34F8C1C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EC695-A233-4DC3-92C8-3AA87C20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02CCA-B549-4BB3-B968-3D599BFC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34117-AE6F-46FC-90C2-2994CBF9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47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9929C-0C25-4314-9DCB-B3B44B9CC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853B4-2D10-404D-AAF5-43917F5B8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16389-7EB6-49F4-987F-8BF90EB5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3AA9C-D3D1-4BB5-9C58-9C3E3454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CF812-BF9E-416A-9444-98226C08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6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E7DD-3E98-4951-9FB1-45216DE5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1BE1-6C48-4CF7-92EE-F05D5357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DF414-6072-492D-A028-32DF4168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E46FC-D8E6-467A-BB4F-91C05A6C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FB9B0-83AB-4A24-A033-C7CAF249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97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9DF1-7B71-4254-A64C-2E3518F1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36993-7F83-4BB7-BA1A-6B57BF0D8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1C44-CB0D-4AD9-AD0E-C0FCFEE2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36C9F-CB8E-4727-A34C-E4213C72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1E7D7-EDCC-4C07-9F96-C9228BA8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99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14CA-4591-4C9B-BBDD-FE3E0AB9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ADEB-D5B7-4296-846B-76C6A79C6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B379F-6410-463C-9334-760C4FC38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6942C-EDDE-4D6D-970D-E8007041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BAC9D-CC9B-42C2-A136-FED07765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54849-887C-491F-8BAA-8969FA7F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61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6437-E5E3-4119-AD05-68BE2E50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76B79-DF1F-42EF-B301-2215AD002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BD56-D944-421A-8E62-1FD2C1BBE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35385-D852-450F-8C00-F048DA7AE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7A35D-03E3-4A84-8ABF-1C77A49DA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7D060-CD62-4D4B-9BB0-8B8A28DE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F4A9B-A0AD-4F06-B858-CE9066C4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BF9E6-B550-4522-9180-38462731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88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2489-65B9-45AE-A841-6C5ED79E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7EA2F-EF69-4F91-82E0-25B05F2B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3C301-A9AB-464B-A91D-76149BEF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46292-6346-40E4-829F-0C9D142B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92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39B59-82AE-4F29-9A7C-1588ADCC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36C93-5A93-4C10-BBC4-EB7531F3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E2772-1BA4-4B8F-971B-A4974F87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05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CD51-0147-48CB-8BE8-BFA40BD0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34C96-8E25-4CFB-AF98-AC7C21597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35356-4960-4785-BC4C-286AEA829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9E76F-1D2F-4B7F-9726-CBAFB7EE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7A4DB-D814-49A7-9060-7CCC0641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AB80A-BEEA-49FB-9911-41F7F68A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71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FF65-6308-465F-8A92-B8B803A8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49734-B5C5-40CE-9E74-7BE87B678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2D1F0-BC22-4E7E-8383-0B5AF5F7A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09376-AF64-44B5-A46F-76C4A18C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28F05-6B23-48DA-B7C1-CAC4411A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90DD3-BBCD-4876-9CF5-FFA2237B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39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2B0A5E-433B-403E-B819-1501379B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F981-779B-453D-8AB9-713A1DC5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6E803-A135-4B6D-869E-71B5A4CD0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9C393-AB7B-47AB-9F44-1B82A1B6F7FA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248D7-DDC9-40C6-8533-5735DAF81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D04F6-4235-47B8-BE65-1BC44569B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43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A0F9-CBC8-4569-A369-B4BBBC4EC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8116"/>
            <a:ext cx="9144000" cy="2387600"/>
          </a:xfrm>
        </p:spPr>
        <p:txBody>
          <a:bodyPr/>
          <a:lstStyle/>
          <a:p>
            <a:r>
              <a:rPr lang="en-GB" dirty="0"/>
              <a:t>Intervention Trigger </a:t>
            </a:r>
            <a:br>
              <a:rPr lang="en-GB" dirty="0"/>
            </a:br>
            <a:r>
              <a:rPr lang="en-GB" dirty="0"/>
              <a:t>I(t) = 0.0182</a:t>
            </a:r>
          </a:p>
        </p:txBody>
      </p:sp>
    </p:spTree>
    <p:extLst>
      <p:ext uri="{BB962C8B-B14F-4D97-AF65-F5344CB8AC3E}">
        <p14:creationId xmlns:p14="http://schemas.microsoft.com/office/powerpoint/2010/main" val="12509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FDF437-F55D-4360-B2F0-9664AF58B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356127"/>
                  </p:ext>
                </p:extLst>
              </p:nvPr>
            </p:nvGraphicFramePr>
            <p:xfrm>
              <a:off x="213359" y="1023777"/>
              <a:ext cx="11765282" cy="492214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65441">
                      <a:extLst>
                        <a:ext uri="{9D8B030D-6E8A-4147-A177-3AD203B41FA5}">
                          <a16:colId xmlns:a16="http://schemas.microsoft.com/office/drawing/2014/main" val="1643755811"/>
                        </a:ext>
                      </a:extLst>
                    </a:gridCol>
                    <a:gridCol w="965441">
                      <a:extLst>
                        <a:ext uri="{9D8B030D-6E8A-4147-A177-3AD203B41FA5}">
                          <a16:colId xmlns:a16="http://schemas.microsoft.com/office/drawing/2014/main" val="3379305878"/>
                        </a:ext>
                      </a:extLst>
                    </a:gridCol>
                    <a:gridCol w="790514">
                      <a:extLst>
                        <a:ext uri="{9D8B030D-6E8A-4147-A177-3AD203B41FA5}">
                          <a16:colId xmlns:a16="http://schemas.microsoft.com/office/drawing/2014/main" val="2617283435"/>
                        </a:ext>
                      </a:extLst>
                    </a:gridCol>
                    <a:gridCol w="1415198">
                      <a:extLst>
                        <a:ext uri="{9D8B030D-6E8A-4147-A177-3AD203B41FA5}">
                          <a16:colId xmlns:a16="http://schemas.microsoft.com/office/drawing/2014/main" val="3425317987"/>
                        </a:ext>
                      </a:extLst>
                    </a:gridCol>
                    <a:gridCol w="921619">
                      <a:extLst>
                        <a:ext uri="{9D8B030D-6E8A-4147-A177-3AD203B41FA5}">
                          <a16:colId xmlns:a16="http://schemas.microsoft.com/office/drawing/2014/main" val="1030018068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2969940380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1503942524"/>
                        </a:ext>
                      </a:extLst>
                    </a:gridCol>
                    <a:gridCol w="1268760">
                      <a:extLst>
                        <a:ext uri="{9D8B030D-6E8A-4147-A177-3AD203B41FA5}">
                          <a16:colId xmlns:a16="http://schemas.microsoft.com/office/drawing/2014/main" val="1687552205"/>
                        </a:ext>
                      </a:extLst>
                    </a:gridCol>
                    <a:gridCol w="1121420">
                      <a:extLst>
                        <a:ext uri="{9D8B030D-6E8A-4147-A177-3AD203B41FA5}">
                          <a16:colId xmlns:a16="http://schemas.microsoft.com/office/drawing/2014/main" val="3571793517"/>
                        </a:ext>
                      </a:extLst>
                    </a:gridCol>
                    <a:gridCol w="2237757">
                      <a:extLst>
                        <a:ext uri="{9D8B030D-6E8A-4147-A177-3AD203B41FA5}">
                          <a16:colId xmlns:a16="http://schemas.microsoft.com/office/drawing/2014/main" val="1296493705"/>
                        </a:ext>
                      </a:extLst>
                    </a:gridCol>
                  </a:tblGrid>
                  <a:tr h="2468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baseline="0" dirty="0">
                              <a:latin typeface="+mn-lt"/>
                            </a:rPr>
                            <a:t>Scenario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Base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Control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Lockdown Duration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Total Fraction Infected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I(t) at 1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st</a:t>
                          </a:r>
                          <a:r>
                            <a:rPr lang="en-GB" sz="1400" dirty="0">
                              <a:latin typeface="+mn-lt"/>
                            </a:rPr>
                            <a:t>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I(t) at 2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nd</a:t>
                          </a:r>
                          <a:r>
                            <a:rPr lang="en-GB" sz="1400" dirty="0">
                              <a:latin typeface="+mn-lt"/>
                            </a:rPr>
                            <a:t>  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Time between Peaks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Peak Ratio </a:t>
                          </a:r>
                        </a:p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𝒏𝒅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𝑷𝒆𝒂𝒌</m:t>
                                        </m:r>
                                      </m:num>
                                      <m:den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𝒔𝒕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𝑷𝒆𝒂𝒌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GB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/>
                            <a:t>Daily Increase in I(t) per 10,000 population to reach 2</a:t>
                          </a:r>
                          <a:r>
                            <a:rPr lang="en-GB" sz="1400" baseline="30000" dirty="0"/>
                            <a:t>nd</a:t>
                          </a:r>
                          <a:r>
                            <a:rPr lang="en-GB" sz="1400" dirty="0"/>
                            <a:t> Peak from 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Peak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878449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 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0.50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(125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</a:t>
                          </a: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.026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(199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74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0.58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N/A (decreases)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10819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0.44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(125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0.</a:t>
                          </a: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011</a:t>
                          </a:r>
                          <a:endParaRPr lang="en-GB" sz="1400" dirty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(442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317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0.23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N/A (decreases)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487914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0.51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(125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0.029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(188 Days)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63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0.63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N/A (decreases)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349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0.43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(125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0.0078</a:t>
                          </a:r>
                          <a:endParaRPr lang="en-GB" sz="1400" dirty="0">
                            <a:latin typeface="+mn-lt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(403)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278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0.17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N/A (decreases)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244500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0.76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(59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0.108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(115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56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2.32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10.91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16880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0.72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(59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0.070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(218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159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1.478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5258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FDF437-F55D-4360-B2F0-9664AF58B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356127"/>
                  </p:ext>
                </p:extLst>
              </p:nvPr>
            </p:nvGraphicFramePr>
            <p:xfrm>
              <a:off x="213359" y="1023777"/>
              <a:ext cx="11765282" cy="492214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65441">
                      <a:extLst>
                        <a:ext uri="{9D8B030D-6E8A-4147-A177-3AD203B41FA5}">
                          <a16:colId xmlns:a16="http://schemas.microsoft.com/office/drawing/2014/main" val="1643755811"/>
                        </a:ext>
                      </a:extLst>
                    </a:gridCol>
                    <a:gridCol w="965441">
                      <a:extLst>
                        <a:ext uri="{9D8B030D-6E8A-4147-A177-3AD203B41FA5}">
                          <a16:colId xmlns:a16="http://schemas.microsoft.com/office/drawing/2014/main" val="3379305878"/>
                        </a:ext>
                      </a:extLst>
                    </a:gridCol>
                    <a:gridCol w="790514">
                      <a:extLst>
                        <a:ext uri="{9D8B030D-6E8A-4147-A177-3AD203B41FA5}">
                          <a16:colId xmlns:a16="http://schemas.microsoft.com/office/drawing/2014/main" val="2617283435"/>
                        </a:ext>
                      </a:extLst>
                    </a:gridCol>
                    <a:gridCol w="1415198">
                      <a:extLst>
                        <a:ext uri="{9D8B030D-6E8A-4147-A177-3AD203B41FA5}">
                          <a16:colId xmlns:a16="http://schemas.microsoft.com/office/drawing/2014/main" val="3425317987"/>
                        </a:ext>
                      </a:extLst>
                    </a:gridCol>
                    <a:gridCol w="921619">
                      <a:extLst>
                        <a:ext uri="{9D8B030D-6E8A-4147-A177-3AD203B41FA5}">
                          <a16:colId xmlns:a16="http://schemas.microsoft.com/office/drawing/2014/main" val="1030018068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2969940380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1503942524"/>
                        </a:ext>
                      </a:extLst>
                    </a:gridCol>
                    <a:gridCol w="1268760">
                      <a:extLst>
                        <a:ext uri="{9D8B030D-6E8A-4147-A177-3AD203B41FA5}">
                          <a16:colId xmlns:a16="http://schemas.microsoft.com/office/drawing/2014/main" val="1687552205"/>
                        </a:ext>
                      </a:extLst>
                    </a:gridCol>
                    <a:gridCol w="1121420">
                      <a:extLst>
                        <a:ext uri="{9D8B030D-6E8A-4147-A177-3AD203B41FA5}">
                          <a16:colId xmlns:a16="http://schemas.microsoft.com/office/drawing/2014/main" val="3571793517"/>
                        </a:ext>
                      </a:extLst>
                    </a:gridCol>
                    <a:gridCol w="2237757">
                      <a:extLst>
                        <a:ext uri="{9D8B030D-6E8A-4147-A177-3AD203B41FA5}">
                          <a16:colId xmlns:a16="http://schemas.microsoft.com/office/drawing/2014/main" val="1296493705"/>
                        </a:ext>
                      </a:extLst>
                    </a:gridCol>
                  </a:tblGrid>
                  <a:tr h="7315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baseline="0" dirty="0">
                              <a:latin typeface="+mn-lt"/>
                            </a:rPr>
                            <a:t>Scenario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Base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Control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Lockdown Duration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Total Fraction Infected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I(t) at 1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st</a:t>
                          </a:r>
                          <a:r>
                            <a:rPr lang="en-GB" sz="1400" dirty="0">
                              <a:latin typeface="+mn-lt"/>
                            </a:rPr>
                            <a:t>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I(t) at 2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nd</a:t>
                          </a:r>
                          <a:r>
                            <a:rPr lang="en-GB" sz="1400" dirty="0">
                              <a:latin typeface="+mn-lt"/>
                            </a:rPr>
                            <a:t>  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Time between Peaks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486" t="-833" r="-200541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/>
                            <a:t>Daily Increase in I(t) per 10,000 population to reach 2</a:t>
                          </a:r>
                          <a:r>
                            <a:rPr lang="en-GB" sz="1400" baseline="30000" dirty="0"/>
                            <a:t>nd</a:t>
                          </a:r>
                          <a:r>
                            <a:rPr lang="en-GB" sz="1400" dirty="0"/>
                            <a:t> Peak from 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Peak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8784492"/>
                      </a:ext>
                    </a:extLst>
                  </a:tr>
                  <a:tr h="69843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 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0.50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(125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</a:t>
                          </a: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.026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(199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74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0.58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N/A (decreases)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108191"/>
                      </a:ext>
                    </a:extLst>
                  </a:tr>
                  <a:tr h="69843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0.44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(125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0.</a:t>
                          </a: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011</a:t>
                          </a:r>
                          <a:endParaRPr lang="en-GB" sz="1400" dirty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(442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317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0.23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N/A (decreases)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487914"/>
                      </a:ext>
                    </a:extLst>
                  </a:tr>
                  <a:tr h="69843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0.51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(125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0.029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(188 Days)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63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0.63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N/A (decreases)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3499"/>
                      </a:ext>
                    </a:extLst>
                  </a:tr>
                  <a:tr h="69843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0.43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(125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0.0078</a:t>
                          </a:r>
                          <a:endParaRPr lang="en-GB" sz="1400" dirty="0">
                            <a:latin typeface="+mn-lt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(403)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278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0.17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N/A (decreases)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2445009"/>
                      </a:ext>
                    </a:extLst>
                  </a:tr>
                  <a:tr h="69843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0.76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(59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0.108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(115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56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2.32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10.91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168804"/>
                      </a:ext>
                    </a:extLst>
                  </a:tr>
                  <a:tr h="69843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0.72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(59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0.070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(218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159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1.478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5258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3BD4B23-0621-4819-BE4C-436764C26032}"/>
              </a:ext>
            </a:extLst>
          </p:cNvPr>
          <p:cNvSpPr txBox="1"/>
          <p:nvPr/>
        </p:nvSpPr>
        <p:spPr>
          <a:xfrm>
            <a:off x="896645" y="204186"/>
            <a:ext cx="9936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Intervention Trigger = when I(t) = 0.0455 (at t = 125 Days for scenario 1 + 2, at t = 59 Days for scenario 3)</a:t>
            </a:r>
          </a:p>
          <a:p>
            <a:r>
              <a:rPr lang="en-GB" b="1"/>
              <a:t>Bold Denotes highest peak (in terms of I(t))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F1E2DC-4383-497A-8A2E-297B85405E71}"/>
                  </a:ext>
                </a:extLst>
              </p:cNvPr>
              <p:cNvSpPr/>
              <p:nvPr/>
            </p:nvSpPr>
            <p:spPr>
              <a:xfrm>
                <a:off x="213359" y="6188494"/>
                <a:ext cx="10733104" cy="465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600" dirty="0"/>
                  <a:t>Daily Increase in I(t) per 10,000 population defined as: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𝒏𝒅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𝑷𝒆𝒂𝒌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d>
                              <m:dPr>
                                <m:ctrlP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𝒔𝒕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𝑷𝒆𝒂𝒌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𝑻𝒊𝒎𝒆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𝑩𝒆𝒕𝒘𝒆𝒆𝒏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𝑷𝒆𝒂𝒌𝒔</m:t>
                            </m:r>
                          </m:den>
                        </m:f>
                      </m:e>
                    </m:d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𝟏𝟎𝟎𝟎𝟎</m:t>
                    </m:r>
                  </m:oMath>
                </a14:m>
                <a:endParaRPr lang="en-GB" sz="1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F1E2DC-4383-497A-8A2E-297B85405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59" y="6188494"/>
                <a:ext cx="10733104" cy="465320"/>
              </a:xfrm>
              <a:prstGeom prst="rect">
                <a:avLst/>
              </a:prstGeom>
              <a:blipFill>
                <a:blip r:embed="rId3"/>
                <a:stretch>
                  <a:fillRect l="-284" b="-38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99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27F3-05B4-4D39-915A-6DD4D01C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365125"/>
            <a:ext cx="5007006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Baseline Scenario: Intervention Analysis Weeks 1-12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CD653-36E7-4443-8C06-2CC3C5E7A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748" y="0"/>
            <a:ext cx="5295900" cy="684201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5F673FD-2320-4340-B799-5CF88236CF36}"/>
              </a:ext>
            </a:extLst>
          </p:cNvPr>
          <p:cNvSpPr txBox="1">
            <a:spLocks/>
          </p:cNvSpPr>
          <p:nvPr/>
        </p:nvSpPr>
        <p:spPr>
          <a:xfrm>
            <a:off x="838200" y="2200384"/>
            <a:ext cx="3494103" cy="44108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u="sng" dirty="0"/>
              <a:t>R</a:t>
            </a:r>
            <a:r>
              <a:rPr lang="en-GB" sz="2000" b="1" u="sng" baseline="-25000" dirty="0"/>
              <a:t>0 </a:t>
            </a:r>
            <a:r>
              <a:rPr lang="en-GB" sz="2000" b="1" u="sng" dirty="0"/>
              <a:t>= 1.5 -&gt; R</a:t>
            </a:r>
            <a:r>
              <a:rPr lang="en-GB" sz="2000" b="1" u="sng" baseline="-25000" dirty="0"/>
              <a:t>0</a:t>
            </a:r>
            <a:r>
              <a:rPr lang="en-GB" sz="2000" b="1" u="sng" dirty="0"/>
              <a:t> = 0.6</a:t>
            </a:r>
          </a:p>
          <a:p>
            <a:endParaRPr lang="en-GB" sz="2000" b="1" u="sng" dirty="0"/>
          </a:p>
          <a:p>
            <a:r>
              <a:rPr lang="en-GB" sz="2000" b="1" dirty="0"/>
              <a:t>Weeks correspond to length of intervention</a:t>
            </a:r>
          </a:p>
          <a:p>
            <a:endParaRPr lang="en-GB" sz="2000" b="1" dirty="0"/>
          </a:p>
          <a:p>
            <a:r>
              <a:rPr lang="en-GB" sz="2000" b="1" dirty="0"/>
              <a:t>Highlighted (less transparent) lines correspond to Week 3 and Week 12</a:t>
            </a:r>
          </a:p>
          <a:p>
            <a:endParaRPr lang="en-GB" sz="2000" b="1" dirty="0"/>
          </a:p>
          <a:p>
            <a:r>
              <a:rPr lang="en-GB" sz="2000" b="1" dirty="0"/>
              <a:t>Dashed Line Represents Time of Intervention Start</a:t>
            </a:r>
          </a:p>
          <a:p>
            <a:endParaRPr lang="en-GB" sz="2000" b="1" dirty="0"/>
          </a:p>
          <a:p>
            <a:endParaRPr lang="en-GB" sz="2000" b="1" u="sng" dirty="0"/>
          </a:p>
        </p:txBody>
      </p:sp>
    </p:spTree>
    <p:extLst>
      <p:ext uri="{BB962C8B-B14F-4D97-AF65-F5344CB8AC3E}">
        <p14:creationId xmlns:p14="http://schemas.microsoft.com/office/powerpoint/2010/main" val="285362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68BB-21D5-4BBA-B0C0-9E288117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11" y="535729"/>
            <a:ext cx="2677007" cy="429958"/>
          </a:xfrm>
        </p:spPr>
        <p:txBody>
          <a:bodyPr>
            <a:noAutofit/>
          </a:bodyPr>
          <a:lstStyle/>
          <a:p>
            <a:pPr algn="ctr"/>
            <a:r>
              <a:rPr lang="en-GB" sz="2400" b="1" u="sng" dirty="0"/>
              <a:t>R</a:t>
            </a:r>
            <a:r>
              <a:rPr lang="en-GB" sz="2400" b="1" u="sng" baseline="-25000" dirty="0"/>
              <a:t>0 </a:t>
            </a:r>
            <a:r>
              <a:rPr lang="en-GB" sz="2400" b="1" u="sng" dirty="0"/>
              <a:t>= 1.5 -&gt; 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0.6 (Baseline)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96003A-7DA7-4262-B6AF-04923FA007A8}"/>
              </a:ext>
            </a:extLst>
          </p:cNvPr>
          <p:cNvSpPr txBox="1">
            <a:spLocks/>
          </p:cNvSpPr>
          <p:nvPr/>
        </p:nvSpPr>
        <p:spPr>
          <a:xfrm>
            <a:off x="4856226" y="101228"/>
            <a:ext cx="3103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u="sng" dirty="0"/>
              <a:t>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1.5 -&gt; 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0.75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4C0A62-7934-4A2D-9B5F-BCC232E867EA}"/>
              </a:ext>
            </a:extLst>
          </p:cNvPr>
          <p:cNvSpPr txBox="1">
            <a:spLocks/>
          </p:cNvSpPr>
          <p:nvPr/>
        </p:nvSpPr>
        <p:spPr>
          <a:xfrm>
            <a:off x="8814307" y="101228"/>
            <a:ext cx="29126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u="sng" dirty="0"/>
              <a:t>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2.0 -&gt; 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0.8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EA986F-2389-4E8F-B933-99D72A473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33" y="1235365"/>
            <a:ext cx="3970594" cy="50869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356F8D-8C94-4801-92D7-55D7C4D7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827" y="1235365"/>
            <a:ext cx="3936534" cy="5086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0F9AB4-75AE-48DF-917B-4314831E9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244" y="1235365"/>
            <a:ext cx="3901737" cy="50869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449C37-6A19-4604-88D8-A42EC35EC980}"/>
              </a:ext>
            </a:extLst>
          </p:cNvPr>
          <p:cNvSpPr txBox="1"/>
          <p:nvPr/>
        </p:nvSpPr>
        <p:spPr>
          <a:xfrm>
            <a:off x="319596" y="6488668"/>
            <a:ext cx="489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Dashed Line Represents Time of Intervention Start</a:t>
            </a:r>
          </a:p>
        </p:txBody>
      </p:sp>
    </p:spTree>
    <p:extLst>
      <p:ext uri="{BB962C8B-B14F-4D97-AF65-F5344CB8AC3E}">
        <p14:creationId xmlns:p14="http://schemas.microsoft.com/office/powerpoint/2010/main" val="263821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FDF437-F55D-4360-B2F0-9664AF58B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4234798"/>
                  </p:ext>
                </p:extLst>
              </p:nvPr>
            </p:nvGraphicFramePr>
            <p:xfrm>
              <a:off x="213359" y="1023777"/>
              <a:ext cx="11765282" cy="492214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65441">
                      <a:extLst>
                        <a:ext uri="{9D8B030D-6E8A-4147-A177-3AD203B41FA5}">
                          <a16:colId xmlns:a16="http://schemas.microsoft.com/office/drawing/2014/main" val="1643755811"/>
                        </a:ext>
                      </a:extLst>
                    </a:gridCol>
                    <a:gridCol w="965441">
                      <a:extLst>
                        <a:ext uri="{9D8B030D-6E8A-4147-A177-3AD203B41FA5}">
                          <a16:colId xmlns:a16="http://schemas.microsoft.com/office/drawing/2014/main" val="3379305878"/>
                        </a:ext>
                      </a:extLst>
                    </a:gridCol>
                    <a:gridCol w="790514">
                      <a:extLst>
                        <a:ext uri="{9D8B030D-6E8A-4147-A177-3AD203B41FA5}">
                          <a16:colId xmlns:a16="http://schemas.microsoft.com/office/drawing/2014/main" val="2617283435"/>
                        </a:ext>
                      </a:extLst>
                    </a:gridCol>
                    <a:gridCol w="1415198">
                      <a:extLst>
                        <a:ext uri="{9D8B030D-6E8A-4147-A177-3AD203B41FA5}">
                          <a16:colId xmlns:a16="http://schemas.microsoft.com/office/drawing/2014/main" val="3425317987"/>
                        </a:ext>
                      </a:extLst>
                    </a:gridCol>
                    <a:gridCol w="921619">
                      <a:extLst>
                        <a:ext uri="{9D8B030D-6E8A-4147-A177-3AD203B41FA5}">
                          <a16:colId xmlns:a16="http://schemas.microsoft.com/office/drawing/2014/main" val="1030018068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2969940380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1503942524"/>
                        </a:ext>
                      </a:extLst>
                    </a:gridCol>
                    <a:gridCol w="1268760">
                      <a:extLst>
                        <a:ext uri="{9D8B030D-6E8A-4147-A177-3AD203B41FA5}">
                          <a16:colId xmlns:a16="http://schemas.microsoft.com/office/drawing/2014/main" val="1687552205"/>
                        </a:ext>
                      </a:extLst>
                    </a:gridCol>
                    <a:gridCol w="1137994">
                      <a:extLst>
                        <a:ext uri="{9D8B030D-6E8A-4147-A177-3AD203B41FA5}">
                          <a16:colId xmlns:a16="http://schemas.microsoft.com/office/drawing/2014/main" val="3571793517"/>
                        </a:ext>
                      </a:extLst>
                    </a:gridCol>
                    <a:gridCol w="2221183">
                      <a:extLst>
                        <a:ext uri="{9D8B030D-6E8A-4147-A177-3AD203B41FA5}">
                          <a16:colId xmlns:a16="http://schemas.microsoft.com/office/drawing/2014/main" val="1296493705"/>
                        </a:ext>
                      </a:extLst>
                    </a:gridCol>
                  </a:tblGrid>
                  <a:tr h="2468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baseline="0" dirty="0">
                              <a:latin typeface="+mn-lt"/>
                            </a:rPr>
                            <a:t>Scenario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Base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Control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Lockdown Duration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Total Fraction Infected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I(t) at 1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st</a:t>
                          </a:r>
                          <a:r>
                            <a:rPr lang="en-GB" sz="1400" dirty="0">
                              <a:latin typeface="+mn-lt"/>
                            </a:rPr>
                            <a:t>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I(t) at 2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nd</a:t>
                          </a:r>
                          <a:r>
                            <a:rPr lang="en-GB" sz="1400" dirty="0">
                              <a:latin typeface="+mn-lt"/>
                            </a:rPr>
                            <a:t>  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Time between Peaks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Peak Ratio </a:t>
                          </a:r>
                        </a:p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𝒏𝒅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𝑷𝒆𝒂𝒌</m:t>
                                        </m:r>
                                      </m:num>
                                      <m:den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𝒔𝒕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𝑷𝒆𝒂𝒌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GB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/>
                            <a:t>Daily Increase in I(t) per 10,000 population to reach 2</a:t>
                          </a:r>
                          <a:r>
                            <a:rPr lang="en-GB" sz="1400" baseline="30000" dirty="0"/>
                            <a:t>nd</a:t>
                          </a:r>
                          <a:r>
                            <a:rPr lang="en-GB" sz="1400" dirty="0"/>
                            <a:t> Peak from 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Peak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878449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 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0.55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0.0182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(100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0.048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(196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96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2.64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3.10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10819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0.54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0.0182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(100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0.039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(337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237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2.14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0.88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487914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0.0182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(100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0.048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(188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88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2.64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3.39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349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0.53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0.0182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(100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0.035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(313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213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1.94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0.79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244500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0.78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0.0181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  <a:latin typeface="+mn-lt"/>
                            </a:rPr>
                            <a:t>(49 Days)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0.134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(112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63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7.43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18.4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16880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0.77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0.0181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  <a:latin typeface="+mn-lt"/>
                            </a:rPr>
                            <a:t>(49 Days)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0.114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(198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149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6.30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6.44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5258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FDF437-F55D-4360-B2F0-9664AF58B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4234798"/>
                  </p:ext>
                </p:extLst>
              </p:nvPr>
            </p:nvGraphicFramePr>
            <p:xfrm>
              <a:off x="213359" y="1023777"/>
              <a:ext cx="11765282" cy="492214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65441">
                      <a:extLst>
                        <a:ext uri="{9D8B030D-6E8A-4147-A177-3AD203B41FA5}">
                          <a16:colId xmlns:a16="http://schemas.microsoft.com/office/drawing/2014/main" val="1643755811"/>
                        </a:ext>
                      </a:extLst>
                    </a:gridCol>
                    <a:gridCol w="965441">
                      <a:extLst>
                        <a:ext uri="{9D8B030D-6E8A-4147-A177-3AD203B41FA5}">
                          <a16:colId xmlns:a16="http://schemas.microsoft.com/office/drawing/2014/main" val="3379305878"/>
                        </a:ext>
                      </a:extLst>
                    </a:gridCol>
                    <a:gridCol w="790514">
                      <a:extLst>
                        <a:ext uri="{9D8B030D-6E8A-4147-A177-3AD203B41FA5}">
                          <a16:colId xmlns:a16="http://schemas.microsoft.com/office/drawing/2014/main" val="2617283435"/>
                        </a:ext>
                      </a:extLst>
                    </a:gridCol>
                    <a:gridCol w="1415198">
                      <a:extLst>
                        <a:ext uri="{9D8B030D-6E8A-4147-A177-3AD203B41FA5}">
                          <a16:colId xmlns:a16="http://schemas.microsoft.com/office/drawing/2014/main" val="3425317987"/>
                        </a:ext>
                      </a:extLst>
                    </a:gridCol>
                    <a:gridCol w="921619">
                      <a:extLst>
                        <a:ext uri="{9D8B030D-6E8A-4147-A177-3AD203B41FA5}">
                          <a16:colId xmlns:a16="http://schemas.microsoft.com/office/drawing/2014/main" val="1030018068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2969940380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1503942524"/>
                        </a:ext>
                      </a:extLst>
                    </a:gridCol>
                    <a:gridCol w="1268760">
                      <a:extLst>
                        <a:ext uri="{9D8B030D-6E8A-4147-A177-3AD203B41FA5}">
                          <a16:colId xmlns:a16="http://schemas.microsoft.com/office/drawing/2014/main" val="1687552205"/>
                        </a:ext>
                      </a:extLst>
                    </a:gridCol>
                    <a:gridCol w="1137994">
                      <a:extLst>
                        <a:ext uri="{9D8B030D-6E8A-4147-A177-3AD203B41FA5}">
                          <a16:colId xmlns:a16="http://schemas.microsoft.com/office/drawing/2014/main" val="3571793517"/>
                        </a:ext>
                      </a:extLst>
                    </a:gridCol>
                    <a:gridCol w="2221183">
                      <a:extLst>
                        <a:ext uri="{9D8B030D-6E8A-4147-A177-3AD203B41FA5}">
                          <a16:colId xmlns:a16="http://schemas.microsoft.com/office/drawing/2014/main" val="1296493705"/>
                        </a:ext>
                      </a:extLst>
                    </a:gridCol>
                  </a:tblGrid>
                  <a:tr h="7315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baseline="0" dirty="0">
                              <a:latin typeface="+mn-lt"/>
                            </a:rPr>
                            <a:t>Scenario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Base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Control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Lockdown Duration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Total Fraction Infected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I(t) at 1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st</a:t>
                          </a:r>
                          <a:r>
                            <a:rPr lang="en-GB" sz="1400" dirty="0">
                              <a:latin typeface="+mn-lt"/>
                            </a:rPr>
                            <a:t>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I(t) at 2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nd</a:t>
                          </a:r>
                          <a:r>
                            <a:rPr lang="en-GB" sz="1400" dirty="0">
                              <a:latin typeface="+mn-lt"/>
                            </a:rPr>
                            <a:t>  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Time between Peaks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38503" t="-833" r="-197326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/>
                            <a:t>Daily Increase in I(t) per 10,000 population to reach 2</a:t>
                          </a:r>
                          <a:r>
                            <a:rPr lang="en-GB" sz="1400" baseline="30000" dirty="0"/>
                            <a:t>nd</a:t>
                          </a:r>
                          <a:r>
                            <a:rPr lang="en-GB" sz="1400" dirty="0"/>
                            <a:t> Peak from 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Peak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8784492"/>
                      </a:ext>
                    </a:extLst>
                  </a:tr>
                  <a:tr h="69843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 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0.55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0.0182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(100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0.048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(196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96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2.64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3.10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108191"/>
                      </a:ext>
                    </a:extLst>
                  </a:tr>
                  <a:tr h="69843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0.54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0.0182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(100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0.039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(337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237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2.14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0.88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487914"/>
                      </a:ext>
                    </a:extLst>
                  </a:tr>
                  <a:tr h="69843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0.0182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(100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0.048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(188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88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2.64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3.39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3499"/>
                      </a:ext>
                    </a:extLst>
                  </a:tr>
                  <a:tr h="69843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0.53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0.0182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(100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0.035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(313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213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1.94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0.79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2445009"/>
                      </a:ext>
                    </a:extLst>
                  </a:tr>
                  <a:tr h="69843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0.78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0.0181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  <a:latin typeface="+mn-lt"/>
                            </a:rPr>
                            <a:t>(49 Days)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0.134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(112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63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7.43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18.4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168804"/>
                      </a:ext>
                    </a:extLst>
                  </a:tr>
                  <a:tr h="69843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0.77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0.0181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  <a:latin typeface="+mn-lt"/>
                            </a:rPr>
                            <a:t>(49 Days)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0.114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(198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149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6.30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6.44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5258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3BD4B23-0621-4819-BE4C-436764C26032}"/>
              </a:ext>
            </a:extLst>
          </p:cNvPr>
          <p:cNvSpPr txBox="1"/>
          <p:nvPr/>
        </p:nvSpPr>
        <p:spPr>
          <a:xfrm>
            <a:off x="896645" y="204186"/>
            <a:ext cx="9479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Intervention Trigger = when I(t) = 0.0182 (at t = 100 Days for Scenario 1 + 2; at t = 49 for Scenario 3)</a:t>
            </a:r>
          </a:p>
          <a:p>
            <a:r>
              <a:rPr lang="en-GB" b="1" dirty="0"/>
              <a:t>Bold Denotes highest peak (in terms of I(t))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8FCE91-3503-4A28-B614-94BD86DBD566}"/>
                  </a:ext>
                </a:extLst>
              </p:cNvPr>
              <p:cNvSpPr/>
              <p:nvPr/>
            </p:nvSpPr>
            <p:spPr>
              <a:xfrm>
                <a:off x="213359" y="6188494"/>
                <a:ext cx="10733104" cy="465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600" dirty="0"/>
                  <a:t>Daily Increase in I(t) per 10,000 population defined as: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𝒏𝒅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𝑷𝒆𝒂𝒌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d>
                              <m:dPr>
                                <m:ctrlP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𝒔𝒕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𝑷𝒆𝒂𝒌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𝑻𝒊𝒎𝒆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𝑩𝒆𝒕𝒘𝒆𝒆𝒏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𝑷𝒆𝒂𝒌𝒔</m:t>
                            </m:r>
                          </m:den>
                        </m:f>
                      </m:e>
                    </m:d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𝟏𝟎𝟎𝟎𝟎</m:t>
                    </m:r>
                  </m:oMath>
                </a14:m>
                <a:endParaRPr lang="en-GB" sz="1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8FCE91-3503-4A28-B614-94BD86DBD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59" y="6188494"/>
                <a:ext cx="10733104" cy="465320"/>
              </a:xfrm>
              <a:prstGeom prst="rect">
                <a:avLst/>
              </a:prstGeom>
              <a:blipFill>
                <a:blip r:embed="rId3"/>
                <a:stretch>
                  <a:fillRect l="-284" b="-38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71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A0F9-CBC8-4569-A369-B4BBBC4EC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8116"/>
            <a:ext cx="9144000" cy="2387600"/>
          </a:xfrm>
        </p:spPr>
        <p:txBody>
          <a:bodyPr/>
          <a:lstStyle/>
          <a:p>
            <a:r>
              <a:rPr lang="en-GB" dirty="0"/>
              <a:t>Intervention Trigger </a:t>
            </a:r>
            <a:br>
              <a:rPr lang="en-GB" dirty="0"/>
            </a:br>
            <a:r>
              <a:rPr lang="en-GB" dirty="0"/>
              <a:t>I(t) = 0.0054</a:t>
            </a:r>
          </a:p>
        </p:txBody>
      </p:sp>
    </p:spTree>
    <p:extLst>
      <p:ext uri="{BB962C8B-B14F-4D97-AF65-F5344CB8AC3E}">
        <p14:creationId xmlns:p14="http://schemas.microsoft.com/office/powerpoint/2010/main" val="169870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68BB-21D5-4BBA-B0C0-9E288117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11" y="535729"/>
            <a:ext cx="2677007" cy="429958"/>
          </a:xfrm>
        </p:spPr>
        <p:txBody>
          <a:bodyPr>
            <a:noAutofit/>
          </a:bodyPr>
          <a:lstStyle/>
          <a:p>
            <a:pPr algn="ctr"/>
            <a:r>
              <a:rPr lang="en-GB" sz="2400" b="1" u="sng" dirty="0"/>
              <a:t>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1.5 -&gt; 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0.6 (Baseline)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96003A-7DA7-4262-B6AF-04923FA007A8}"/>
              </a:ext>
            </a:extLst>
          </p:cNvPr>
          <p:cNvSpPr txBox="1">
            <a:spLocks/>
          </p:cNvSpPr>
          <p:nvPr/>
        </p:nvSpPr>
        <p:spPr>
          <a:xfrm>
            <a:off x="4856226" y="101228"/>
            <a:ext cx="3103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u="sng" dirty="0"/>
              <a:t>R</a:t>
            </a:r>
            <a:r>
              <a:rPr lang="en-GB" sz="2400" b="1" u="sng" baseline="-25000" dirty="0"/>
              <a:t>0 </a:t>
            </a:r>
            <a:r>
              <a:rPr lang="en-GB" sz="2400" b="1" u="sng" dirty="0"/>
              <a:t>= 1.5 -&gt; 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0.75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4C0A62-7934-4A2D-9B5F-BCC232E867EA}"/>
              </a:ext>
            </a:extLst>
          </p:cNvPr>
          <p:cNvSpPr txBox="1">
            <a:spLocks/>
          </p:cNvSpPr>
          <p:nvPr/>
        </p:nvSpPr>
        <p:spPr>
          <a:xfrm>
            <a:off x="8814307" y="101228"/>
            <a:ext cx="29126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u="sng" dirty="0"/>
              <a:t>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2.0 -&gt; 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0.8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60703D-FC15-4E01-82EE-A461ED0F3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" y="1189606"/>
            <a:ext cx="3951562" cy="5104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E2E253-1715-41F8-BACD-77F130C4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671" y="1189605"/>
            <a:ext cx="3908675" cy="5104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60142B-F340-4217-B8C1-1207EF5B4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949" y="1189605"/>
            <a:ext cx="3970294" cy="51046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84B13B-35A2-4F29-991D-CE141FBEF1BB}"/>
              </a:ext>
            </a:extLst>
          </p:cNvPr>
          <p:cNvSpPr txBox="1"/>
          <p:nvPr/>
        </p:nvSpPr>
        <p:spPr>
          <a:xfrm>
            <a:off x="319596" y="6488668"/>
            <a:ext cx="489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Dashed Line Represents Time of Intervention Start</a:t>
            </a:r>
          </a:p>
        </p:txBody>
      </p:sp>
    </p:spTree>
    <p:extLst>
      <p:ext uri="{BB962C8B-B14F-4D97-AF65-F5344CB8AC3E}">
        <p14:creationId xmlns:p14="http://schemas.microsoft.com/office/powerpoint/2010/main" val="413822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FDF437-F55D-4360-B2F0-9664AF58B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6362123"/>
                  </p:ext>
                </p:extLst>
              </p:nvPr>
            </p:nvGraphicFramePr>
            <p:xfrm>
              <a:off x="213359" y="1023777"/>
              <a:ext cx="11765282" cy="492214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65441">
                      <a:extLst>
                        <a:ext uri="{9D8B030D-6E8A-4147-A177-3AD203B41FA5}">
                          <a16:colId xmlns:a16="http://schemas.microsoft.com/office/drawing/2014/main" val="1643755811"/>
                        </a:ext>
                      </a:extLst>
                    </a:gridCol>
                    <a:gridCol w="965441">
                      <a:extLst>
                        <a:ext uri="{9D8B030D-6E8A-4147-A177-3AD203B41FA5}">
                          <a16:colId xmlns:a16="http://schemas.microsoft.com/office/drawing/2014/main" val="3379305878"/>
                        </a:ext>
                      </a:extLst>
                    </a:gridCol>
                    <a:gridCol w="790514">
                      <a:extLst>
                        <a:ext uri="{9D8B030D-6E8A-4147-A177-3AD203B41FA5}">
                          <a16:colId xmlns:a16="http://schemas.microsoft.com/office/drawing/2014/main" val="2617283435"/>
                        </a:ext>
                      </a:extLst>
                    </a:gridCol>
                    <a:gridCol w="1415198">
                      <a:extLst>
                        <a:ext uri="{9D8B030D-6E8A-4147-A177-3AD203B41FA5}">
                          <a16:colId xmlns:a16="http://schemas.microsoft.com/office/drawing/2014/main" val="3425317987"/>
                        </a:ext>
                      </a:extLst>
                    </a:gridCol>
                    <a:gridCol w="921619">
                      <a:extLst>
                        <a:ext uri="{9D8B030D-6E8A-4147-A177-3AD203B41FA5}">
                          <a16:colId xmlns:a16="http://schemas.microsoft.com/office/drawing/2014/main" val="1030018068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2969940380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1503942524"/>
                        </a:ext>
                      </a:extLst>
                    </a:gridCol>
                    <a:gridCol w="1268760">
                      <a:extLst>
                        <a:ext uri="{9D8B030D-6E8A-4147-A177-3AD203B41FA5}">
                          <a16:colId xmlns:a16="http://schemas.microsoft.com/office/drawing/2014/main" val="1687552205"/>
                        </a:ext>
                      </a:extLst>
                    </a:gridCol>
                    <a:gridCol w="1121420">
                      <a:extLst>
                        <a:ext uri="{9D8B030D-6E8A-4147-A177-3AD203B41FA5}">
                          <a16:colId xmlns:a16="http://schemas.microsoft.com/office/drawing/2014/main" val="3571793517"/>
                        </a:ext>
                      </a:extLst>
                    </a:gridCol>
                    <a:gridCol w="2237757">
                      <a:extLst>
                        <a:ext uri="{9D8B030D-6E8A-4147-A177-3AD203B41FA5}">
                          <a16:colId xmlns:a16="http://schemas.microsoft.com/office/drawing/2014/main" val="1296493705"/>
                        </a:ext>
                      </a:extLst>
                    </a:gridCol>
                  </a:tblGrid>
                  <a:tr h="2468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baseline="0" dirty="0">
                              <a:latin typeface="+mn-lt"/>
                            </a:rPr>
                            <a:t>Scenario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Base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Control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Lockdown Duration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Total Fraction Infected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I(t) at 1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st</a:t>
                          </a:r>
                          <a:r>
                            <a:rPr lang="en-GB" sz="1400" dirty="0">
                              <a:latin typeface="+mn-lt"/>
                            </a:rPr>
                            <a:t>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I(t) at 2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nd</a:t>
                          </a:r>
                          <a:r>
                            <a:rPr lang="en-GB" sz="1400" dirty="0">
                              <a:latin typeface="+mn-lt"/>
                            </a:rPr>
                            <a:t>  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Time between Peaks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Peak Ratio </a:t>
                          </a:r>
                        </a:p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𝒏𝒅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𝑷𝒆𝒂𝒌</m:t>
                                        </m:r>
                                      </m:num>
                                      <m:den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𝒔𝒕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𝑷𝒆𝒂𝒌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GB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/>
                            <a:t>Daily Increase in I(t) per 10,000 population to reach 2</a:t>
                          </a:r>
                          <a:r>
                            <a:rPr lang="en-GB" sz="1400" baseline="30000" dirty="0"/>
                            <a:t>nd</a:t>
                          </a:r>
                          <a:r>
                            <a:rPr lang="en-GB" sz="1400" dirty="0"/>
                            <a:t> Peak from 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Peak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878449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 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0.58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0.0054 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(75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0.058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(190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115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10.8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4.57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10819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0.57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0.0054 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(75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0.055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(312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237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10.3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2.09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487914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0.58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0.0054 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(75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0.059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(184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109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10.8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4.92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349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0.57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0.0054 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(75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effectLst/>
                            </a:rPr>
                            <a:t>0.054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effectLst/>
                              <a:latin typeface="+mn-lt"/>
                            </a:rPr>
                            <a:t>(Day 287)</a:t>
                          </a:r>
                          <a:endParaRPr lang="en-GB" sz="1400" b="1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212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9.98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2.29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244500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0.79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0.0053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  <a:latin typeface="+mn-lt"/>
                            </a:rPr>
                            <a:t>(37 Days)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0.148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(111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74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27.9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19.2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16880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0.79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0.0053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  <a:latin typeface="+mn-lt"/>
                            </a:rPr>
                            <a:t>(37 Days)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0.141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(189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152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26.6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8.93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5258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FDF437-F55D-4360-B2F0-9664AF58B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6362123"/>
                  </p:ext>
                </p:extLst>
              </p:nvPr>
            </p:nvGraphicFramePr>
            <p:xfrm>
              <a:off x="213359" y="1023777"/>
              <a:ext cx="11765282" cy="492214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65441">
                      <a:extLst>
                        <a:ext uri="{9D8B030D-6E8A-4147-A177-3AD203B41FA5}">
                          <a16:colId xmlns:a16="http://schemas.microsoft.com/office/drawing/2014/main" val="1643755811"/>
                        </a:ext>
                      </a:extLst>
                    </a:gridCol>
                    <a:gridCol w="965441">
                      <a:extLst>
                        <a:ext uri="{9D8B030D-6E8A-4147-A177-3AD203B41FA5}">
                          <a16:colId xmlns:a16="http://schemas.microsoft.com/office/drawing/2014/main" val="3379305878"/>
                        </a:ext>
                      </a:extLst>
                    </a:gridCol>
                    <a:gridCol w="790514">
                      <a:extLst>
                        <a:ext uri="{9D8B030D-6E8A-4147-A177-3AD203B41FA5}">
                          <a16:colId xmlns:a16="http://schemas.microsoft.com/office/drawing/2014/main" val="2617283435"/>
                        </a:ext>
                      </a:extLst>
                    </a:gridCol>
                    <a:gridCol w="1415198">
                      <a:extLst>
                        <a:ext uri="{9D8B030D-6E8A-4147-A177-3AD203B41FA5}">
                          <a16:colId xmlns:a16="http://schemas.microsoft.com/office/drawing/2014/main" val="3425317987"/>
                        </a:ext>
                      </a:extLst>
                    </a:gridCol>
                    <a:gridCol w="921619">
                      <a:extLst>
                        <a:ext uri="{9D8B030D-6E8A-4147-A177-3AD203B41FA5}">
                          <a16:colId xmlns:a16="http://schemas.microsoft.com/office/drawing/2014/main" val="1030018068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2969940380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1503942524"/>
                        </a:ext>
                      </a:extLst>
                    </a:gridCol>
                    <a:gridCol w="1268760">
                      <a:extLst>
                        <a:ext uri="{9D8B030D-6E8A-4147-A177-3AD203B41FA5}">
                          <a16:colId xmlns:a16="http://schemas.microsoft.com/office/drawing/2014/main" val="1687552205"/>
                        </a:ext>
                      </a:extLst>
                    </a:gridCol>
                    <a:gridCol w="1121420">
                      <a:extLst>
                        <a:ext uri="{9D8B030D-6E8A-4147-A177-3AD203B41FA5}">
                          <a16:colId xmlns:a16="http://schemas.microsoft.com/office/drawing/2014/main" val="3571793517"/>
                        </a:ext>
                      </a:extLst>
                    </a:gridCol>
                    <a:gridCol w="2237757">
                      <a:extLst>
                        <a:ext uri="{9D8B030D-6E8A-4147-A177-3AD203B41FA5}">
                          <a16:colId xmlns:a16="http://schemas.microsoft.com/office/drawing/2014/main" val="1296493705"/>
                        </a:ext>
                      </a:extLst>
                    </a:gridCol>
                  </a:tblGrid>
                  <a:tr h="7315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baseline="0" dirty="0">
                              <a:latin typeface="+mn-lt"/>
                            </a:rPr>
                            <a:t>Scenario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Base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Control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Lockdown Duration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Total Fraction Infected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I(t) at 1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st</a:t>
                          </a:r>
                          <a:r>
                            <a:rPr lang="en-GB" sz="1400" dirty="0">
                              <a:latin typeface="+mn-lt"/>
                            </a:rPr>
                            <a:t>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I(t) at 2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nd</a:t>
                          </a:r>
                          <a:r>
                            <a:rPr lang="en-GB" sz="1400" dirty="0">
                              <a:latin typeface="+mn-lt"/>
                            </a:rPr>
                            <a:t>  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Time between Peaks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486" t="-833" r="-200541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/>
                            <a:t>Daily Increase in I(t) per 10,000 population to reach 2</a:t>
                          </a:r>
                          <a:r>
                            <a:rPr lang="en-GB" sz="1400" baseline="30000" dirty="0"/>
                            <a:t>nd</a:t>
                          </a:r>
                          <a:r>
                            <a:rPr lang="en-GB" sz="1400" dirty="0"/>
                            <a:t> Peak from 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Peak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8784492"/>
                      </a:ext>
                    </a:extLst>
                  </a:tr>
                  <a:tr h="69843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 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0.58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0.0054 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(75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0.058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(190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115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10.8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4.57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108191"/>
                      </a:ext>
                    </a:extLst>
                  </a:tr>
                  <a:tr h="69843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0.57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0.0054 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(75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0.055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(312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237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10.3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2.09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487914"/>
                      </a:ext>
                    </a:extLst>
                  </a:tr>
                  <a:tr h="69843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0.58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0.0054 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(75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0.059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(184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109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10.8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4.92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3499"/>
                      </a:ext>
                    </a:extLst>
                  </a:tr>
                  <a:tr h="69843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0.57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0.0054 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(75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effectLst/>
                            </a:rPr>
                            <a:t>0.054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effectLst/>
                              <a:latin typeface="+mn-lt"/>
                            </a:rPr>
                            <a:t>(Day 287)</a:t>
                          </a:r>
                          <a:endParaRPr lang="en-GB" sz="1400" b="1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212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9.98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2.29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2445009"/>
                      </a:ext>
                    </a:extLst>
                  </a:tr>
                  <a:tr h="69843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0.79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0.0053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  <a:latin typeface="+mn-lt"/>
                            </a:rPr>
                            <a:t>(37 Days)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0.148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(111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74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27.9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19.2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168804"/>
                      </a:ext>
                    </a:extLst>
                  </a:tr>
                  <a:tr h="69843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0.79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0.0053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  <a:latin typeface="+mn-lt"/>
                            </a:rPr>
                            <a:t>(37 Days)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0.141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(189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152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26.6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8.93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5258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3BD4B23-0621-4819-BE4C-436764C26032}"/>
              </a:ext>
            </a:extLst>
          </p:cNvPr>
          <p:cNvSpPr txBox="1"/>
          <p:nvPr/>
        </p:nvSpPr>
        <p:spPr>
          <a:xfrm>
            <a:off x="896645" y="204186"/>
            <a:ext cx="982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Intervention Trigger = when I(t) = 0.0054 (at t = 75 Days for scenario 1 + 2; at t = 37 Days for scenario 3)</a:t>
            </a:r>
          </a:p>
          <a:p>
            <a:r>
              <a:rPr lang="en-GB" b="1" dirty="0"/>
              <a:t>Bold Denotes highest peak (in terms of I(t))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A6895D-868B-4755-B04E-9DE74D4757D3}"/>
                  </a:ext>
                </a:extLst>
              </p:cNvPr>
              <p:cNvSpPr/>
              <p:nvPr/>
            </p:nvSpPr>
            <p:spPr>
              <a:xfrm>
                <a:off x="213359" y="6188494"/>
                <a:ext cx="10733104" cy="465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600" dirty="0"/>
                  <a:t>Daily Increase in I(t) per 10,000 population defined as: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𝒏𝒅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𝑷𝒆𝒂𝒌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d>
                              <m:dPr>
                                <m:ctrlP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𝒔𝒕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𝑷𝒆𝒂𝒌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𝑻𝒊𝒎𝒆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𝑩𝒆𝒕𝒘𝒆𝒆𝒏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𝑷𝒆𝒂𝒌𝒔</m:t>
                            </m:r>
                          </m:den>
                        </m:f>
                      </m:e>
                    </m:d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𝟏𝟎𝟎𝟎𝟎</m:t>
                    </m:r>
                  </m:oMath>
                </a14:m>
                <a:endParaRPr lang="en-GB" sz="1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A6895D-868B-4755-B04E-9DE74D475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59" y="6188494"/>
                <a:ext cx="10733104" cy="465320"/>
              </a:xfrm>
              <a:prstGeom prst="rect">
                <a:avLst/>
              </a:prstGeom>
              <a:blipFill>
                <a:blip r:embed="rId3"/>
                <a:stretch>
                  <a:fillRect l="-284" b="-38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30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A0F9-CBC8-4569-A369-B4BBBC4EC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8116"/>
            <a:ext cx="9144000" cy="2387600"/>
          </a:xfrm>
        </p:spPr>
        <p:txBody>
          <a:bodyPr/>
          <a:lstStyle/>
          <a:p>
            <a:r>
              <a:rPr lang="en-GB" dirty="0"/>
              <a:t>Intervention Trigger </a:t>
            </a:r>
            <a:br>
              <a:rPr lang="en-GB" dirty="0"/>
            </a:br>
            <a:r>
              <a:rPr lang="en-GB" dirty="0"/>
              <a:t>I(t) = 0.0455</a:t>
            </a:r>
          </a:p>
        </p:txBody>
      </p:sp>
    </p:spTree>
    <p:extLst>
      <p:ext uri="{BB962C8B-B14F-4D97-AF65-F5344CB8AC3E}">
        <p14:creationId xmlns:p14="http://schemas.microsoft.com/office/powerpoint/2010/main" val="255804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68BB-21D5-4BBA-B0C0-9E288117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22" y="606750"/>
            <a:ext cx="2677007" cy="429958"/>
          </a:xfrm>
        </p:spPr>
        <p:txBody>
          <a:bodyPr>
            <a:noAutofit/>
          </a:bodyPr>
          <a:lstStyle/>
          <a:p>
            <a:pPr algn="ctr"/>
            <a:r>
              <a:rPr lang="en-GB" sz="2400" b="1" u="sng" dirty="0"/>
              <a:t>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1.5 -&gt; R</a:t>
            </a:r>
            <a:r>
              <a:rPr lang="en-GB" sz="2400" b="1" u="sng" baseline="-25000" dirty="0"/>
              <a:t>0 </a:t>
            </a:r>
            <a:r>
              <a:rPr lang="en-GB" sz="2400" b="1" u="sng" dirty="0"/>
              <a:t>= 0.6 (Baseline)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96003A-7DA7-4262-B6AF-04923FA007A8}"/>
              </a:ext>
            </a:extLst>
          </p:cNvPr>
          <p:cNvSpPr txBox="1">
            <a:spLocks/>
          </p:cNvSpPr>
          <p:nvPr/>
        </p:nvSpPr>
        <p:spPr>
          <a:xfrm>
            <a:off x="4891737" y="172249"/>
            <a:ext cx="3103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u="sng" dirty="0"/>
              <a:t>R</a:t>
            </a:r>
            <a:r>
              <a:rPr lang="en-GB" sz="2400" b="1" u="sng" baseline="-25000" dirty="0"/>
              <a:t>0 </a:t>
            </a:r>
            <a:r>
              <a:rPr lang="en-GB" sz="2400" b="1" u="sng" dirty="0"/>
              <a:t>= 1.5 -&gt; 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0.75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4C0A62-7934-4A2D-9B5F-BCC232E867EA}"/>
              </a:ext>
            </a:extLst>
          </p:cNvPr>
          <p:cNvSpPr txBox="1">
            <a:spLocks/>
          </p:cNvSpPr>
          <p:nvPr/>
        </p:nvSpPr>
        <p:spPr>
          <a:xfrm>
            <a:off x="8849818" y="172249"/>
            <a:ext cx="29126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u="sng" dirty="0"/>
              <a:t>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2.0 -&gt; 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0.8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6970BD-8CCB-48AF-90E3-A1465E6CD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0" y="1321046"/>
            <a:ext cx="3997323" cy="51268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CB199-1C26-43AC-B46D-000731D47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339" y="1321046"/>
            <a:ext cx="3997322" cy="51617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42A425-B0DA-42A3-AC7E-DE43C9A70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197" y="1338513"/>
            <a:ext cx="3997323" cy="51268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81CC3E-7840-4FFE-BBE1-50B6F214BEC3}"/>
              </a:ext>
            </a:extLst>
          </p:cNvPr>
          <p:cNvSpPr txBox="1"/>
          <p:nvPr/>
        </p:nvSpPr>
        <p:spPr>
          <a:xfrm>
            <a:off x="319596" y="6488668"/>
            <a:ext cx="489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Dashed Line Represents Time of Intervention Start</a:t>
            </a:r>
          </a:p>
        </p:txBody>
      </p:sp>
    </p:spTree>
    <p:extLst>
      <p:ext uri="{BB962C8B-B14F-4D97-AF65-F5344CB8AC3E}">
        <p14:creationId xmlns:p14="http://schemas.microsoft.com/office/powerpoint/2010/main" val="7029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884</Words>
  <Application>Microsoft Office PowerPoint</Application>
  <PresentationFormat>Widescreen</PresentationFormat>
  <Paragraphs>281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Intervention Trigger  I(t) = 0.0182</vt:lpstr>
      <vt:lpstr>Baseline Scenario: Intervention Analysis Weeks 1-12</vt:lpstr>
      <vt:lpstr>R0 = 1.5 -&gt; R0 = 0.6 (Baseline)</vt:lpstr>
      <vt:lpstr>PowerPoint Presentation</vt:lpstr>
      <vt:lpstr>Intervention Trigger  I(t) = 0.0054</vt:lpstr>
      <vt:lpstr>R0 = 1.5 -&gt; R0 = 0.6 (Baseline)</vt:lpstr>
      <vt:lpstr>PowerPoint Presentation</vt:lpstr>
      <vt:lpstr>Intervention Trigger  I(t) = 0.0455</vt:lpstr>
      <vt:lpstr>R0 = 1.5 -&gt; R0 = 0.6 (Baseline)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Intervention Trig Day 100</dc:title>
  <dc:creator>Alexander Morgan</dc:creator>
  <cp:lastModifiedBy>Alexander Morgan</cp:lastModifiedBy>
  <cp:revision>41</cp:revision>
  <dcterms:created xsi:type="dcterms:W3CDTF">2020-03-27T13:41:10Z</dcterms:created>
  <dcterms:modified xsi:type="dcterms:W3CDTF">2020-03-29T12:48:11Z</dcterms:modified>
</cp:coreProperties>
</file>