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0BB3-7749-4291-A78C-88FAA7FC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A15B7-992E-4D8F-9D12-8E2253275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DAD5-1767-42D6-9810-BBC9E218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870C-45F2-4137-81E8-32F9796D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A588-F51D-4E82-BB11-E357A3CC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DD53-3429-45B6-B9CA-D9E31408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62DBD-025A-4F35-9180-828742AF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DB2C-EDD0-4C54-9F4E-8545BF3D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FF2A-C413-4B3A-85C5-79235AD7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68A9-B4CD-4CFD-A98A-660C98C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00244-E4AB-4A11-9E4C-7FB202FF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88A8-118C-4F85-BDA2-0E9FA7AFB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74FB-E381-456C-BAF4-B466E906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328A-F658-46F2-9A61-BC2B887E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D687-76F5-4140-BA95-E4BA5D82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0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84AA-FD5A-4255-962B-F027B54B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18F6-1746-4D5D-A7E3-81850A67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AB87-3110-408F-A4FF-0602930A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7C5B-C4A3-4A5A-BBC9-4EA6202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13AE-97A2-4B64-9DE0-948DC2E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6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CAE5-4996-4E46-AFA0-A2124152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A053-735C-40ED-966C-1BB272F0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36F3-C3FE-424D-B11F-5E43B1F0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3019-03F8-4353-905C-92D58447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CBEF-6D4C-4630-927F-3226C8F8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674D-B593-4D8D-8672-869287F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6F5E-B31D-4EA5-A41B-2AEDA7635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71859-46A7-4665-890B-C1AB1937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49D7-F3D4-45FD-B4CE-5504472C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84D4A-8C81-4B6F-9D81-3DE2FEFB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53C4-DC36-4F00-BC67-18D084D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7612-93AC-4AF0-BEDA-D86A5E1B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57CBF-093B-4256-A75F-FFA531C6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49F86-9674-40CC-9670-6B100E77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2084-6AA9-47B7-A5DD-8233BEB7F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4542D-E0A0-4DA1-9FFE-E0B2EB6A0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6CCDD-54A1-4532-AA17-CAE05B6C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6CA13-2506-4D90-B281-BAE0FBAB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7D239-6733-40C8-BF20-0434DA44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00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0815-B973-4F54-A945-BD8BCD37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F4DAC-414A-4876-8303-1B135D5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861C-2356-43B6-9778-5F6D3A48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A7C5E-5306-4744-919A-89244CEE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8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2F8A9-1A11-453D-B714-532CFE85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34427-7B81-4FC3-9B3E-F0BD0858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9417-8375-4B2E-862E-8DA4EAB2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844-42DE-4AD9-927C-9E8AC912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6073-B300-4981-A752-06E7870B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936C1-537F-40BB-BF4D-9245D36DF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00A77-7002-4A76-87A8-BF074EA2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2C41-BA74-489B-9E21-9DF2E0C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67B3-EF1E-4C88-A0EC-7F6F305F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276E-7F8B-4E40-9787-56DBD918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F49E5-90E8-41D3-BF84-DABEFB11F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88AF-8964-45D9-ABBB-55B8DE61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91300-26CD-47DE-AB70-54B9F05A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F2B6-EC03-4340-9CC3-4DC6A943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52B6-4E28-43BF-B71A-0D1405D8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C6A87-A43A-4F8A-884B-B74F4365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8A15-7F85-4324-8CD8-89E7A54C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4272-ECDF-406E-905D-402E995F2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71AF-651F-472E-B784-96E383652EEB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3F17-6C6E-469A-9523-302CF21D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5776-DFFA-4BBF-AF6C-1419AD41F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8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DB8899-5830-4A8B-8D06-7AE506124ECE}"/>
              </a:ext>
            </a:extLst>
          </p:cNvPr>
          <p:cNvSpPr/>
          <p:nvPr/>
        </p:nvSpPr>
        <p:spPr>
          <a:xfrm>
            <a:off x="2321668" y="721918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S</a:t>
            </a:r>
            <a:r>
              <a:rPr lang="en-GB" sz="1700" b="1" baseline="-25000" dirty="0" err="1"/>
              <a:t>v</a:t>
            </a:r>
            <a:endParaRPr lang="en-GB" sz="17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F053F-6D00-4FF0-B7F0-75316BFBA4C8}"/>
              </a:ext>
            </a:extLst>
          </p:cNvPr>
          <p:cNvSpPr/>
          <p:nvPr/>
        </p:nvSpPr>
        <p:spPr>
          <a:xfrm>
            <a:off x="4209652" y="721918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D0CAEF-0EE7-46EC-BA29-5732CCA27C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71341" y="1096755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9D9AFB-8791-467A-8AFD-7FD5B351D77D}"/>
              </a:ext>
            </a:extLst>
          </p:cNvPr>
          <p:cNvSpPr/>
          <p:nvPr/>
        </p:nvSpPr>
        <p:spPr>
          <a:xfrm>
            <a:off x="2298388" y="4138587"/>
            <a:ext cx="749673" cy="72175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S</a:t>
            </a:r>
            <a:r>
              <a:rPr lang="en-GB" sz="1700" b="1" baseline="-25000" dirty="0" err="1"/>
              <a:t>nv</a:t>
            </a:r>
            <a:endParaRPr lang="en-GB" sz="1700" b="1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FF34D-2480-420A-A808-4FB4813C4F73}"/>
              </a:ext>
            </a:extLst>
          </p:cNvPr>
          <p:cNvSpPr/>
          <p:nvPr/>
        </p:nvSpPr>
        <p:spPr>
          <a:xfrm>
            <a:off x="4186372" y="4138587"/>
            <a:ext cx="749673" cy="72175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I</a:t>
            </a:r>
            <a:r>
              <a:rPr lang="en-GB" sz="1700" b="1" baseline="-25000" dirty="0" err="1"/>
              <a:t>nv</a:t>
            </a:r>
            <a:endParaRPr lang="en-GB" sz="17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7B0113-C157-4BC3-8080-06E2B3B9EDF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3048061" y="4499463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BB47AD-6E88-49E1-A329-4512D0CC141E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936045" y="4499463"/>
            <a:ext cx="1136675" cy="1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30411B-8278-42F3-AB4E-5D3A2B283658}"/>
              </a:ext>
            </a:extLst>
          </p:cNvPr>
          <p:cNvSpPr txBox="1"/>
          <p:nvPr/>
        </p:nvSpPr>
        <p:spPr>
          <a:xfrm>
            <a:off x="5280081" y="7295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18995-7CFE-4769-BC75-0A5390C1241D}"/>
              </a:ext>
            </a:extLst>
          </p:cNvPr>
          <p:cNvSpPr txBox="1"/>
          <p:nvPr/>
        </p:nvSpPr>
        <p:spPr>
          <a:xfrm>
            <a:off x="5271786" y="4516178"/>
            <a:ext cx="53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20751D-39F8-4D8C-B491-1F838945B5FC}"/>
              </a:ext>
            </a:extLst>
          </p:cNvPr>
          <p:cNvSpPr txBox="1"/>
          <p:nvPr/>
        </p:nvSpPr>
        <p:spPr>
          <a:xfrm>
            <a:off x="3214788" y="721918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F787D-9548-4FE2-A7AC-B5975EEE4CA5}"/>
              </a:ext>
            </a:extLst>
          </p:cNvPr>
          <p:cNvSpPr txBox="1"/>
          <p:nvPr/>
        </p:nvSpPr>
        <p:spPr>
          <a:xfrm>
            <a:off x="3202814" y="4496003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GB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r>
              <a:rPr lang="en-GB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3409B22-E5F2-4BB9-993F-D7B5C14B115B}"/>
              </a:ext>
            </a:extLst>
          </p:cNvPr>
          <p:cNvCxnSpPr>
            <a:cxnSpLocks/>
            <a:stCxn id="5" idx="3"/>
          </p:cNvCxnSpPr>
          <p:nvPr/>
        </p:nvCxnSpPr>
        <p:spPr>
          <a:xfrm rot="5400000">
            <a:off x="3206798" y="1421443"/>
            <a:ext cx="1172280" cy="10530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6FBD33E-844F-43B0-8945-0623273F7BD0}"/>
              </a:ext>
            </a:extLst>
          </p:cNvPr>
          <p:cNvCxnSpPr>
            <a:cxnSpLocks/>
            <a:stCxn id="45" idx="0"/>
            <a:endCxn id="56" idx="2"/>
          </p:cNvCxnSpPr>
          <p:nvPr/>
        </p:nvCxnSpPr>
        <p:spPr>
          <a:xfrm rot="16200000" flipV="1">
            <a:off x="3538626" y="1135623"/>
            <a:ext cx="1130579" cy="104183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D2E2F9F-168F-4ED0-B563-11F8223466E8}"/>
              </a:ext>
            </a:extLst>
          </p:cNvPr>
          <p:cNvSpPr txBox="1"/>
          <p:nvPr/>
        </p:nvSpPr>
        <p:spPr>
          <a:xfrm>
            <a:off x="4672483" y="1740571"/>
            <a:ext cx="76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A4DEA5-844A-4043-82AF-B3C30AA513CD}"/>
              </a:ext>
            </a:extLst>
          </p:cNvPr>
          <p:cNvSpPr txBox="1"/>
          <p:nvPr/>
        </p:nvSpPr>
        <p:spPr>
          <a:xfrm>
            <a:off x="2765585" y="167456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9C31FB-E8BA-4FC2-A4BA-A325B829633B}"/>
              </a:ext>
            </a:extLst>
          </p:cNvPr>
          <p:cNvSpPr txBox="1"/>
          <p:nvPr/>
        </p:nvSpPr>
        <p:spPr>
          <a:xfrm>
            <a:off x="668216" y="825260"/>
            <a:ext cx="119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“Shielded”</a:t>
            </a:r>
          </a:p>
          <a:p>
            <a:r>
              <a:rPr lang="en-GB" dirty="0"/>
              <a:t>Population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E0D76-A608-487B-AACC-8C93F1D56C76}"/>
              </a:ext>
            </a:extLst>
          </p:cNvPr>
          <p:cNvSpPr txBox="1"/>
          <p:nvPr/>
        </p:nvSpPr>
        <p:spPr>
          <a:xfrm>
            <a:off x="588123" y="3706537"/>
            <a:ext cx="119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“the rest”</a:t>
            </a:r>
          </a:p>
          <a:p>
            <a:r>
              <a:rPr lang="en-GB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/>
              <p:nvPr/>
            </p:nvSpPr>
            <p:spPr>
              <a:xfrm>
                <a:off x="8074584" y="517928"/>
                <a:ext cx="4094708" cy="6051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ζ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400" b="0" dirty="0"/>
              </a:p>
              <a:p>
                <a:endParaRPr lang="en-GB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ζ</m:t>
                      </m:r>
                      <m:sSub>
                        <m:sSubPr>
                          <m:ctrlPr>
                            <a:rPr lang="el-G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𝑛𝑣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ζ</m:t>
                      </m:r>
                      <m:sSub>
                        <m:sSubPr>
                          <m:ctrlPr>
                            <a:rPr lang="el-G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𝑛𝑣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ζ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ζ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ζ</m:t>
                      </m:r>
                      <m:sSub>
                        <m:sSubPr>
                          <m:ctrlPr>
                            <a:rPr lang="el-G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84" y="517928"/>
                <a:ext cx="4094708" cy="6051080"/>
              </a:xfrm>
              <a:prstGeom prst="rect">
                <a:avLst/>
              </a:prstGeom>
              <a:blipFill>
                <a:blip r:embed="rId2"/>
                <a:stretch>
                  <a:fillRect t="-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65B535-D19F-4302-9F21-49684784C56D}"/>
              </a:ext>
            </a:extLst>
          </p:cNvPr>
          <p:cNvSpPr txBox="1"/>
          <p:nvPr/>
        </p:nvSpPr>
        <p:spPr>
          <a:xfrm>
            <a:off x="9329748" y="0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Equations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76AD74-6FE2-4CF7-84F2-2E9B298C1A50}"/>
              </a:ext>
            </a:extLst>
          </p:cNvPr>
          <p:cNvSpPr/>
          <p:nvPr/>
        </p:nvSpPr>
        <p:spPr>
          <a:xfrm>
            <a:off x="6072720" y="4138587"/>
            <a:ext cx="749673" cy="72175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R</a:t>
            </a:r>
            <a:r>
              <a:rPr lang="en-GB" sz="1700" b="1" baseline="-25000" dirty="0" err="1"/>
              <a:t>nv</a:t>
            </a:r>
            <a:endParaRPr lang="en-GB" sz="17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324ABE-EFB4-42AE-90BD-27C413240FB3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963949" y="1096143"/>
            <a:ext cx="1136675" cy="2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D513EA-BD72-4FD7-9533-553BFF20CB0B}"/>
              </a:ext>
            </a:extLst>
          </p:cNvPr>
          <p:cNvSpPr/>
          <p:nvPr/>
        </p:nvSpPr>
        <p:spPr>
          <a:xfrm>
            <a:off x="6100624" y="724057"/>
            <a:ext cx="749673" cy="7496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err="1"/>
              <a:t>R</a:t>
            </a:r>
            <a:r>
              <a:rPr lang="en-GB" sz="1700" b="1" baseline="-25000" dirty="0" err="1"/>
              <a:t>v</a:t>
            </a:r>
            <a:endParaRPr lang="en-GB" sz="1700" b="1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97F57D-986E-4A76-9DA2-E5FECC422814}"/>
              </a:ext>
            </a:extLst>
          </p:cNvPr>
          <p:cNvCxnSpPr>
            <a:stCxn id="37" idx="0"/>
            <a:endCxn id="4" idx="0"/>
          </p:cNvCxnSpPr>
          <p:nvPr/>
        </p:nvCxnSpPr>
        <p:spPr>
          <a:xfrm rot="16200000" flipV="1">
            <a:off x="4584914" y="-1166490"/>
            <a:ext cx="2139" cy="3778956"/>
          </a:xfrm>
          <a:prstGeom prst="curvedConnector3">
            <a:avLst>
              <a:gd name="adj1" fmla="val 174278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59987E5-1751-466B-821C-3B67C6DB8455}"/>
              </a:ext>
            </a:extLst>
          </p:cNvPr>
          <p:cNvCxnSpPr>
            <a:cxnSpLocks/>
            <a:stCxn id="32" idx="4"/>
            <a:endCxn id="21" idx="4"/>
          </p:cNvCxnSpPr>
          <p:nvPr/>
        </p:nvCxnSpPr>
        <p:spPr>
          <a:xfrm rot="5400000">
            <a:off x="4560391" y="2973172"/>
            <a:ext cx="12700" cy="3774332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AD8D41-550C-4541-8AAA-91FD14879AD4}"/>
              </a:ext>
            </a:extLst>
          </p:cNvPr>
          <p:cNvSpPr txBox="1"/>
          <p:nvPr/>
        </p:nvSpPr>
        <p:spPr>
          <a:xfrm>
            <a:off x="4238227" y="5169219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ζ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AE50D-91E6-44FF-A0F5-8119B9D14455}"/>
              </a:ext>
            </a:extLst>
          </p:cNvPr>
          <p:cNvSpPr txBox="1"/>
          <p:nvPr/>
        </p:nvSpPr>
        <p:spPr>
          <a:xfrm>
            <a:off x="4283239" y="-25033"/>
            <a:ext cx="49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ζ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9539E1-218B-4221-A327-4C47E9F1DB4B}"/>
              </a:ext>
            </a:extLst>
          </p:cNvPr>
          <p:cNvSpPr/>
          <p:nvPr/>
        </p:nvSpPr>
        <p:spPr>
          <a:xfrm>
            <a:off x="2362010" y="2221829"/>
            <a:ext cx="749673" cy="72175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  <a:r>
              <a:rPr lang="en-GB" sz="1700" b="1" baseline="-25000" dirty="0"/>
              <a:t>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4BAB-07D3-40F7-B1A2-64CE88CA1136}"/>
              </a:ext>
            </a:extLst>
          </p:cNvPr>
          <p:cNvSpPr/>
          <p:nvPr/>
        </p:nvSpPr>
        <p:spPr>
          <a:xfrm>
            <a:off x="4249994" y="2221829"/>
            <a:ext cx="749673" cy="72175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H</a:t>
            </a:r>
            <a:endParaRPr lang="en-GB" sz="17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3192EF-2C64-4147-A271-097AB30E600B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3111683" y="2582705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551D37-5DF9-4909-B9B8-3EEEC85B20B4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4999667" y="2582705"/>
            <a:ext cx="1136675" cy="1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08C639-604F-473D-A53B-12112BD8539F}"/>
              </a:ext>
            </a:extLst>
          </p:cNvPr>
          <p:cNvSpPr txBox="1"/>
          <p:nvPr/>
        </p:nvSpPr>
        <p:spPr>
          <a:xfrm>
            <a:off x="5335408" y="259942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DD5E5C-6440-4846-8631-820F3EA027E4}"/>
              </a:ext>
            </a:extLst>
          </p:cNvPr>
          <p:cNvSpPr txBox="1"/>
          <p:nvPr/>
        </p:nvSpPr>
        <p:spPr>
          <a:xfrm>
            <a:off x="3266436" y="257924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E2F5D2-3EAA-4414-89A5-20E730CEFC60}"/>
              </a:ext>
            </a:extLst>
          </p:cNvPr>
          <p:cNvSpPr txBox="1"/>
          <p:nvPr/>
        </p:nvSpPr>
        <p:spPr>
          <a:xfrm>
            <a:off x="663676" y="2256079"/>
            <a:ext cx="12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Shielders</a:t>
            </a:r>
            <a:r>
              <a:rPr lang="en-GB" dirty="0"/>
              <a:t>”</a:t>
            </a:r>
          </a:p>
          <a:p>
            <a:r>
              <a:rPr lang="en-GB" dirty="0"/>
              <a:t>Population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25F6A0-B9AD-48EA-B4AC-B5622EE920C1}"/>
              </a:ext>
            </a:extLst>
          </p:cNvPr>
          <p:cNvSpPr/>
          <p:nvPr/>
        </p:nvSpPr>
        <p:spPr>
          <a:xfrm>
            <a:off x="6136342" y="2221829"/>
            <a:ext cx="749673" cy="72175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R</a:t>
            </a:r>
            <a:r>
              <a:rPr lang="en-GB" sz="1700" b="1" baseline="-25000" dirty="0"/>
              <a:t>H</a:t>
            </a:r>
            <a:endParaRPr lang="en-GB" sz="1700" b="1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6168E2ED-6201-45E0-81F7-F88084987FD0}"/>
              </a:ext>
            </a:extLst>
          </p:cNvPr>
          <p:cNvCxnSpPr>
            <a:cxnSpLocks/>
            <a:stCxn id="51" idx="4"/>
            <a:endCxn id="44" idx="4"/>
          </p:cNvCxnSpPr>
          <p:nvPr/>
        </p:nvCxnSpPr>
        <p:spPr>
          <a:xfrm rot="5400000">
            <a:off x="4624013" y="1056414"/>
            <a:ext cx="12700" cy="3774332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EFD4FB5-244B-487F-BB73-E4ABEBAE0945}"/>
              </a:ext>
            </a:extLst>
          </p:cNvPr>
          <p:cNvSpPr txBox="1"/>
          <p:nvPr/>
        </p:nvSpPr>
        <p:spPr>
          <a:xfrm>
            <a:off x="4704433" y="306671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ζ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82AB0B4-5D95-43E3-AD43-CC25BE2CC961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2952260" y="3069661"/>
            <a:ext cx="1639301" cy="11757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FBB8F23-D2A4-46C7-B6EA-979C0E8D0DE1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V="1">
            <a:off x="2950350" y="2898475"/>
            <a:ext cx="1598274" cy="10933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B5718E2-BA86-4032-A79E-424251A1EE44}"/>
              </a:ext>
            </a:extLst>
          </p:cNvPr>
          <p:cNvSpPr txBox="1"/>
          <p:nvPr/>
        </p:nvSpPr>
        <p:spPr>
          <a:xfrm>
            <a:off x="4186372" y="3543468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88F34B-1524-467C-9A2F-9CEBE2553390}"/>
              </a:ext>
            </a:extLst>
          </p:cNvPr>
          <p:cNvSpPr txBox="1"/>
          <p:nvPr/>
        </p:nvSpPr>
        <p:spPr>
          <a:xfrm>
            <a:off x="2589045" y="3509152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GB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GB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02AF7-AA03-445C-ACC1-E8F6A51A8701}"/>
              </a:ext>
            </a:extLst>
          </p:cNvPr>
          <p:cNvSpPr txBox="1"/>
          <p:nvPr/>
        </p:nvSpPr>
        <p:spPr>
          <a:xfrm>
            <a:off x="444009" y="5918019"/>
            <a:ext cx="6871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Beta1</a:t>
            </a:r>
            <a:r>
              <a:rPr lang="en-GB" dirty="0"/>
              <a:t> = Reduction by </a:t>
            </a:r>
            <a:r>
              <a:rPr lang="en-GB" b="1" dirty="0"/>
              <a:t>0.4</a:t>
            </a:r>
            <a:r>
              <a:rPr lang="en-GB" dirty="0"/>
              <a:t> FOR </a:t>
            </a:r>
            <a:r>
              <a:rPr lang="en-GB" b="1" dirty="0"/>
              <a:t>24 WEEKS </a:t>
            </a:r>
            <a:r>
              <a:rPr lang="en-GB" dirty="0"/>
              <a:t>(intervention in Vulnerable)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Beta2</a:t>
            </a:r>
            <a:r>
              <a:rPr lang="en-GB" dirty="0"/>
              <a:t> = Reduction by </a:t>
            </a:r>
            <a:r>
              <a:rPr lang="en-GB" b="1" dirty="0"/>
              <a:t>0.4</a:t>
            </a:r>
            <a:r>
              <a:rPr lang="en-GB" dirty="0"/>
              <a:t> FOR </a:t>
            </a:r>
            <a:r>
              <a:rPr lang="en-GB" b="1" dirty="0"/>
              <a:t>12 WEEKS </a:t>
            </a:r>
            <a:r>
              <a:rPr lang="en-GB" dirty="0"/>
              <a:t>(intervention in Shielded)</a:t>
            </a:r>
          </a:p>
          <a:p>
            <a:r>
              <a:rPr lang="en-GB" dirty="0">
                <a:solidFill>
                  <a:schemeClr val="accent6"/>
                </a:solidFill>
              </a:rPr>
              <a:t>Beta3</a:t>
            </a:r>
            <a:r>
              <a:rPr lang="en-GB" dirty="0"/>
              <a:t> = Reduction </a:t>
            </a:r>
            <a:r>
              <a:rPr lang="en-GB"/>
              <a:t>by </a:t>
            </a:r>
            <a:r>
              <a:rPr lang="en-GB" b="1"/>
              <a:t>0.4</a:t>
            </a:r>
            <a:r>
              <a:rPr lang="en-GB"/>
              <a:t> </a:t>
            </a:r>
            <a:r>
              <a:rPr lang="en-GB" dirty="0"/>
              <a:t>FOR </a:t>
            </a:r>
            <a:r>
              <a:rPr lang="en-GB" b="1" dirty="0"/>
              <a:t>6 WEEKS</a:t>
            </a:r>
            <a:r>
              <a:rPr lang="en-GB" dirty="0"/>
              <a:t> (intervention in non-vulnerable)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EC8FCE-4582-48EE-92A8-539F5384B098}"/>
              </a:ext>
            </a:extLst>
          </p:cNvPr>
          <p:cNvSpPr txBox="1"/>
          <p:nvPr/>
        </p:nvSpPr>
        <p:spPr>
          <a:xfrm>
            <a:off x="7264942" y="4540690"/>
            <a:ext cx="14542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 err="1"/>
              <a:t>Sv</a:t>
            </a:r>
            <a:r>
              <a:rPr lang="en-GB" sz="1400" dirty="0"/>
              <a:t> = 0.2</a:t>
            </a:r>
          </a:p>
          <a:p>
            <a:r>
              <a:rPr lang="en-GB" sz="1400" dirty="0" err="1"/>
              <a:t>Sh</a:t>
            </a:r>
            <a:r>
              <a:rPr lang="en-GB" sz="1400" dirty="0"/>
              <a:t> = 0.1</a:t>
            </a:r>
          </a:p>
          <a:p>
            <a:r>
              <a:rPr lang="en-GB" sz="1400" dirty="0" err="1"/>
              <a:t>Snv</a:t>
            </a:r>
            <a:r>
              <a:rPr lang="en-GB" sz="1400" dirty="0"/>
              <a:t> = 0.6999</a:t>
            </a:r>
          </a:p>
          <a:p>
            <a:r>
              <a:rPr lang="en-GB" sz="1400" dirty="0"/>
              <a:t>Iv = 0</a:t>
            </a:r>
          </a:p>
          <a:p>
            <a:r>
              <a:rPr lang="en-GB" sz="1400" dirty="0" err="1"/>
              <a:t>Ih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Inv</a:t>
            </a:r>
            <a:r>
              <a:rPr lang="en-GB" sz="1400" dirty="0"/>
              <a:t> = 0.0001</a:t>
            </a:r>
          </a:p>
          <a:p>
            <a:r>
              <a:rPr lang="en-GB" sz="1400" dirty="0" err="1"/>
              <a:t>Rv</a:t>
            </a:r>
            <a:r>
              <a:rPr lang="en-GB" sz="1400" dirty="0"/>
              <a:t> = 0</a:t>
            </a:r>
          </a:p>
          <a:p>
            <a:r>
              <a:rPr lang="en-GB" sz="1400" dirty="0"/>
              <a:t>Rh = 0</a:t>
            </a:r>
          </a:p>
          <a:p>
            <a:r>
              <a:rPr lang="en-GB" sz="1400" dirty="0" err="1"/>
              <a:t>Rnv</a:t>
            </a:r>
            <a:r>
              <a:rPr lang="en-GB" sz="1400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2705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A184246-0D95-4E07-8715-D6D7C9BB2FF2}"/>
              </a:ext>
            </a:extLst>
          </p:cNvPr>
          <p:cNvSpPr/>
          <p:nvPr/>
        </p:nvSpPr>
        <p:spPr>
          <a:xfrm>
            <a:off x="29431" y="1355172"/>
            <a:ext cx="6222079" cy="5409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14B508-1729-4D69-BEB3-A60CF64095D5}"/>
              </a:ext>
            </a:extLst>
          </p:cNvPr>
          <p:cNvSpPr/>
          <p:nvPr/>
        </p:nvSpPr>
        <p:spPr>
          <a:xfrm>
            <a:off x="1531653" y="1980460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GB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4C8868-67E5-43A3-8CCF-BCC97041F5D6}"/>
              </a:ext>
            </a:extLst>
          </p:cNvPr>
          <p:cNvSpPr/>
          <p:nvPr/>
        </p:nvSpPr>
        <p:spPr>
          <a:xfrm>
            <a:off x="3419637" y="1980460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BB019-22E8-428D-94C1-8488EF73A62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281326" y="2355297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E2A666-DFA7-4C24-9229-90CC7B103D33}"/>
              </a:ext>
            </a:extLst>
          </p:cNvPr>
          <p:cNvSpPr/>
          <p:nvPr/>
        </p:nvSpPr>
        <p:spPr>
          <a:xfrm>
            <a:off x="1508373" y="5397129"/>
            <a:ext cx="749673" cy="72175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2BC9AF-2151-4E9E-9599-9D3CB54E38EE}"/>
              </a:ext>
            </a:extLst>
          </p:cNvPr>
          <p:cNvSpPr/>
          <p:nvPr/>
        </p:nvSpPr>
        <p:spPr>
          <a:xfrm>
            <a:off x="3396357" y="5397129"/>
            <a:ext cx="749673" cy="72175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GB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C0D8F9-392B-407F-BA97-9BCB1E5A7E2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258046" y="5758005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689E5-0D96-4DDC-8549-51A7CE86D60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146030" y="5758005"/>
            <a:ext cx="1136675" cy="1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CF6660-D361-42F5-BF5F-3763EA5C82FE}"/>
              </a:ext>
            </a:extLst>
          </p:cNvPr>
          <p:cNvSpPr txBox="1"/>
          <p:nvPr/>
        </p:nvSpPr>
        <p:spPr>
          <a:xfrm>
            <a:off x="4490066" y="198810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B5264-4772-45DA-BD47-EDE2430A13A7}"/>
              </a:ext>
            </a:extLst>
          </p:cNvPr>
          <p:cNvSpPr txBox="1"/>
          <p:nvPr/>
        </p:nvSpPr>
        <p:spPr>
          <a:xfrm>
            <a:off x="4481771" y="57747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2C8ED-6086-4AFF-898D-4A38CC96FA2E}"/>
              </a:ext>
            </a:extLst>
          </p:cNvPr>
          <p:cNvSpPr txBox="1"/>
          <p:nvPr/>
        </p:nvSpPr>
        <p:spPr>
          <a:xfrm>
            <a:off x="2458991" y="1978562"/>
            <a:ext cx="7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4D516-6B15-482D-B3B3-D35150320180}"/>
              </a:ext>
            </a:extLst>
          </p:cNvPr>
          <p:cNvSpPr txBox="1"/>
          <p:nvPr/>
        </p:nvSpPr>
        <p:spPr>
          <a:xfrm>
            <a:off x="2412799" y="5754545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GB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23764A-1FB4-4540-8BE6-DDDE08BD24C3}"/>
              </a:ext>
            </a:extLst>
          </p:cNvPr>
          <p:cNvCxnSpPr>
            <a:cxnSpLocks/>
            <a:stCxn id="5" idx="3"/>
          </p:cNvCxnSpPr>
          <p:nvPr/>
        </p:nvCxnSpPr>
        <p:spPr>
          <a:xfrm rot="5400000">
            <a:off x="2823136" y="3065026"/>
            <a:ext cx="1150969" cy="26160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7AFF51C-FA25-486F-9705-6012CF28F8B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3012714" y="2658269"/>
            <a:ext cx="1077207" cy="5669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B6566F-C99C-4095-98E1-DBB420B1328E}"/>
              </a:ext>
            </a:extLst>
          </p:cNvPr>
          <p:cNvSpPr txBox="1"/>
          <p:nvPr/>
        </p:nvSpPr>
        <p:spPr>
          <a:xfrm>
            <a:off x="3769475" y="2929806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CFEB1-F2A4-4F1C-919F-D800482EDD37}"/>
              </a:ext>
            </a:extLst>
          </p:cNvPr>
          <p:cNvSpPr txBox="1"/>
          <p:nvPr/>
        </p:nvSpPr>
        <p:spPr>
          <a:xfrm>
            <a:off x="2589636" y="2920800"/>
            <a:ext cx="78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87494C-6A22-4840-9D56-E024301A86EE}"/>
              </a:ext>
            </a:extLst>
          </p:cNvPr>
          <p:cNvSpPr/>
          <p:nvPr/>
        </p:nvSpPr>
        <p:spPr>
          <a:xfrm>
            <a:off x="5282705" y="5397129"/>
            <a:ext cx="749673" cy="72175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GB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FDDFD6-77C6-4971-98A4-B550D9D504F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173934" y="2354685"/>
            <a:ext cx="1136675" cy="2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90B5EFA-1F48-4216-82EC-BBD34730BA76}"/>
              </a:ext>
            </a:extLst>
          </p:cNvPr>
          <p:cNvSpPr/>
          <p:nvPr/>
        </p:nvSpPr>
        <p:spPr>
          <a:xfrm>
            <a:off x="5310609" y="1982599"/>
            <a:ext cx="749673" cy="7496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GB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E4A27-143B-42B4-B018-41FEA2D6DC16}"/>
              </a:ext>
            </a:extLst>
          </p:cNvPr>
          <p:cNvSpPr txBox="1"/>
          <p:nvPr/>
        </p:nvSpPr>
        <p:spPr>
          <a:xfrm>
            <a:off x="3529425" y="6394966"/>
            <a:ext cx="58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ζ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6A87D-7606-4E2D-920A-3DA1EF997C7F}"/>
              </a:ext>
            </a:extLst>
          </p:cNvPr>
          <p:cNvSpPr txBox="1"/>
          <p:nvPr/>
        </p:nvSpPr>
        <p:spPr>
          <a:xfrm>
            <a:off x="3517476" y="1306549"/>
            <a:ext cx="50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ζ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E7EA14-04E7-457E-B570-34E63D2CCE7C}"/>
              </a:ext>
            </a:extLst>
          </p:cNvPr>
          <p:cNvSpPr/>
          <p:nvPr/>
        </p:nvSpPr>
        <p:spPr>
          <a:xfrm>
            <a:off x="1571995" y="3480371"/>
            <a:ext cx="749673" cy="72175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E01BB2-6E14-40EC-98A3-436AFC360CCA}"/>
              </a:ext>
            </a:extLst>
          </p:cNvPr>
          <p:cNvSpPr/>
          <p:nvPr/>
        </p:nvSpPr>
        <p:spPr>
          <a:xfrm>
            <a:off x="3459979" y="3480371"/>
            <a:ext cx="749673" cy="72175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endParaRPr lang="en-GB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2BED30-5113-4290-ABC2-1B84A3834B64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321668" y="3841247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A83A4-49C1-40E3-B85C-BC1F9740405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209652" y="3841247"/>
            <a:ext cx="1136675" cy="1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106E30-78D0-4A15-B338-BD98567C0879}"/>
              </a:ext>
            </a:extLst>
          </p:cNvPr>
          <p:cNvSpPr txBox="1"/>
          <p:nvPr/>
        </p:nvSpPr>
        <p:spPr>
          <a:xfrm>
            <a:off x="4545393" y="38579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42D78-7F0B-4F67-8478-EEF324BC0523}"/>
              </a:ext>
            </a:extLst>
          </p:cNvPr>
          <p:cNvSpPr txBox="1"/>
          <p:nvPr/>
        </p:nvSpPr>
        <p:spPr>
          <a:xfrm>
            <a:off x="2386857" y="346178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GB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7644703-603C-4469-95D8-4A3AE0C7DF23}"/>
              </a:ext>
            </a:extLst>
          </p:cNvPr>
          <p:cNvSpPr/>
          <p:nvPr/>
        </p:nvSpPr>
        <p:spPr>
          <a:xfrm>
            <a:off x="5346327" y="3480371"/>
            <a:ext cx="749673" cy="72175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endParaRPr lang="en-GB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EB444-4E3D-4210-887B-F1D72B0AC6BD}"/>
              </a:ext>
            </a:extLst>
          </p:cNvPr>
          <p:cNvSpPr txBox="1"/>
          <p:nvPr/>
        </p:nvSpPr>
        <p:spPr>
          <a:xfrm>
            <a:off x="3569095" y="439562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ζ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4985CFF-3E97-4520-99ED-57B7439A5B84}"/>
              </a:ext>
            </a:extLst>
          </p:cNvPr>
          <p:cNvCxnSpPr>
            <a:cxnSpLocks/>
            <a:stCxn id="27" idx="3"/>
          </p:cNvCxnSpPr>
          <p:nvPr/>
        </p:nvCxnSpPr>
        <p:spPr>
          <a:xfrm rot="5400000">
            <a:off x="2586765" y="4705071"/>
            <a:ext cx="1591649" cy="3743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7E72CE6-6B72-4EEF-8FF5-CA51A87A19CC}"/>
              </a:ext>
            </a:extLst>
          </p:cNvPr>
          <p:cNvCxnSpPr>
            <a:cxnSpLocks/>
            <a:stCxn id="8" idx="1"/>
          </p:cNvCxnSpPr>
          <p:nvPr/>
        </p:nvCxnSpPr>
        <p:spPr>
          <a:xfrm rot="16200000" flipV="1">
            <a:off x="2621922" y="4618605"/>
            <a:ext cx="1557596" cy="2108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20C21A-085F-4E00-B57F-1AE6ED943EF1}"/>
              </a:ext>
            </a:extLst>
          </p:cNvPr>
          <p:cNvSpPr txBox="1"/>
          <p:nvPr/>
        </p:nvSpPr>
        <p:spPr>
          <a:xfrm>
            <a:off x="3459979" y="4893805"/>
            <a:ext cx="78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998EAD-A8F8-4AE1-9F6A-E076E003DE51}"/>
              </a:ext>
            </a:extLst>
          </p:cNvPr>
          <p:cNvSpPr txBox="1"/>
          <p:nvPr/>
        </p:nvSpPr>
        <p:spPr>
          <a:xfrm>
            <a:off x="2457060" y="489555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GB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6EC4A12-E789-44A9-A8A9-C8F3E4E36D68}"/>
              </a:ext>
            </a:extLst>
          </p:cNvPr>
          <p:cNvCxnSpPr>
            <a:stCxn id="21" idx="0"/>
            <a:endCxn id="4" idx="0"/>
          </p:cNvCxnSpPr>
          <p:nvPr/>
        </p:nvCxnSpPr>
        <p:spPr>
          <a:xfrm rot="16200000" flipV="1">
            <a:off x="3794899" y="92052"/>
            <a:ext cx="2139" cy="3778956"/>
          </a:xfrm>
          <a:prstGeom prst="bentConnector3">
            <a:avLst>
              <a:gd name="adj1" fmla="val 1078723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9588ABA-D3B5-42F7-8D19-7A88B46369CE}"/>
              </a:ext>
            </a:extLst>
          </p:cNvPr>
          <p:cNvCxnSpPr>
            <a:stCxn id="32" idx="4"/>
            <a:endCxn id="26" idx="4"/>
          </p:cNvCxnSpPr>
          <p:nvPr/>
        </p:nvCxnSpPr>
        <p:spPr>
          <a:xfrm rot="5400000">
            <a:off x="3833998" y="2314956"/>
            <a:ext cx="12700" cy="3774332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57334B8-AEDD-4D91-A14B-E6BB7F786AB0}"/>
              </a:ext>
            </a:extLst>
          </p:cNvPr>
          <p:cNvCxnSpPr>
            <a:stCxn id="19" idx="4"/>
            <a:endCxn id="7" idx="4"/>
          </p:cNvCxnSpPr>
          <p:nvPr/>
        </p:nvCxnSpPr>
        <p:spPr>
          <a:xfrm rot="5400000">
            <a:off x="3770376" y="4231714"/>
            <a:ext cx="12700" cy="3774332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4190CACB-6475-46DA-8898-F513253B0ED0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3396357" y="2355297"/>
            <a:ext cx="23280" cy="3402708"/>
          </a:xfrm>
          <a:prstGeom prst="curvedConnector3">
            <a:avLst>
              <a:gd name="adj1" fmla="val -8417547"/>
            </a:avLst>
          </a:prstGeom>
          <a:ln w="28575">
            <a:prstDash val="dash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DD84963-75F3-412A-9AD3-B96961460EFD}"/>
              </a:ext>
            </a:extLst>
          </p:cNvPr>
          <p:cNvSpPr txBox="1"/>
          <p:nvPr/>
        </p:nvSpPr>
        <p:spPr>
          <a:xfrm>
            <a:off x="880840" y="2850936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GB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035848-3F27-481C-8492-0988991DB3DA}"/>
              </a:ext>
            </a:extLst>
          </p:cNvPr>
          <p:cNvSpPr txBox="1"/>
          <p:nvPr/>
        </p:nvSpPr>
        <p:spPr>
          <a:xfrm>
            <a:off x="940577" y="4767694"/>
            <a:ext cx="77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GB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GB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38E00-55D9-4C66-A5FA-FB7914971994}"/>
              </a:ext>
            </a:extLst>
          </p:cNvPr>
          <p:cNvSpPr txBox="1"/>
          <p:nvPr/>
        </p:nvSpPr>
        <p:spPr>
          <a:xfrm>
            <a:off x="3162918" y="93702"/>
            <a:ext cx="604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Modelling Pre-Intervention Population Dynamics – No Mixing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63253D8-36C1-4D04-9BD5-3D2EDDD875DF}"/>
              </a:ext>
            </a:extLst>
          </p:cNvPr>
          <p:cNvCxnSpPr>
            <a:cxnSpLocks/>
          </p:cNvCxnSpPr>
          <p:nvPr/>
        </p:nvCxnSpPr>
        <p:spPr>
          <a:xfrm>
            <a:off x="6338596" y="782864"/>
            <a:ext cx="0" cy="60535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7E5C14F-DA7B-4CB2-8ABF-83DA371D8DE1}"/>
              </a:ext>
            </a:extLst>
          </p:cNvPr>
          <p:cNvSpPr txBox="1"/>
          <p:nvPr/>
        </p:nvSpPr>
        <p:spPr>
          <a:xfrm>
            <a:off x="6436367" y="854988"/>
            <a:ext cx="53938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Infectious pressure and the number of new </a:t>
            </a:r>
            <a:r>
              <a:rPr lang="en-GB" dirty="0" err="1"/>
              <a:t>infecteds</a:t>
            </a:r>
            <a:r>
              <a:rPr lang="en-GB" dirty="0"/>
              <a:t> is composed of beta, the fraction of </a:t>
            </a:r>
            <a:r>
              <a:rPr lang="en-GB" dirty="0" err="1"/>
              <a:t>susceptibles</a:t>
            </a:r>
            <a:r>
              <a:rPr lang="en-GB" dirty="0"/>
              <a:t> and the fraction of </a:t>
            </a:r>
            <a:r>
              <a:rPr lang="en-GB" dirty="0" err="1"/>
              <a:t>infecteds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 a well mixed population, the vulnerable population is equally exposed to the entire infectious fraction (</a:t>
            </a:r>
            <a:r>
              <a:rPr lang="en-GB" dirty="0" err="1"/>
              <a:t>Ih</a:t>
            </a:r>
            <a:r>
              <a:rPr lang="en-GB" dirty="0"/>
              <a:t> and </a:t>
            </a:r>
            <a:r>
              <a:rPr lang="en-GB" dirty="0" err="1"/>
              <a:t>Inv</a:t>
            </a:r>
            <a:r>
              <a:rPr lang="en-GB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However, upon segregating the population so that </a:t>
            </a:r>
            <a:r>
              <a:rPr lang="en-GB" dirty="0" err="1"/>
              <a:t>vulnerables</a:t>
            </a:r>
            <a:r>
              <a:rPr lang="en-GB" dirty="0"/>
              <a:t> can not contact the non-</a:t>
            </a:r>
            <a:r>
              <a:rPr lang="en-GB" dirty="0" err="1"/>
              <a:t>vulnerables</a:t>
            </a:r>
            <a:r>
              <a:rPr lang="en-GB" dirty="0"/>
              <a:t> – you have lose </a:t>
            </a:r>
            <a:r>
              <a:rPr lang="en-GB" dirty="0" err="1"/>
              <a:t>Fracnv</a:t>
            </a:r>
            <a:r>
              <a:rPr lang="en-GB" dirty="0"/>
              <a:t> of infectious contact.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This means that the infectious potential across the three populations will be unequal (compared to the shielded compartment which has access to100% of the </a:t>
            </a:r>
            <a:r>
              <a:rPr lang="en-GB" dirty="0" err="1"/>
              <a:t>infecteds</a:t>
            </a:r>
            <a:r>
              <a:rPr lang="en-GB" dirty="0"/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As we want the infectious potential to be the same between all populations at baseline – we inflate certain population specific beta values to compensate for this loss in infectious potential when there is not a well mixed population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This is to accounts for the loss in infectious potential due to a decrease in exposure to a certain amount of the infectious fraction.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3BFEB-307F-4644-BD6A-6AA6DF3218AD}"/>
              </a:ext>
            </a:extLst>
          </p:cNvPr>
          <p:cNvSpPr txBox="1"/>
          <p:nvPr/>
        </p:nvSpPr>
        <p:spPr>
          <a:xfrm>
            <a:off x="29431" y="2024728"/>
            <a:ext cx="127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Vulnerable </a:t>
            </a:r>
          </a:p>
          <a:p>
            <a:r>
              <a:rPr lang="en-GB" b="1" dirty="0"/>
              <a:t>Population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5CE35-5DAE-49BC-8A44-6D388321B973}"/>
              </a:ext>
            </a:extLst>
          </p:cNvPr>
          <p:cNvSpPr txBox="1"/>
          <p:nvPr/>
        </p:nvSpPr>
        <p:spPr>
          <a:xfrm>
            <a:off x="-15923" y="3567923"/>
            <a:ext cx="1225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Shielders</a:t>
            </a:r>
            <a:endParaRPr lang="en-GB" b="1" dirty="0"/>
          </a:p>
          <a:p>
            <a:r>
              <a:rPr lang="en-GB" b="1" dirty="0"/>
              <a:t>Population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AE2509-8A43-4A57-88D8-4E6350ACA660}"/>
              </a:ext>
            </a:extLst>
          </p:cNvPr>
          <p:cNvSpPr txBox="1"/>
          <p:nvPr/>
        </p:nvSpPr>
        <p:spPr>
          <a:xfrm>
            <a:off x="18726" y="5451485"/>
            <a:ext cx="1228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Remainder</a:t>
            </a:r>
          </a:p>
          <a:p>
            <a:r>
              <a:rPr lang="en-GB" b="1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28987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DEAFEC-42DA-4E9A-8EFD-94F3CCF761EE}"/>
              </a:ext>
            </a:extLst>
          </p:cNvPr>
          <p:cNvSpPr txBox="1"/>
          <p:nvPr/>
        </p:nvSpPr>
        <p:spPr>
          <a:xfrm>
            <a:off x="3162918" y="93702"/>
            <a:ext cx="604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Modelling Pre-Intervention Population Dynamics – No Mixing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CB2C6C-8A6E-4234-B05C-F2CDDB71B4D2}"/>
              </a:ext>
            </a:extLst>
          </p:cNvPr>
          <p:cNvCxnSpPr>
            <a:cxnSpLocks/>
          </p:cNvCxnSpPr>
          <p:nvPr/>
        </p:nvCxnSpPr>
        <p:spPr>
          <a:xfrm>
            <a:off x="6096000" y="787078"/>
            <a:ext cx="0" cy="60535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B8CACE-52B5-47DD-903E-93B14DD5DF34}"/>
              </a:ext>
            </a:extLst>
          </p:cNvPr>
          <p:cNvSpPr txBox="1"/>
          <p:nvPr/>
        </p:nvSpPr>
        <p:spPr>
          <a:xfrm>
            <a:off x="6436367" y="854988"/>
            <a:ext cx="5393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This </a:t>
            </a:r>
            <a:r>
              <a:rPr lang="en-GB" dirty="0" err="1"/>
              <a:t>inflaton</a:t>
            </a:r>
            <a:r>
              <a:rPr lang="en-GB" dirty="0"/>
              <a:t> is carried over into the post intervention phase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This inflation is carried out 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however in every scenario whether there any contact between the vulnerable and the non-vulnerable population – this transmission route is removed after the intervention is introduced.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E277194-7BF4-47D5-B333-8DC839F0BB47}"/>
                  </a:ext>
                </a:extLst>
              </p:cNvPr>
              <p:cNvSpPr/>
              <p:nvPr/>
            </p:nvSpPr>
            <p:spPr>
              <a:xfrm>
                <a:off x="0" y="787078"/>
                <a:ext cx="6096000" cy="12928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ζ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E277194-7BF4-47D5-B333-8DC839F0B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7078"/>
                <a:ext cx="6096000" cy="1292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D49784-932A-4465-8391-BB40EF7BDCFD}"/>
                  </a:ext>
                </a:extLst>
              </p:cNvPr>
              <p:cNvSpPr/>
              <p:nvPr/>
            </p:nvSpPr>
            <p:spPr>
              <a:xfrm>
                <a:off x="0" y="3163216"/>
                <a:ext cx="6096000" cy="12928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𝑛𝑣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ζ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D49784-932A-4465-8391-BB40EF7BD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63216"/>
                <a:ext cx="6096000" cy="1292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47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533</Words>
  <Application>Microsoft Office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Richard Bessell</dc:creator>
  <cp:lastModifiedBy>Alexander Morgan</cp:lastModifiedBy>
  <cp:revision>25</cp:revision>
  <dcterms:created xsi:type="dcterms:W3CDTF">2020-04-13T10:05:37Z</dcterms:created>
  <dcterms:modified xsi:type="dcterms:W3CDTF">2020-04-18T22:35:18Z</dcterms:modified>
</cp:coreProperties>
</file>