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1FCE3-174F-4A50-B4DD-04036BF13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238D7-4CF0-4DD4-A0CD-CC0DF45D7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86D2-9CE2-49F9-A418-5923BBD55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A60C-B440-46E4-A7EB-B9C3DF8D3E22}" type="datetimeFigureOut">
              <a:rPr lang="en-GB" smtClean="0"/>
              <a:t>12/04/2020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CFE7A-45AA-4581-A8C5-FBCED024A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F16FD-4408-4456-816B-87837C5FF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15814-BA09-4D5D-BD62-B3F85E7DD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89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EA59D-B667-4707-A20A-9F48BC2FE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D55FA4-57B6-41D8-8B49-126DD773E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35679-5635-4A24-95A9-33283788F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A60C-B440-46E4-A7EB-B9C3DF8D3E22}" type="datetimeFigureOut">
              <a:rPr lang="en-GB" smtClean="0"/>
              <a:t>12/04/2020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5787B-9157-4ABF-A8A4-31F4F51E6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39219-7555-4433-A931-9999D65B6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15814-BA09-4D5D-BD62-B3F85E7DD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00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7839A2-3D29-4CCB-A7AE-9D4AD97C55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B148-2A58-4B9C-9423-88CB0BC58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7BEE8-3433-4287-A397-10FA2B9A4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A60C-B440-46E4-A7EB-B9C3DF8D3E22}" type="datetimeFigureOut">
              <a:rPr lang="en-GB" smtClean="0"/>
              <a:t>12/04/2020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334C1-AEBC-46B5-AF73-46365F1A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EB872-CE18-434B-8200-DC715C0BE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15814-BA09-4D5D-BD62-B3F85E7DD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02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07EFA-B92D-4AEB-AEF9-CC4538346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3932E-C2C3-4B43-8204-3CE97FBE7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9E131-0483-489D-A008-60E71F7C6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A60C-B440-46E4-A7EB-B9C3DF8D3E22}" type="datetimeFigureOut">
              <a:rPr lang="en-GB" smtClean="0"/>
              <a:t>12/04/2020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07B57-8834-4863-9E23-BE26A3E83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A1288-21DA-4D1F-B9CE-01E103C55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15814-BA09-4D5D-BD62-B3F85E7DD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002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EF8E8-CA84-4A88-9064-A1234E190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21BD7-7F3A-4BD0-9498-8DD2CFA99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CF01B-FFEE-4384-BC32-F570F52BC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A60C-B440-46E4-A7EB-B9C3DF8D3E22}" type="datetimeFigureOut">
              <a:rPr lang="en-GB" smtClean="0"/>
              <a:t>12/04/2020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4287F-D8B3-41F3-A8BF-DA07A7747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DCB6E-160E-477A-BE6A-8804BE677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15814-BA09-4D5D-BD62-B3F85E7DD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401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BF107-A209-47AE-B96D-11F26E67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71EE2-6B18-4A31-9A70-9504644C32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4BAA6-6420-4E6C-8533-4142D3F49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101F8-F197-4D5B-A03A-347535510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A60C-B440-46E4-A7EB-B9C3DF8D3E22}" type="datetimeFigureOut">
              <a:rPr lang="en-GB" smtClean="0"/>
              <a:t>12/04/2020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635C8-3334-4608-BB10-CB45F5BF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1F774-B0E3-4657-BF5E-97E1E2D12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15814-BA09-4D5D-BD62-B3F85E7DD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189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DA43D-B63B-4BEE-9176-F7E920086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CC4F6-9E0A-41C6-93DC-ACABB047E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51C89-64E4-4CE6-97C9-38FABBCA8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937F00-C9D6-4E55-9DD9-0527B30AD2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4CC0B7-42EF-4C7E-818C-1EE26EBFF4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229A16-1188-47C8-AE91-6C3125765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A60C-B440-46E4-A7EB-B9C3DF8D3E22}" type="datetimeFigureOut">
              <a:rPr lang="en-GB" smtClean="0"/>
              <a:t>12/04/2020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3D4A24-A271-48AC-B494-A10D6C93B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AE556-B2D4-487B-AF1E-C1F9A3FE1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15814-BA09-4D5D-BD62-B3F85E7DD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637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AF543-32A4-4E2A-9B8E-8542A46AD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3B72CD-5AA9-4089-B093-9DD95B97A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A60C-B440-46E4-A7EB-B9C3DF8D3E22}" type="datetimeFigureOut">
              <a:rPr lang="en-GB" smtClean="0"/>
              <a:t>12/04/2020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011124-5C34-4B4F-87D0-65F004CB2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A79D85-88AB-4095-AAAE-49DE14353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15814-BA09-4D5D-BD62-B3F85E7DD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279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BDA488-342F-42B6-9D2A-57D97CCFA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A60C-B440-46E4-A7EB-B9C3DF8D3E22}" type="datetimeFigureOut">
              <a:rPr lang="en-GB" smtClean="0"/>
              <a:t>12/04/2020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D6DB0F-CD12-4511-9B6E-899861135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C6ABF8-E2D2-4A83-B2A4-4187F0587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15814-BA09-4D5D-BD62-B3F85E7DD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411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4127E-DEDD-42FA-A220-699BCD2D4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3FB2A-1B54-41EF-81E0-1970E5E6B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BBCBC-3B6D-4082-9863-62F3F34A1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50D06-B45E-4BDD-8127-B8B4F8025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A60C-B440-46E4-A7EB-B9C3DF8D3E22}" type="datetimeFigureOut">
              <a:rPr lang="en-GB" smtClean="0"/>
              <a:t>12/04/2020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FD797B-66E9-46AC-B692-6DE09B08A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0B1ED-ED5D-4A4F-B817-D041C961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15814-BA09-4D5D-BD62-B3F85E7DD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55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49490-6BFA-4F45-A90E-8472863C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BD7DA6-6047-491A-A504-8EC83D60A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21462A-A671-46D0-A0E2-4BB05067E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096FB-18B2-479A-8FA7-4EF791A1E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A60C-B440-46E4-A7EB-B9C3DF8D3E22}" type="datetimeFigureOut">
              <a:rPr lang="en-GB" smtClean="0"/>
              <a:t>12/04/2020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B4A1D-2F78-436F-94EA-2AE70F004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60FB30-C4AA-4BD4-98C2-660FAA6DE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15814-BA09-4D5D-BD62-B3F85E7DD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544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32A178-15BB-403A-AF25-81C69C9F1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4F383-0146-4F8B-B303-BDDB91038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4DAB5-087F-4B67-B349-8DBF03DA98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6A60C-B440-46E4-A7EB-B9C3DF8D3E22}" type="datetimeFigureOut">
              <a:rPr lang="en-GB" smtClean="0"/>
              <a:t>12/04/2020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B60AC-9579-4078-B1A3-9EA110BEA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FC306-CFD8-4357-97EB-1588C444C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15814-BA09-4D5D-BD62-B3F85E7DD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295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0CAD185-CA7A-4F46-A83E-D36A572BC462}"/>
              </a:ext>
            </a:extLst>
          </p:cNvPr>
          <p:cNvSpPr txBox="1"/>
          <p:nvPr/>
        </p:nvSpPr>
        <p:spPr>
          <a:xfrm>
            <a:off x="150526" y="99126"/>
            <a:ext cx="43097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Baseline Parameters</a:t>
            </a:r>
          </a:p>
          <a:p>
            <a:r>
              <a:rPr lang="en-GB" dirty="0"/>
              <a:t>Beta (R0 = 2.8) = 0.327</a:t>
            </a:r>
          </a:p>
          <a:p>
            <a:r>
              <a:rPr lang="en-GB" dirty="0"/>
              <a:t>Beta (R0 = 1.7) = 0.198</a:t>
            </a:r>
          </a:p>
          <a:p>
            <a:r>
              <a:rPr lang="en-GB" dirty="0"/>
              <a:t>Beta (R0 = 0.6) = 0.070</a:t>
            </a:r>
          </a:p>
          <a:p>
            <a:r>
              <a:rPr lang="en-GB" dirty="0"/>
              <a:t>Gamma = 1/8.57 (0.117)</a:t>
            </a:r>
          </a:p>
          <a:p>
            <a:r>
              <a:rPr lang="en-GB" dirty="0"/>
              <a:t>Zeta = 1/365 (0.0027)</a:t>
            </a:r>
          </a:p>
          <a:p>
            <a:endParaRPr lang="en-GB" dirty="0"/>
          </a:p>
          <a:p>
            <a:r>
              <a:rPr lang="en-GB" dirty="0"/>
              <a:t>Scaling Factor for R0 = 1.7 -&gt; 0.6 is x0.353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26BC47-13C3-4A5D-B991-AEAB2330A759}"/>
              </a:ext>
            </a:extLst>
          </p:cNvPr>
          <p:cNvSpPr txBox="1"/>
          <p:nvPr/>
        </p:nvSpPr>
        <p:spPr>
          <a:xfrm>
            <a:off x="1174325" y="5235380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Initial Conditions</a:t>
            </a:r>
          </a:p>
        </p:txBody>
      </p:sp>
      <p:graphicFrame>
        <p:nvGraphicFramePr>
          <p:cNvPr id="10" name="Table 29">
            <a:extLst>
              <a:ext uri="{FF2B5EF4-FFF2-40B4-BE49-F238E27FC236}">
                <a16:creationId xmlns:a16="http://schemas.microsoft.com/office/drawing/2014/main" id="{735D60CD-8034-4BE0-A34B-32A095662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323955"/>
              </p:ext>
            </p:extLst>
          </p:nvPr>
        </p:nvGraphicFramePr>
        <p:xfrm>
          <a:off x="235358" y="5686623"/>
          <a:ext cx="35823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93">
                  <a:extLst>
                    <a:ext uri="{9D8B030D-6E8A-4147-A177-3AD203B41FA5}">
                      <a16:colId xmlns:a16="http://schemas.microsoft.com/office/drawing/2014/main" val="4200766953"/>
                    </a:ext>
                  </a:extLst>
                </a:gridCol>
                <a:gridCol w="719455">
                  <a:extLst>
                    <a:ext uri="{9D8B030D-6E8A-4147-A177-3AD203B41FA5}">
                      <a16:colId xmlns:a16="http://schemas.microsoft.com/office/drawing/2014/main" val="4031515200"/>
                    </a:ext>
                  </a:extLst>
                </a:gridCol>
                <a:gridCol w="565154">
                  <a:extLst>
                    <a:ext uri="{9D8B030D-6E8A-4147-A177-3AD203B41FA5}">
                      <a16:colId xmlns:a16="http://schemas.microsoft.com/office/drawing/2014/main" val="2700761274"/>
                    </a:ext>
                  </a:extLst>
                </a:gridCol>
                <a:gridCol w="719455">
                  <a:extLst>
                    <a:ext uri="{9D8B030D-6E8A-4147-A177-3AD203B41FA5}">
                      <a16:colId xmlns:a16="http://schemas.microsoft.com/office/drawing/2014/main" val="1322988969"/>
                    </a:ext>
                  </a:extLst>
                </a:gridCol>
                <a:gridCol w="565154">
                  <a:extLst>
                    <a:ext uri="{9D8B030D-6E8A-4147-A177-3AD203B41FA5}">
                      <a16:colId xmlns:a16="http://schemas.microsoft.com/office/drawing/2014/main" val="340206345"/>
                    </a:ext>
                  </a:extLst>
                </a:gridCol>
                <a:gridCol w="565154">
                  <a:extLst>
                    <a:ext uri="{9D8B030D-6E8A-4147-A177-3AD203B41FA5}">
                      <a16:colId xmlns:a16="http://schemas.microsoft.com/office/drawing/2014/main" val="4901439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/>
                        <a:t>Sv</a:t>
                      </a:r>
                      <a:endParaRPr lang="en-GB" sz="14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/>
                        <a:t>Snv</a:t>
                      </a:r>
                      <a:endParaRPr lang="en-GB" sz="14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Iv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/>
                        <a:t>Inv</a:t>
                      </a:r>
                      <a:endParaRPr lang="en-GB" sz="14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/>
                        <a:t>Rv</a:t>
                      </a:r>
                      <a:endParaRPr lang="en-GB" sz="14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/>
                        <a:t>Rnv</a:t>
                      </a:r>
                      <a:endParaRPr lang="en-GB" sz="14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664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0.7999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0.0001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204506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EAA0B6D-94D8-430D-B766-DD83C4440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975772"/>
              </p:ext>
            </p:extLst>
          </p:nvPr>
        </p:nvGraphicFramePr>
        <p:xfrm>
          <a:off x="297324" y="2640504"/>
          <a:ext cx="3560906" cy="23618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8208">
                  <a:extLst>
                    <a:ext uri="{9D8B030D-6E8A-4147-A177-3AD203B41FA5}">
                      <a16:colId xmlns:a16="http://schemas.microsoft.com/office/drawing/2014/main" val="3006178721"/>
                    </a:ext>
                  </a:extLst>
                </a:gridCol>
                <a:gridCol w="1059586">
                  <a:extLst>
                    <a:ext uri="{9D8B030D-6E8A-4147-A177-3AD203B41FA5}">
                      <a16:colId xmlns:a16="http://schemas.microsoft.com/office/drawing/2014/main" val="268825959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1119140383"/>
                    </a:ext>
                  </a:extLst>
                </a:gridCol>
                <a:gridCol w="692012">
                  <a:extLst>
                    <a:ext uri="{9D8B030D-6E8A-4147-A177-3AD203B41FA5}">
                      <a16:colId xmlns:a16="http://schemas.microsoft.com/office/drawing/2014/main" val="24648737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Phase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Weeks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Beta1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Beta2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228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Up to trigger day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0.198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0.198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293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0-6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0.07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0.07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89348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2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6-30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0.07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0.198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4265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3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30 onwards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0.198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0.198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76906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 phase 3 ends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0.327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0.327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069140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3AFD6FE-0B6E-40B2-AE7E-13E7F3706774}"/>
              </a:ext>
            </a:extLst>
          </p:cNvPr>
          <p:cNvSpPr txBox="1"/>
          <p:nvPr/>
        </p:nvSpPr>
        <p:spPr>
          <a:xfrm>
            <a:off x="4454936" y="91440"/>
            <a:ext cx="350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SIR Model w/ Updated Parameters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F05B33-A6F0-4AE5-968E-8DA3625C925F}"/>
              </a:ext>
            </a:extLst>
          </p:cNvPr>
          <p:cNvSpPr txBox="1"/>
          <p:nvPr/>
        </p:nvSpPr>
        <p:spPr>
          <a:xfrm>
            <a:off x="8434333" y="91440"/>
            <a:ext cx="360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SIRS Model w/ Updated Parameters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99697D-DB89-49D5-B080-45A6F94A682C}"/>
              </a:ext>
            </a:extLst>
          </p:cNvPr>
          <p:cNvSpPr txBox="1"/>
          <p:nvPr/>
        </p:nvSpPr>
        <p:spPr>
          <a:xfrm>
            <a:off x="4936685" y="6364365"/>
            <a:ext cx="647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 Phase 4 Modelled + Model Scaled to Relative Pop Fraction Size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DF8407-B81E-4932-BFAC-2F1FA5F2AA69}"/>
              </a:ext>
            </a:extLst>
          </p:cNvPr>
          <p:cNvSpPr txBox="1"/>
          <p:nvPr/>
        </p:nvSpPr>
        <p:spPr>
          <a:xfrm>
            <a:off x="4678491" y="460772"/>
            <a:ext cx="3648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Day 71 Trigger = 1 week after lockdown R(t) = 0.0595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8920DC-D3B9-451C-BD83-AAE5BDB7E11F}"/>
              </a:ext>
            </a:extLst>
          </p:cNvPr>
          <p:cNvSpPr txBox="1"/>
          <p:nvPr/>
        </p:nvSpPr>
        <p:spPr>
          <a:xfrm>
            <a:off x="8710629" y="454529"/>
            <a:ext cx="294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Day 71 Trigger = 1 week after lockdown R(t) = 0.0595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8565B7-7108-40A0-B990-27EBF725B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9086" y="1100860"/>
            <a:ext cx="3838372" cy="50746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BAAE50-EB30-4FDA-8167-0D3C87B32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285" y="1100860"/>
            <a:ext cx="3851466" cy="507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19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145</Words>
  <Application>Microsoft Office PowerPoint</Application>
  <PresentationFormat>Widescreen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Morgan</dc:creator>
  <cp:lastModifiedBy>Alexander Morgan</cp:lastModifiedBy>
  <cp:revision>7</cp:revision>
  <dcterms:created xsi:type="dcterms:W3CDTF">2020-04-09T19:42:57Z</dcterms:created>
  <dcterms:modified xsi:type="dcterms:W3CDTF">2020-04-12T11:33:39Z</dcterms:modified>
</cp:coreProperties>
</file>