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0373-FB3A-4A03-9817-98859AA3F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45F42-DEA6-46E0-9620-93EE2F099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7773-83A2-4D58-84DD-ADBFBA33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8F6C-4465-4A03-A923-E49AA347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450B-B839-418E-8267-30DC4961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6BDA-0024-4B85-874B-FC4674A2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08A71-7CC7-4D78-A438-1182D85C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FA7C-840A-4E52-9FF0-C56A21CA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1768-BC6D-4570-9ACB-BEDD2E90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AEA9-CD20-4968-B1BF-3945909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DEDDA-67F5-4709-AF63-E7CFE659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F558-D9EB-4DC9-AF29-6FB1073C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199-DCED-44DE-AFAF-BED86F9B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E892-D518-4947-98FE-A72AA03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5E0F-B91F-4FB6-9FBC-17BC6A27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4137-D079-4BB4-B6AF-2FD39ED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DE83-2C80-4D9D-8D98-199DB22A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1622-9DAF-41CC-921D-8EAFE4B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B657-06B0-4F9B-AF6E-94D40CEA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8086-5E5D-4A47-B4F4-099DFAA5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DED4-A169-4E3F-85BC-DB582008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2888-1905-44B4-B5CE-DEFFADA4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3E3D-DB06-457D-B4B8-0171CAC9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45E0-B496-43A5-B5D2-D9FA8C47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D928-18F0-4E3C-8A4D-540EEB67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8158-18C2-48CD-A4FF-605F5EB8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98E8-9402-4F82-B1C9-97840295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9B7E-C22E-4910-9560-BCA672D7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EE68-2CA7-4509-B3A4-6923FA59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13BB-1D39-4FA5-878F-85059AEA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4280-B82D-4621-97F9-53F40D21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D8E0-4695-4130-ABBA-0284B951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32A8-DBFF-415B-B114-414A998A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76E6-6FFF-4CE0-BDF4-7EC6BCF7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CF4EC-EE6E-48CD-802B-BB61FEEA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9C14F-A622-46A2-AC8D-47643950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BBDA8-0D95-4BDD-9698-04D06CEE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A7952-24B2-48B5-8321-5F912DA6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5342E-CA77-4F77-BD21-2FC87480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9496-4058-442D-B9F4-80481AD3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FA2E6-B731-44D9-8B97-9D6756F2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8D6D5-4B53-4CF8-9091-27985EB8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3B3E-E98F-4CF9-9A7E-15D99114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CA449-1A75-4F74-B724-49D39999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FDB79-496F-4020-9DE6-5E1A3F6D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237C-A812-4699-9A13-C24D696F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1EE3-4CAC-49AA-B061-AF30394D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FEA2-4D09-4B5F-BD65-0D9B6E27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6912F-49AB-412C-879B-3FEBEDBC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0AFF4-7EC9-4C50-8976-0B4C8CAE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43677-39AE-4275-AE13-58186F96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9B734-4C7B-4EA3-8CDE-8ACCC8E9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5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4A7-E007-4E72-9A3E-E55B8D5C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EA5C5-CC73-4743-A5AF-91911BEA1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38500-414F-41A3-9B7F-38836E4A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C92B5-46C6-4CBD-9EAB-846E01FF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0B11D-8CFB-4D0C-B493-4BA2E837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ADAE-E2F0-4EBC-9E8E-E2D58D12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F906C-C961-4440-ACD2-CBEEAFC2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EEB-F02C-42CF-9C11-F95B9552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4231-89CB-4F05-A137-71C7E7D39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197F-75FB-48A3-9B8D-0982ED296D8E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06DB-8F8F-4237-9389-DBB94C85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9EB0-57FE-4E38-8EF9-4B55F6420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8616-EA60-4891-87EF-30D0DED2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1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DB8899-5830-4A8B-8D06-7AE506124ECE}"/>
              </a:ext>
            </a:extLst>
          </p:cNvPr>
          <p:cNvSpPr/>
          <p:nvPr/>
        </p:nvSpPr>
        <p:spPr>
          <a:xfrm>
            <a:off x="1832738" y="43811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S</a:t>
            </a:r>
            <a:endParaRPr lang="en-GB" sz="17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9F053F-6D00-4FF0-B7F0-75316BFBA4C8}"/>
              </a:ext>
            </a:extLst>
          </p:cNvPr>
          <p:cNvSpPr/>
          <p:nvPr/>
        </p:nvSpPr>
        <p:spPr>
          <a:xfrm>
            <a:off x="3720722" y="43811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42334" y="3731042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211019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222528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2895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𝑃𝑆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499742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sz="14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E2AD964B-FA1B-4C23-ABB6-CCF331218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724800"/>
                  </p:ext>
                </p:extLst>
              </p:nvPr>
            </p:nvGraphicFramePr>
            <p:xfrm>
              <a:off x="1542334" y="3731042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304800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806" t="-200000" r="-93226" b="-1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982" t="-200000" r="-1404" b="-1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806" t="-180000" r="-9322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2982" t="-180000" r="-140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0CAEF-0EE7-46EC-BA29-5732CCA27CB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82411" y="81295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281B3A-737F-4C7C-A790-011D96FD13AA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4470395" y="812952"/>
            <a:ext cx="1138310" cy="881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9D9AFB-8791-467A-8AFD-7FD5B351D77D}"/>
              </a:ext>
            </a:extLst>
          </p:cNvPr>
          <p:cNvSpPr/>
          <p:nvPr/>
        </p:nvSpPr>
        <p:spPr>
          <a:xfrm>
            <a:off x="1832738" y="2272685"/>
            <a:ext cx="749673" cy="74967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S</a:t>
            </a:r>
            <a:r>
              <a:rPr lang="en-GB" sz="1700" b="1" baseline="-25000" dirty="0"/>
              <a:t>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FF34D-2480-420A-A808-4FB4813C4F73}"/>
              </a:ext>
            </a:extLst>
          </p:cNvPr>
          <p:cNvSpPr/>
          <p:nvPr/>
        </p:nvSpPr>
        <p:spPr>
          <a:xfrm>
            <a:off x="3720722" y="2272685"/>
            <a:ext cx="749673" cy="74967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I</a:t>
            </a:r>
            <a:r>
              <a:rPr lang="en-GB" sz="1700" b="1" baseline="-25000" dirty="0"/>
              <a:t>P</a:t>
            </a:r>
            <a:endParaRPr lang="en-GB" sz="17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A7F815-C238-4741-A48E-183C60CCA793}"/>
              </a:ext>
            </a:extLst>
          </p:cNvPr>
          <p:cNvSpPr/>
          <p:nvPr/>
        </p:nvSpPr>
        <p:spPr>
          <a:xfrm>
            <a:off x="5608705" y="1319561"/>
            <a:ext cx="749673" cy="7496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dirty="0"/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B0113-C157-4BC3-8080-06E2B3B9EDF1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582411" y="2647522"/>
            <a:ext cx="1138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BB47AD-6E88-49E1-A329-4512D0CC141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4470395" y="1694398"/>
            <a:ext cx="1138310" cy="953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30411B-8278-42F3-AB4E-5D3A2B283658}"/>
              </a:ext>
            </a:extLst>
          </p:cNvPr>
          <p:cNvSpPr txBox="1"/>
          <p:nvPr/>
        </p:nvSpPr>
        <p:spPr>
          <a:xfrm>
            <a:off x="4917556" y="845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18995-7CFE-4769-BC75-0A5390C1241D}"/>
              </a:ext>
            </a:extLst>
          </p:cNvPr>
          <p:cNvSpPr txBox="1"/>
          <p:nvPr/>
        </p:nvSpPr>
        <p:spPr>
          <a:xfrm>
            <a:off x="4885444" y="23108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20751D-39F8-4D8C-B491-1F838945B5FC}"/>
              </a:ext>
            </a:extLst>
          </p:cNvPr>
          <p:cNvSpPr txBox="1"/>
          <p:nvPr/>
        </p:nvSpPr>
        <p:spPr>
          <a:xfrm>
            <a:off x="2725858" y="43811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F787D-9548-4FE2-A7AC-B5975EEE4CA5}"/>
              </a:ext>
            </a:extLst>
          </p:cNvPr>
          <p:cNvSpPr txBox="1"/>
          <p:nvPr/>
        </p:nvSpPr>
        <p:spPr>
          <a:xfrm>
            <a:off x="2737164" y="263010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3409B22-E5F2-4BB9-993F-D7B5C14B115B}"/>
              </a:ext>
            </a:extLst>
          </p:cNvPr>
          <p:cNvCxnSpPr>
            <a:cxnSpLocks/>
            <a:stCxn id="5" idx="3"/>
            <a:endCxn id="57" idx="0"/>
          </p:cNvCxnSpPr>
          <p:nvPr/>
        </p:nvCxnSpPr>
        <p:spPr>
          <a:xfrm rot="5400000">
            <a:off x="2721467" y="1521059"/>
            <a:ext cx="1552100" cy="6659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6FBD33E-844F-43B0-8945-0623273F7BD0}"/>
              </a:ext>
            </a:extLst>
          </p:cNvPr>
          <p:cNvCxnSpPr>
            <a:cxnSpLocks/>
            <a:stCxn id="22" idx="1"/>
            <a:endCxn id="56" idx="2"/>
          </p:cNvCxnSpPr>
          <p:nvPr/>
        </p:nvCxnSpPr>
        <p:spPr>
          <a:xfrm rot="16200000" flipV="1">
            <a:off x="2693131" y="1245094"/>
            <a:ext cx="1575025" cy="6997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D2E2F9F-168F-4ED0-B563-11F8223466E8}"/>
              </a:ext>
            </a:extLst>
          </p:cNvPr>
          <p:cNvSpPr txBox="1"/>
          <p:nvPr/>
        </p:nvSpPr>
        <p:spPr>
          <a:xfrm>
            <a:off x="2434844" y="11269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A4DEA5-844A-4043-82AF-B3C30AA513CD}"/>
              </a:ext>
            </a:extLst>
          </p:cNvPr>
          <p:cNvSpPr txBox="1"/>
          <p:nvPr/>
        </p:nvSpPr>
        <p:spPr>
          <a:xfrm>
            <a:off x="3765689" y="12149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9C31FB-E8BA-4FC2-A4BA-A325B829633B}"/>
              </a:ext>
            </a:extLst>
          </p:cNvPr>
          <p:cNvSpPr txBox="1"/>
          <p:nvPr/>
        </p:nvSpPr>
        <p:spPr>
          <a:xfrm>
            <a:off x="179286" y="541457"/>
            <a:ext cx="1199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“Shielded”</a:t>
            </a:r>
          </a:p>
          <a:p>
            <a:r>
              <a:rPr lang="en-GB" dirty="0"/>
              <a:t>Population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E0D76-A608-487B-AACC-8C93F1D56C76}"/>
              </a:ext>
            </a:extLst>
          </p:cNvPr>
          <p:cNvSpPr txBox="1"/>
          <p:nvPr/>
        </p:nvSpPr>
        <p:spPr>
          <a:xfrm>
            <a:off x="134404" y="23069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“non-Shielded”</a:t>
            </a:r>
          </a:p>
          <a:p>
            <a:r>
              <a:rPr lang="en-GB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/>
              <p:nvPr/>
            </p:nvSpPr>
            <p:spPr>
              <a:xfrm>
                <a:off x="8364789" y="1030296"/>
                <a:ext cx="3177216" cy="373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6F2B-2A28-4123-B9FF-E6E7EBFE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789" y="1030296"/>
                <a:ext cx="3177216" cy="3737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65B535-D19F-4302-9F21-49684784C56D}"/>
              </a:ext>
            </a:extLst>
          </p:cNvPr>
          <p:cNvSpPr txBox="1"/>
          <p:nvPr/>
        </p:nvSpPr>
        <p:spPr>
          <a:xfrm>
            <a:off x="9053503" y="438115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Equations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2ADC3-551E-4D33-B2D0-ECE946506C98}"/>
              </a:ext>
            </a:extLst>
          </p:cNvPr>
          <p:cNvSpPr txBox="1"/>
          <p:nvPr/>
        </p:nvSpPr>
        <p:spPr>
          <a:xfrm>
            <a:off x="8152242" y="5145479"/>
            <a:ext cx="360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the 2</a:t>
            </a:r>
            <a:r>
              <a:rPr lang="en-GB" baseline="30000" dirty="0"/>
              <a:t>nd</a:t>
            </a:r>
            <a:r>
              <a:rPr lang="en-GB" dirty="0"/>
              <a:t> subscript indicates the “infectious” population and the 1</a:t>
            </a:r>
            <a:r>
              <a:rPr lang="en-GB" baseline="30000" dirty="0"/>
              <a:t>st</a:t>
            </a:r>
            <a:r>
              <a:rPr lang="en-GB" dirty="0"/>
              <a:t> subscript indicates the “susceptible” population.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12">
                <a:extLst>
                  <a:ext uri="{FF2B5EF4-FFF2-40B4-BE49-F238E27FC236}">
                    <a16:creationId xmlns:a16="http://schemas.microsoft.com/office/drawing/2014/main" id="{CF611373-ABD9-43CD-A043-AA4A3FB2D1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42334" y="5367815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211019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222528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2895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𝑃𝑆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499742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140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𝑆𝑃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l-GR" sz="1400" i="1" smtClean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sz="14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12">
                <a:extLst>
                  <a:ext uri="{FF2B5EF4-FFF2-40B4-BE49-F238E27FC236}">
                    <a16:creationId xmlns:a16="http://schemas.microsoft.com/office/drawing/2014/main" id="{CF611373-ABD9-43CD-A043-AA4A3FB2D1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98835"/>
                  </p:ext>
                </p:extLst>
              </p:nvPr>
            </p:nvGraphicFramePr>
            <p:xfrm>
              <a:off x="1542334" y="5367815"/>
              <a:ext cx="5422288" cy="1432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34878">
                      <a:extLst>
                        <a:ext uri="{9D8B030D-6E8A-4147-A177-3AD203B41FA5}">
                          <a16:colId xmlns:a16="http://schemas.microsoft.com/office/drawing/2014/main" val="3168761008"/>
                        </a:ext>
                      </a:extLst>
                    </a:gridCol>
                    <a:gridCol w="1065321">
                      <a:extLst>
                        <a:ext uri="{9D8B030D-6E8A-4147-A177-3AD203B41FA5}">
                          <a16:colId xmlns:a16="http://schemas.microsoft.com/office/drawing/2014/main" val="153522058"/>
                        </a:ext>
                      </a:extLst>
                    </a:gridCol>
                    <a:gridCol w="1882898">
                      <a:extLst>
                        <a:ext uri="{9D8B030D-6E8A-4147-A177-3AD203B41FA5}">
                          <a16:colId xmlns:a16="http://schemas.microsoft.com/office/drawing/2014/main" val="3128313741"/>
                        </a:ext>
                      </a:extLst>
                    </a:gridCol>
                    <a:gridCol w="1739191">
                      <a:extLst>
                        <a:ext uri="{9D8B030D-6E8A-4147-A177-3AD203B41FA5}">
                          <a16:colId xmlns:a16="http://schemas.microsoft.com/office/drawing/2014/main" val="2470266618"/>
                        </a:ext>
                      </a:extLst>
                    </a:gridCol>
                  </a:tblGrid>
                  <a:tr h="304800">
                    <a:tc rowSpan="2" gridSpan="2">
                      <a:txBody>
                        <a:bodyPr/>
                        <a:lstStyle/>
                        <a:p>
                          <a:r>
                            <a:rPr lang="en-GB" sz="1400" dirty="0"/>
                            <a:t>WAIFW Matrix/Table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Susceptible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1330566"/>
                      </a:ext>
                    </a:extLst>
                  </a:tr>
                  <a:tr h="304800">
                    <a:tc gridSpan="2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74220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Infectious</a:t>
                          </a:r>
                        </a:p>
                      </a:txBody>
                      <a:tcPr vert="vert270"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5806" t="-198039" r="-93226" b="-18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982" t="-198039" r="-1404" b="-1862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402365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b="1" dirty="0">
                              <a:solidFill>
                                <a:schemeClr val="bg1"/>
                              </a:solidFill>
                            </a:rPr>
                            <a:t>Non-Shielded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5806" t="-178824" r="-93226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2982" t="-178824" r="-1404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24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2A785B-06DB-4788-81B0-D81CCAC125C6}"/>
              </a:ext>
            </a:extLst>
          </p:cNvPr>
          <p:cNvSpPr txBox="1"/>
          <p:nvPr/>
        </p:nvSpPr>
        <p:spPr>
          <a:xfrm>
            <a:off x="179286" y="426265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5B23D1-6B83-4B50-A3F5-7BD717ABE9DE}"/>
              </a:ext>
            </a:extLst>
          </p:cNvPr>
          <p:cNvSpPr txBox="1"/>
          <p:nvPr/>
        </p:nvSpPr>
        <p:spPr>
          <a:xfrm>
            <a:off x="134404" y="5625081"/>
            <a:ext cx="140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During the </a:t>
            </a:r>
          </a:p>
          <a:p>
            <a:r>
              <a:rPr lang="en-GB" b="1" u="sng" dirty="0"/>
              <a:t>Intervention (24 Weeks)</a:t>
            </a:r>
          </a:p>
          <a:p>
            <a:pPr algn="ctr"/>
            <a:r>
              <a:rPr lang="el-GR" b="1" dirty="0"/>
              <a:t>β1</a:t>
            </a:r>
            <a:r>
              <a:rPr lang="en-GB" b="1" dirty="0"/>
              <a:t> &lt; </a:t>
            </a:r>
            <a:r>
              <a:rPr lang="el-GR" b="1" dirty="0"/>
              <a:t>β</a:t>
            </a:r>
            <a:r>
              <a:rPr lang="en-GB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051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2020-04-06T14:38:25Z</dcterms:created>
  <dcterms:modified xsi:type="dcterms:W3CDTF">2020-04-06T14:38:59Z</dcterms:modified>
</cp:coreProperties>
</file>