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A93C-6126-4F8A-83BA-25C7104B0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F60D7-1010-4560-A34A-E9230C6EB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773D-5B48-4FE9-9FB8-17A87711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60FA-3ECC-4DAB-AD66-3D67A9BE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1486-F39C-4673-BDC2-82B1FB28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3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3AE1-AE64-41D6-912F-32CBCC83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3842-7E26-4320-829A-94E2B269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0E41-55B7-4D1D-A0FC-84F9ED2A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83E3-3D61-4A4E-B2A6-05A8250C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04DE-DBDD-44F7-9A28-5F7704AE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C97E8-D232-4A74-B52E-059E8D1C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8D59-72C7-4813-86E5-B88C7F237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8E9B-0545-41F8-B762-43B45BC6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A629-6460-4F23-804B-C3A5CCD6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E6C6-5723-4B3C-B00A-F9B83C6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B7B1-2FB0-4FD5-A98A-918750D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D32-C8F7-4B46-A33B-99432466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4135-1867-4419-A0B7-A0342B51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D2F37-033F-407C-8F35-2D5A8F56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795A-81C9-45DE-B3B4-BB4BAF5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AB7F-7F64-4D5D-A654-B1BF74D1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55AB-A858-47D4-A993-3B707AB0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2A4B-1F0A-435E-BCDB-9CA59045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34D09-8AC5-4A67-9302-4D2354DA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5667-34E8-454D-AAD3-F8B8D5D8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595F-FC65-44E0-A669-0ED6095F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14E8-D41E-4F2E-8545-1202E14B8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B06D-603D-4552-B7E5-1F2EE14D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20F8B-F3D8-4D31-BDAA-1B788D88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33831-5C56-4691-8D00-F5B302E1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F615-17D9-4D37-9DB0-4D672A1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C693-2BBC-4A9D-B7C0-C40B59C0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B9C4-9473-4F69-A99E-BF5C283F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5FCA-57A5-4821-8BB9-2107F6F1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BD58D-93F7-4373-95CC-71672A1ED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7B5B3-661A-48F5-ACF8-6B717773C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64FEA-F0E1-443D-A804-18A006B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E7635-53BD-4857-9F63-333DBC86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B6C5E-A33D-4EC8-B34A-A787C54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6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6405-83F5-488C-83DB-69D5DE0C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94C9A-0BFC-45AB-BCE0-1D0B60E3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6F9E9-7289-4E97-8E49-382DEC87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26137-7AD8-4F95-B8EE-652177EC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CB77C-0F2E-4C78-8767-C0A38079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D1552-8DF7-426F-96A3-B7163B61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0C33-AF34-46E7-96D4-591764B9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31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F86-D2DF-415F-8FCF-D4CB8ECC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0CA3-9E27-4A08-B9E7-63C0D404B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F4DE0-3252-436B-BA5F-A4F8ABA0D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E137-EA1F-4EF9-9237-E1C7354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9DCC9-7AD6-4AB0-8746-9EAFB231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4A3B-6D64-451A-8F93-ED71F04F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4AFF-056C-4742-B9E6-DB406CB5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F4B1-7933-4DBF-B0BC-3D19C1593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A5696-CEF9-47CE-B6B0-95CADA0A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3B50-875A-4E3F-BA27-54257F1E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98A4-380C-4B55-A69C-A8600AA0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11DDD-E733-4E9B-BAB8-46C34615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8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A3CD1-773E-48F6-844E-CF5B078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1EC7-F167-4878-A4DF-E1644821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7A8D-2775-4ACB-B7F4-684D52EC7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4F76-7C84-449C-BE20-AA0469BD30B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0F06-44D4-4546-94CB-A7E0604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3A24-29C0-439C-AA3F-8C009BD44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C809-F97A-4531-954F-B683539E7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DB9C7-9006-4B8C-B7B9-2E8A1DA47EAF}"/>
              </a:ext>
            </a:extLst>
          </p:cNvPr>
          <p:cNvSpPr txBox="1"/>
          <p:nvPr/>
        </p:nvSpPr>
        <p:spPr>
          <a:xfrm>
            <a:off x="0" y="0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Baseline Scenario: Phase 2 </a:t>
            </a:r>
            <a:r>
              <a:rPr lang="el-GR" sz="2400" b="1" u="sng" dirty="0"/>
              <a:t>β</a:t>
            </a:r>
            <a:r>
              <a:rPr lang="en-GB" sz="2400" b="1" u="sng" dirty="0"/>
              <a:t>1 = 0.064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F0051-B21B-4AB5-A512-337AE1B10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25781"/>
              </p:ext>
            </p:extLst>
          </p:nvPr>
        </p:nvGraphicFramePr>
        <p:xfrm>
          <a:off x="195288" y="829055"/>
          <a:ext cx="538782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9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666584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148417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Phase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Beta1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0-6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0.064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onwards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5E65A7E-2EBE-4A51-88BB-D2298A4B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05" y="157949"/>
            <a:ext cx="5049607" cy="6542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132C8-2650-41FB-9D21-7078762DC418}"/>
              </a:ext>
            </a:extLst>
          </p:cNvPr>
          <p:cNvSpPr txBox="1"/>
          <p:nvPr/>
        </p:nvSpPr>
        <p:spPr>
          <a:xfrm>
            <a:off x="195288" y="2814222"/>
            <a:ext cx="5900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β1</a:t>
            </a:r>
            <a:r>
              <a:rPr lang="en-GB" dirty="0"/>
              <a:t> remains static at 0.064 throughout the phase 1 and 2 of the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the baseline model for the enhanced shielding intervention.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Intervention trigger is at I(t) = 0.0182 </a:t>
            </a:r>
          </a:p>
        </p:txBody>
      </p:sp>
    </p:spTree>
    <p:extLst>
      <p:ext uri="{BB962C8B-B14F-4D97-AF65-F5344CB8AC3E}">
        <p14:creationId xmlns:p14="http://schemas.microsoft.com/office/powerpoint/2010/main" val="160848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CAB1A-ABC1-4AC7-9C61-FEB4A27F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" y="2521259"/>
            <a:ext cx="3376740" cy="433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0CE8D-EF05-4AF7-8545-F909999E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12" y="2521259"/>
            <a:ext cx="3293647" cy="433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9BBD2-FCEF-498B-BB1C-D8D08F5C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91" y="2521257"/>
            <a:ext cx="3348261" cy="4336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84631-7C86-418D-AED0-D63C3CEBEB09}"/>
              </a:ext>
            </a:extLst>
          </p:cNvPr>
          <p:cNvSpPr txBox="1"/>
          <p:nvPr/>
        </p:nvSpPr>
        <p:spPr>
          <a:xfrm>
            <a:off x="0" y="0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Scenario: Phase 2 </a:t>
            </a:r>
            <a:r>
              <a:rPr lang="el-GR" sz="2400" b="1" u="sng" dirty="0"/>
              <a:t>β</a:t>
            </a:r>
            <a:r>
              <a:rPr lang="en-GB" sz="2400" b="1" u="sng" dirty="0"/>
              <a:t>1 = 0.032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500909-E0EA-46C4-B276-6F52A433B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85953"/>
              </p:ext>
            </p:extLst>
          </p:nvPr>
        </p:nvGraphicFramePr>
        <p:xfrm>
          <a:off x="6804180" y="0"/>
          <a:ext cx="538782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9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666584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148417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Phase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Beta1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0-6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0.032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onwards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5BCF4F-C5EA-4D36-ABA7-1EDFF3C7F433}"/>
              </a:ext>
            </a:extLst>
          </p:cNvPr>
          <p:cNvSpPr txBox="1"/>
          <p:nvPr/>
        </p:nvSpPr>
        <p:spPr>
          <a:xfrm>
            <a:off x="40961" y="511455"/>
            <a:ext cx="6373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 Phase 2 interventions are explored: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Constant Phase 2 </a:t>
            </a:r>
            <a:r>
              <a:rPr lang="el-GR" sz="1400" dirty="0"/>
              <a:t>β</a:t>
            </a:r>
            <a:r>
              <a:rPr lang="en-GB" sz="1400" dirty="0"/>
              <a:t>1 intervention at 0.032 for 24 weeks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1 Phase 2 intervention with </a:t>
            </a:r>
            <a:r>
              <a:rPr lang="el-GR" sz="1400" dirty="0"/>
              <a:t>β</a:t>
            </a:r>
            <a:r>
              <a:rPr lang="en-GB" sz="1400" dirty="0"/>
              <a:t>1 linearly reduced to 0.032 by week 12 and remaining static at 0.032 for the remaining 12 weeks of phase 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2 Phase 2 intervention linearly reducing </a:t>
            </a:r>
            <a:r>
              <a:rPr lang="el-GR" sz="1400" dirty="0"/>
              <a:t>β</a:t>
            </a:r>
            <a:r>
              <a:rPr lang="en-GB" sz="1400" dirty="0"/>
              <a:t>1 to 0.032 throughout the 24 week intervention, reaching 0.032 at week 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7B7B2-6A4F-4797-A03E-21CF794ECD32}"/>
              </a:ext>
            </a:extLst>
          </p:cNvPr>
          <p:cNvSpPr txBox="1"/>
          <p:nvPr/>
        </p:nvSpPr>
        <p:spPr>
          <a:xfrm>
            <a:off x="930488" y="2219417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Constant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B58FB-31B0-48C1-9D51-F2F17ABF0FB2}"/>
              </a:ext>
            </a:extLst>
          </p:cNvPr>
          <p:cNvSpPr txBox="1"/>
          <p:nvPr/>
        </p:nvSpPr>
        <p:spPr>
          <a:xfrm>
            <a:off x="4797232" y="221941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BEAFE-1A17-461B-BCCE-56EC94DDA6D9}"/>
              </a:ext>
            </a:extLst>
          </p:cNvPr>
          <p:cNvSpPr txBox="1"/>
          <p:nvPr/>
        </p:nvSpPr>
        <p:spPr>
          <a:xfrm>
            <a:off x="8610778" y="221941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2</a:t>
            </a:r>
          </a:p>
        </p:txBody>
      </p:sp>
    </p:spTree>
    <p:extLst>
      <p:ext uri="{BB962C8B-B14F-4D97-AF65-F5344CB8AC3E}">
        <p14:creationId xmlns:p14="http://schemas.microsoft.com/office/powerpoint/2010/main" val="121707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77B547-A5FB-40C3-8F97-5F3D465D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9" y="2521258"/>
            <a:ext cx="3352917" cy="4336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5C9F7-D4D4-4C0B-8509-1AC1A337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18" y="2514699"/>
            <a:ext cx="3278705" cy="430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BD11C-3368-4A18-A7E6-2C893A346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338" y="2521258"/>
            <a:ext cx="3299117" cy="4336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B30EC-BEAE-459A-B314-13EB377B2EF4}"/>
              </a:ext>
            </a:extLst>
          </p:cNvPr>
          <p:cNvSpPr txBox="1"/>
          <p:nvPr/>
        </p:nvSpPr>
        <p:spPr>
          <a:xfrm>
            <a:off x="0" y="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Scenario: Phase 2 </a:t>
            </a:r>
            <a:r>
              <a:rPr lang="el-GR" sz="2400" b="1" u="sng" dirty="0"/>
              <a:t>β</a:t>
            </a:r>
            <a:r>
              <a:rPr lang="en-GB" sz="2400" b="1" u="sng" dirty="0"/>
              <a:t>1 =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306B25-7E2C-4BA7-84D6-F015FCC8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58697"/>
              </p:ext>
            </p:extLst>
          </p:nvPr>
        </p:nvGraphicFramePr>
        <p:xfrm>
          <a:off x="6804180" y="0"/>
          <a:ext cx="538782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98">
                  <a:extLst>
                    <a:ext uri="{9D8B030D-6E8A-4147-A177-3AD203B41FA5}">
                      <a16:colId xmlns:a16="http://schemas.microsoft.com/office/drawing/2014/main" val="3006178721"/>
                    </a:ext>
                  </a:extLst>
                </a:gridCol>
                <a:gridCol w="1666584">
                  <a:extLst>
                    <a:ext uri="{9D8B030D-6E8A-4147-A177-3AD203B41FA5}">
                      <a16:colId xmlns:a16="http://schemas.microsoft.com/office/drawing/2014/main" val="268825959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1119140383"/>
                    </a:ext>
                  </a:extLst>
                </a:gridCol>
                <a:gridCol w="1484172">
                  <a:extLst>
                    <a:ext uri="{9D8B030D-6E8A-4147-A177-3AD203B41FA5}">
                      <a16:colId xmlns:a16="http://schemas.microsoft.com/office/drawing/2014/main" val="246487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Phase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Beta1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Beta2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2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Up to I(t) = 0.0182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9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0-6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0.064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3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6-30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2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onwards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0.161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690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B06427-F7F1-487A-B2B6-BB40AF018D28}"/>
              </a:ext>
            </a:extLst>
          </p:cNvPr>
          <p:cNvSpPr txBox="1"/>
          <p:nvPr/>
        </p:nvSpPr>
        <p:spPr>
          <a:xfrm>
            <a:off x="40961" y="511455"/>
            <a:ext cx="6373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 Phase 2 interventions are explored: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Constant Phase 2 </a:t>
            </a:r>
            <a:r>
              <a:rPr lang="el-GR" sz="1400" dirty="0"/>
              <a:t>β</a:t>
            </a:r>
            <a:r>
              <a:rPr lang="en-GB" sz="1400" dirty="0"/>
              <a:t>1 intervention at 0 for 24 weeks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1 Phase 2 intervention with </a:t>
            </a:r>
            <a:r>
              <a:rPr lang="el-GR" sz="1400" dirty="0"/>
              <a:t>β</a:t>
            </a:r>
            <a:r>
              <a:rPr lang="en-GB" sz="1400" dirty="0"/>
              <a:t>1 linearly reduced to 0.032 by week 12 and remaining static at 0 for the remaining 12 weeks of phase 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“Ramp-up” 2 Phase 2 intervention linearly reducing </a:t>
            </a:r>
            <a:r>
              <a:rPr lang="el-GR" sz="1400" dirty="0"/>
              <a:t>β</a:t>
            </a:r>
            <a:r>
              <a:rPr lang="en-GB" sz="1400" dirty="0"/>
              <a:t>1 to 0.032 throughout the 24 week intervention, reaching 0 at week 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DBCE9-B523-4323-8866-21C558BB5F6F}"/>
              </a:ext>
            </a:extLst>
          </p:cNvPr>
          <p:cNvSpPr txBox="1"/>
          <p:nvPr/>
        </p:nvSpPr>
        <p:spPr>
          <a:xfrm>
            <a:off x="930488" y="2219417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Constant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F5949-78E2-4EB0-88BF-98D26E4B88C3}"/>
              </a:ext>
            </a:extLst>
          </p:cNvPr>
          <p:cNvSpPr txBox="1"/>
          <p:nvPr/>
        </p:nvSpPr>
        <p:spPr>
          <a:xfrm>
            <a:off x="4797232" y="221941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C74C3-F7C2-491B-AD08-ADF81B0DE58F}"/>
              </a:ext>
            </a:extLst>
          </p:cNvPr>
          <p:cNvSpPr txBox="1"/>
          <p:nvPr/>
        </p:nvSpPr>
        <p:spPr>
          <a:xfrm>
            <a:off x="8610778" y="221941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2: “Ramp up” 2</a:t>
            </a:r>
          </a:p>
        </p:txBody>
      </p:sp>
    </p:spTree>
    <p:extLst>
      <p:ext uri="{BB962C8B-B14F-4D97-AF65-F5344CB8AC3E}">
        <p14:creationId xmlns:p14="http://schemas.microsoft.com/office/powerpoint/2010/main" val="356285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329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</cp:revision>
  <dcterms:created xsi:type="dcterms:W3CDTF">2020-04-08T15:18:01Z</dcterms:created>
  <dcterms:modified xsi:type="dcterms:W3CDTF">2020-04-08T16:36:33Z</dcterms:modified>
</cp:coreProperties>
</file>