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B398-E6C7-4691-AD5E-6AFF07C31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84C5D-3593-47CD-AC27-D32704B31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B87B4-9C91-4475-ACB3-C5CD67D2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306A9-36C6-443B-9EF9-8063A617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37A0-146D-4CB3-943C-D607374C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65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2035-C62F-43EE-AD42-6D9955C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74200-BB42-497E-ADEA-57460BD12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065E9-2EE8-4E51-B346-78B62C6D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FCA6-D386-45C5-A8B0-956A58F2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C048-6CBB-4103-813C-3E60A127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33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07D65-2235-434F-8253-E21C20F25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FDFD7-F7FC-45CC-8630-412301850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DBE7-036C-4410-AF53-52615C3A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4E2F8-AF33-4DAA-8893-D707AFFF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F54E-ADB4-4C9A-B1D6-31156454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8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0562-4CCF-4D18-8D4B-EB160EDA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917B8-2193-4751-9025-71F4EED7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ABCC0-534F-436A-9EC5-8B576EE7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40E91-ACE0-499F-BCDE-3BAA896A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6DD90-E973-46C1-BAAC-7FC03D7C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85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28C-6074-4092-9DF5-489D3600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CC30-4423-468C-9BF5-5C9857A05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57C99-1134-49A2-9CB4-B05B3976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2934C-CF0F-4B64-A6F3-B219D933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2B8F8-F6D7-41CF-9AFF-9A2F7B1A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1241-A14C-4650-AC3D-9FB9828E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4422-BCA2-4756-8C8C-89DBE2EA2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F00A0-8DAB-419D-9DAE-794B4EF1A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67863-F9D4-4B1D-AAE1-60B6DE46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B5BE1-509E-4D65-91C9-FB3AFD36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5CBD7-5E94-4411-8BF0-3EF35B92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D9A6-4807-4DF3-92C3-5D699BFA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F0A88-4953-43F6-9B44-44CB845C5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60DF-1BDD-4DDF-8276-8FA9E7F40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57FDC-5994-46F5-B29F-D0A14EDCE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68C2F-41D5-48E4-BEF8-1BF095311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26356-D432-4AEF-B423-F2D02C10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AE1A2-C3A7-41E0-ABFE-AB78028A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EB4CB-3074-4801-B4A6-1D60D5D9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77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2A6A-AB27-4323-BDAC-D608E417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0DC50-9AD5-4127-9589-2946977E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AE5F5-9BB3-4625-BFBA-1F5F3AA6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7EF31-0BFB-4820-BD6F-43252AE6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25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4E305-2A15-469F-9C2C-0302544A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81841-8A8F-4EDC-A0EB-10D55585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B7FDE-781A-4535-867E-737C7CB3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7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2947-4833-422C-9AFA-5D387F29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1A9A-D883-42E2-AD63-EA5FDA9F7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5E61B-061B-4B00-9906-20180759F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27437-EBB6-4441-9F55-7470B17A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2D5B-2726-4BCA-B076-BB458039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F2AD3-D048-4DE4-9E27-1EF9B52D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6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B207-5367-4440-AE3E-7B3E57B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E4508-42A6-497C-9EBE-A7DB69073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C20DE-048C-4F99-9DF6-E8B39626E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77D8B-60FB-42FB-9A2B-28E8340B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19E2-1A37-4228-ADD8-52CBDDA3C1AC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E51EC-BCD4-456A-85E5-D977D195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1D6E4-F42F-4564-B9C6-CEFA07D8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59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C55EC-08E3-4B53-9EA2-0756A177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1F95A-F5E1-4F08-8650-143889ACB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1AD08-D0A6-4D2A-A920-92029E698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19E2-1A37-4228-ADD8-52CBDDA3C1AC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A77D7-D29B-436C-A476-638A18735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826D3-B046-4915-A12E-C58572D1E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3B3EB-D640-4DB7-8E28-3036A5A02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67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DB8899-5830-4A8B-8D06-7AE506124ECE}"/>
              </a:ext>
            </a:extLst>
          </p:cNvPr>
          <p:cNvSpPr/>
          <p:nvPr/>
        </p:nvSpPr>
        <p:spPr>
          <a:xfrm>
            <a:off x="1832738" y="438115"/>
            <a:ext cx="749673" cy="74967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S</a:t>
            </a:r>
            <a:r>
              <a:rPr lang="en-GB" sz="1700" b="1" baseline="-25000" dirty="0"/>
              <a:t>S</a:t>
            </a:r>
            <a:endParaRPr lang="en-GB" sz="17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9F053F-6D00-4FF0-B7F0-75316BFBA4C8}"/>
              </a:ext>
            </a:extLst>
          </p:cNvPr>
          <p:cNvSpPr/>
          <p:nvPr/>
        </p:nvSpPr>
        <p:spPr>
          <a:xfrm>
            <a:off x="3720722" y="438115"/>
            <a:ext cx="749673" cy="74967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I</a:t>
            </a:r>
            <a:r>
              <a:rPr lang="en-GB" sz="1700" b="1" baseline="-250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E2AD964B-FA1B-4C23-ABB6-CCF331218B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1412631"/>
                  </p:ext>
                </p:extLst>
              </p:nvPr>
            </p:nvGraphicFramePr>
            <p:xfrm>
              <a:off x="789980" y="3939020"/>
              <a:ext cx="5422288" cy="214234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34878">
                      <a:extLst>
                        <a:ext uri="{9D8B030D-6E8A-4147-A177-3AD203B41FA5}">
                          <a16:colId xmlns:a16="http://schemas.microsoft.com/office/drawing/2014/main" val="3168761008"/>
                        </a:ext>
                      </a:extLst>
                    </a:gridCol>
                    <a:gridCol w="1065321">
                      <a:extLst>
                        <a:ext uri="{9D8B030D-6E8A-4147-A177-3AD203B41FA5}">
                          <a16:colId xmlns:a16="http://schemas.microsoft.com/office/drawing/2014/main" val="153522058"/>
                        </a:ext>
                      </a:extLst>
                    </a:gridCol>
                    <a:gridCol w="1882898">
                      <a:extLst>
                        <a:ext uri="{9D8B030D-6E8A-4147-A177-3AD203B41FA5}">
                          <a16:colId xmlns:a16="http://schemas.microsoft.com/office/drawing/2014/main" val="3128313741"/>
                        </a:ext>
                      </a:extLst>
                    </a:gridCol>
                    <a:gridCol w="1739191">
                      <a:extLst>
                        <a:ext uri="{9D8B030D-6E8A-4147-A177-3AD203B41FA5}">
                          <a16:colId xmlns:a16="http://schemas.microsoft.com/office/drawing/2014/main" val="2470266618"/>
                        </a:ext>
                      </a:extLst>
                    </a:gridCol>
                  </a:tblGrid>
                  <a:tr h="294850">
                    <a:tc rowSpan="2" gridSpan="2">
                      <a:txBody>
                        <a:bodyPr/>
                        <a:lstStyle/>
                        <a:p>
                          <a:r>
                            <a:rPr lang="en-GB" dirty="0"/>
                            <a:t>WAIFW Matrix/Table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Susceptible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330566"/>
                      </a:ext>
                    </a:extLst>
                  </a:tr>
                  <a:tr h="390729">
                    <a:tc gridSpan="2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5742205"/>
                      </a:ext>
                    </a:extLst>
                  </a:tr>
                  <a:tr h="50838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Infectious</a:t>
                          </a:r>
                        </a:p>
                      </a:txBody>
                      <a:tcPr vert="vert27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l-GR" i="1" smtClean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l-GR" i="1" smtClean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8402365"/>
                      </a:ext>
                    </a:extLst>
                  </a:tr>
                  <a:tr h="877479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𝑆𝑁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l-GR" i="1" smtClean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𝑁𝑁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9324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E2AD964B-FA1B-4C23-ABB6-CCF331218B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1412631"/>
                  </p:ext>
                </p:extLst>
              </p:nvPr>
            </p:nvGraphicFramePr>
            <p:xfrm>
              <a:off x="789980" y="3939020"/>
              <a:ext cx="5422288" cy="214234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34878">
                      <a:extLst>
                        <a:ext uri="{9D8B030D-6E8A-4147-A177-3AD203B41FA5}">
                          <a16:colId xmlns:a16="http://schemas.microsoft.com/office/drawing/2014/main" val="3168761008"/>
                        </a:ext>
                      </a:extLst>
                    </a:gridCol>
                    <a:gridCol w="1065321">
                      <a:extLst>
                        <a:ext uri="{9D8B030D-6E8A-4147-A177-3AD203B41FA5}">
                          <a16:colId xmlns:a16="http://schemas.microsoft.com/office/drawing/2014/main" val="153522058"/>
                        </a:ext>
                      </a:extLst>
                    </a:gridCol>
                    <a:gridCol w="1882898">
                      <a:extLst>
                        <a:ext uri="{9D8B030D-6E8A-4147-A177-3AD203B41FA5}">
                          <a16:colId xmlns:a16="http://schemas.microsoft.com/office/drawing/2014/main" val="3128313741"/>
                        </a:ext>
                      </a:extLst>
                    </a:gridCol>
                    <a:gridCol w="1739191">
                      <a:extLst>
                        <a:ext uri="{9D8B030D-6E8A-4147-A177-3AD203B41FA5}">
                          <a16:colId xmlns:a16="http://schemas.microsoft.com/office/drawing/2014/main" val="2470266618"/>
                        </a:ext>
                      </a:extLst>
                    </a:gridCol>
                  </a:tblGrid>
                  <a:tr h="365760">
                    <a:tc rowSpan="2" gridSpan="2">
                      <a:txBody>
                        <a:bodyPr/>
                        <a:lstStyle/>
                        <a:p>
                          <a:r>
                            <a:rPr lang="en-GB" dirty="0"/>
                            <a:t>WAIFW Matrix/Table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Susceptible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330566"/>
                      </a:ext>
                    </a:extLst>
                  </a:tr>
                  <a:tr h="390729">
                    <a:tc gridSpan="2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5742205"/>
                      </a:ext>
                    </a:extLst>
                  </a:tr>
                  <a:tr h="50838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Infectious</a:t>
                          </a:r>
                        </a:p>
                      </a:txBody>
                      <a:tcPr vert="vert27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117" t="-153571" r="-93851" b="-17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1888" t="-153571" r="-1399" b="-17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402365"/>
                      </a:ext>
                    </a:extLst>
                  </a:tr>
                  <a:tr h="877479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117" t="-147917" r="-93851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1888" t="-147917" r="-139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32460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D0CAEF-0EE7-46EC-BA29-5732CCA27CB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582411" y="812952"/>
            <a:ext cx="1138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281B3A-737F-4C7C-A790-011D96FD13AA}"/>
              </a:ext>
            </a:extLst>
          </p:cNvPr>
          <p:cNvCxnSpPr>
            <a:cxnSpLocks/>
            <a:stCxn id="5" idx="6"/>
            <a:endCxn id="23" idx="2"/>
          </p:cNvCxnSpPr>
          <p:nvPr/>
        </p:nvCxnSpPr>
        <p:spPr>
          <a:xfrm>
            <a:off x="4470395" y="812952"/>
            <a:ext cx="1138310" cy="881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19D9AFB-8791-467A-8AFD-7FD5B351D77D}"/>
              </a:ext>
            </a:extLst>
          </p:cNvPr>
          <p:cNvSpPr/>
          <p:nvPr/>
        </p:nvSpPr>
        <p:spPr>
          <a:xfrm>
            <a:off x="1832738" y="2272685"/>
            <a:ext cx="749673" cy="74967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S</a:t>
            </a:r>
            <a:r>
              <a:rPr lang="en-GB" sz="1700" b="1" baseline="-25000" dirty="0"/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0FF34D-2480-420A-A808-4FB4813C4F73}"/>
              </a:ext>
            </a:extLst>
          </p:cNvPr>
          <p:cNvSpPr/>
          <p:nvPr/>
        </p:nvSpPr>
        <p:spPr>
          <a:xfrm>
            <a:off x="3720722" y="2272685"/>
            <a:ext cx="749673" cy="74967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I</a:t>
            </a:r>
            <a:r>
              <a:rPr lang="en-GB" sz="1700" b="1" baseline="-25000" dirty="0"/>
              <a:t>N</a:t>
            </a:r>
            <a:endParaRPr lang="en-GB" sz="17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A7F815-C238-4741-A48E-183C60CCA793}"/>
              </a:ext>
            </a:extLst>
          </p:cNvPr>
          <p:cNvSpPr/>
          <p:nvPr/>
        </p:nvSpPr>
        <p:spPr>
          <a:xfrm>
            <a:off x="5608705" y="1319561"/>
            <a:ext cx="749673" cy="74967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7B0113-C157-4BC3-8080-06E2B3B9EDF1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2582411" y="2647522"/>
            <a:ext cx="1138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BB47AD-6E88-49E1-A329-4512D0CC141E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4470395" y="1694398"/>
            <a:ext cx="1138310" cy="953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530411B-8278-42F3-AB4E-5D3A2B283658}"/>
              </a:ext>
            </a:extLst>
          </p:cNvPr>
          <p:cNvSpPr txBox="1"/>
          <p:nvPr/>
        </p:nvSpPr>
        <p:spPr>
          <a:xfrm>
            <a:off x="4917556" y="8456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918995-7CFE-4769-BC75-0A5390C1241D}"/>
              </a:ext>
            </a:extLst>
          </p:cNvPr>
          <p:cNvSpPr txBox="1"/>
          <p:nvPr/>
        </p:nvSpPr>
        <p:spPr>
          <a:xfrm>
            <a:off x="4885444" y="231082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20751D-39F8-4D8C-B491-1F838945B5FC}"/>
              </a:ext>
            </a:extLst>
          </p:cNvPr>
          <p:cNvSpPr txBox="1"/>
          <p:nvPr/>
        </p:nvSpPr>
        <p:spPr>
          <a:xfrm>
            <a:off x="2725858" y="43811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SS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CF787D-9548-4FE2-A7AC-B5975EEE4CA5}"/>
              </a:ext>
            </a:extLst>
          </p:cNvPr>
          <p:cNvSpPr txBox="1"/>
          <p:nvPr/>
        </p:nvSpPr>
        <p:spPr>
          <a:xfrm>
            <a:off x="2737164" y="263010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E3409B22-E5F2-4BB9-993F-D7B5C14B115B}"/>
              </a:ext>
            </a:extLst>
          </p:cNvPr>
          <p:cNvCxnSpPr>
            <a:cxnSpLocks/>
            <a:stCxn id="5" idx="3"/>
            <a:endCxn id="57" idx="0"/>
          </p:cNvCxnSpPr>
          <p:nvPr/>
        </p:nvCxnSpPr>
        <p:spPr>
          <a:xfrm rot="5400000">
            <a:off x="2737497" y="1537089"/>
            <a:ext cx="1552100" cy="6339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46FBD33E-844F-43B0-8945-0623273F7BD0}"/>
              </a:ext>
            </a:extLst>
          </p:cNvPr>
          <p:cNvCxnSpPr>
            <a:cxnSpLocks/>
            <a:stCxn id="22" idx="1"/>
            <a:endCxn id="56" idx="2"/>
          </p:cNvCxnSpPr>
          <p:nvPr/>
        </p:nvCxnSpPr>
        <p:spPr>
          <a:xfrm rot="16200000" flipV="1">
            <a:off x="2693131" y="1245094"/>
            <a:ext cx="1575025" cy="69973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D2E2F9F-168F-4ED0-B563-11F8223466E8}"/>
              </a:ext>
            </a:extLst>
          </p:cNvPr>
          <p:cNvSpPr txBox="1"/>
          <p:nvPr/>
        </p:nvSpPr>
        <p:spPr>
          <a:xfrm>
            <a:off x="2373822" y="112693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A4DEA5-844A-4043-82AF-B3C30AA513CD}"/>
              </a:ext>
            </a:extLst>
          </p:cNvPr>
          <p:cNvSpPr txBox="1"/>
          <p:nvPr/>
        </p:nvSpPr>
        <p:spPr>
          <a:xfrm>
            <a:off x="3819255" y="176807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NS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9C31FB-E8BA-4FC2-A4BA-A325B829633B}"/>
              </a:ext>
            </a:extLst>
          </p:cNvPr>
          <p:cNvSpPr txBox="1"/>
          <p:nvPr/>
        </p:nvSpPr>
        <p:spPr>
          <a:xfrm>
            <a:off x="179286" y="541457"/>
            <a:ext cx="1199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“Shielded”</a:t>
            </a:r>
          </a:p>
          <a:p>
            <a:r>
              <a:rPr lang="en-GB" dirty="0"/>
              <a:t>Population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FE0D76-A608-487B-AACC-8C93F1D56C76}"/>
              </a:ext>
            </a:extLst>
          </p:cNvPr>
          <p:cNvSpPr txBox="1"/>
          <p:nvPr/>
        </p:nvSpPr>
        <p:spPr>
          <a:xfrm>
            <a:off x="134404" y="2306935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“non-Shielded”</a:t>
            </a:r>
          </a:p>
          <a:p>
            <a:r>
              <a:rPr lang="en-GB" dirty="0"/>
              <a:t>Population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D6F2B-2A28-4123-B9FF-E6E7EBFE28C3}"/>
                  </a:ext>
                </a:extLst>
              </p:cNvPr>
              <p:cNvSpPr txBox="1"/>
              <p:nvPr/>
            </p:nvSpPr>
            <p:spPr>
              <a:xfrm>
                <a:off x="7496688" y="1030296"/>
                <a:ext cx="3177216" cy="3737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D6F2B-2A28-4123-B9FF-E6E7EBFE2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688" y="1030296"/>
                <a:ext cx="3177216" cy="3737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365B535-D19F-4302-9F21-49684784C56D}"/>
              </a:ext>
            </a:extLst>
          </p:cNvPr>
          <p:cNvSpPr txBox="1"/>
          <p:nvPr/>
        </p:nvSpPr>
        <p:spPr>
          <a:xfrm>
            <a:off x="7496688" y="438115"/>
            <a:ext cx="17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Model Equations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2ADC3-551E-4D33-B2D0-ECE946506C98}"/>
              </a:ext>
            </a:extLst>
          </p:cNvPr>
          <p:cNvSpPr txBox="1"/>
          <p:nvPr/>
        </p:nvSpPr>
        <p:spPr>
          <a:xfrm>
            <a:off x="7496688" y="5468645"/>
            <a:ext cx="4470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the 2</a:t>
            </a:r>
            <a:r>
              <a:rPr lang="en-GB" baseline="30000" dirty="0"/>
              <a:t>nd</a:t>
            </a:r>
            <a:r>
              <a:rPr lang="en-GB" dirty="0"/>
              <a:t> subscript indicates the “infectious” population and the 1</a:t>
            </a:r>
            <a:r>
              <a:rPr lang="en-GB" baseline="30000" dirty="0"/>
              <a:t>st</a:t>
            </a:r>
            <a:r>
              <a:rPr lang="en-GB" dirty="0"/>
              <a:t> subscript indicates the “susceptible” population. </a:t>
            </a:r>
          </a:p>
        </p:txBody>
      </p:sp>
    </p:spTree>
    <p:extLst>
      <p:ext uri="{BB962C8B-B14F-4D97-AF65-F5344CB8AC3E}">
        <p14:creationId xmlns:p14="http://schemas.microsoft.com/office/powerpoint/2010/main" val="327051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117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8</cp:revision>
  <dcterms:created xsi:type="dcterms:W3CDTF">2020-03-31T11:59:22Z</dcterms:created>
  <dcterms:modified xsi:type="dcterms:W3CDTF">2020-04-01T11:20:32Z</dcterms:modified>
</cp:coreProperties>
</file>