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9B398-E6C7-4691-AD5E-6AFF07C312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884C5D-3593-47CD-AC27-D32704B31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B87B4-9C91-4475-ACB3-C5CD67D20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19E2-1A37-4228-ADD8-52CBDDA3C1AC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306A9-36C6-443B-9EF9-8063A6175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537A0-146D-4CB3-943C-D607374CD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B3EB-D640-4DB7-8E28-3036A5A028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2654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D2035-C62F-43EE-AD42-6D9955CFB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574200-BB42-497E-ADEA-57460BD12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065E9-2EE8-4E51-B346-78B62C6D2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19E2-1A37-4228-ADD8-52CBDDA3C1AC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DFCA6-D386-45C5-A8B0-956A58F2D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BC048-6CBB-4103-813C-3E60A1275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B3EB-D640-4DB7-8E28-3036A5A028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330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F07D65-2235-434F-8253-E21C20F255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BFDFD7-F7FC-45CC-8630-412301850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9DBE7-036C-4410-AF53-52615C3A5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19E2-1A37-4228-ADD8-52CBDDA3C1AC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4E2F8-AF33-4DAA-8893-D707AFFF1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4F54E-ADB4-4C9A-B1D6-311564546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B3EB-D640-4DB7-8E28-3036A5A028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2485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A0562-4CCF-4D18-8D4B-EB160EDA9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917B8-2193-4751-9025-71F4EED70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ABCC0-534F-436A-9EC5-8B576EE74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19E2-1A37-4228-ADD8-52CBDDA3C1AC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40E91-ACE0-499F-BCDE-3BAA896A2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6DD90-E973-46C1-BAAC-7FC03D7CB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B3EB-D640-4DB7-8E28-3036A5A028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859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C628C-6074-4092-9DF5-489D36007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CCC30-4423-468C-9BF5-5C9857A05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57C99-1134-49A2-9CB4-B05B39768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19E2-1A37-4228-ADD8-52CBDDA3C1AC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2934C-CF0F-4B64-A6F3-B219D9336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2B8F8-F6D7-41CF-9AFF-9A2F7B1AB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B3EB-D640-4DB7-8E28-3036A5A028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77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A1241-A14C-4650-AC3D-9FB9828ED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A4422-BCA2-4756-8C8C-89DBE2EA25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5F00A0-8DAB-419D-9DAE-794B4EF1A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67863-F9D4-4B1D-AAE1-60B6DE469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19E2-1A37-4228-ADD8-52CBDDA3C1AC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B5BE1-509E-4D65-91C9-FB3AFD360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A5CBD7-5E94-4411-8BF0-3EF35B921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B3EB-D640-4DB7-8E28-3036A5A028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036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ED9A6-4807-4DF3-92C3-5D699BFA5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F0A88-4953-43F6-9B44-44CB845C5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5960DF-1BDD-4DDF-8276-8FA9E7F40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757FDC-5994-46F5-B29F-D0A14EDCED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468C2F-41D5-48E4-BEF8-1BF0953114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326356-D432-4AEF-B423-F2D02C107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19E2-1A37-4228-ADD8-52CBDDA3C1AC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BAE1A2-C3A7-41E0-ABFE-AB78028A2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BEB4CB-3074-4801-B4A6-1D60D5D97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B3EB-D640-4DB7-8E28-3036A5A028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777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62A6A-AB27-4323-BDAC-D608E4178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60DC50-9AD5-4127-9589-2946977E6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19E2-1A37-4228-ADD8-52CBDDA3C1AC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9AE5F5-9BB3-4625-BFBA-1F5F3AA66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7EF31-0BFB-4820-BD6F-43252AE67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B3EB-D640-4DB7-8E28-3036A5A028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259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44E305-2A15-469F-9C2C-0302544AE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19E2-1A37-4228-ADD8-52CBDDA3C1AC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981841-8A8F-4EDC-A0EB-10D55585D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B7FDE-781A-4535-867E-737C7CB3B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B3EB-D640-4DB7-8E28-3036A5A028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78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72947-4833-422C-9AFA-5D387F297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91A9A-D883-42E2-AD63-EA5FDA9F7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95E61B-061B-4B00-9906-20180759F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27437-EBB6-4441-9F55-7470B17AE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19E2-1A37-4228-ADD8-52CBDDA3C1AC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22D5B-2726-4BCA-B076-BB458039F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F2AD3-D048-4DE4-9E27-1EF9B52DB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B3EB-D640-4DB7-8E28-3036A5A028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06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1B207-5367-4440-AE3E-7B3E57BB8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5E4508-42A6-497C-9EBE-A7DB690733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AC20DE-048C-4F99-9DF6-E8B39626E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77D8B-60FB-42FB-9A2B-28E8340BE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19E2-1A37-4228-ADD8-52CBDDA3C1AC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E51EC-BCD4-456A-85E5-D977D195E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41D6E4-F42F-4564-B9C6-CEFA07D8A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B3EB-D640-4DB7-8E28-3036A5A028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1590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C55EC-08E3-4B53-9EA2-0756A1774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1F95A-F5E1-4F08-8650-143889ACB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1AD08-D0A6-4D2A-A920-92029E6989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519E2-1A37-4228-ADD8-52CBDDA3C1AC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A77D7-D29B-436C-A476-638A187352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826D3-B046-4915-A12E-C58572D1E4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3B3EB-D640-4DB7-8E28-3036A5A028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7679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4DB8899-5830-4A8B-8D06-7AE506124ECE}"/>
              </a:ext>
            </a:extLst>
          </p:cNvPr>
          <p:cNvSpPr/>
          <p:nvPr/>
        </p:nvSpPr>
        <p:spPr>
          <a:xfrm>
            <a:off x="1832738" y="438115"/>
            <a:ext cx="749673" cy="74967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700" b="1" dirty="0"/>
              <a:t>S</a:t>
            </a:r>
            <a:r>
              <a:rPr lang="en-GB" sz="1700" b="1" baseline="-25000" dirty="0"/>
              <a:t>S</a:t>
            </a:r>
            <a:endParaRPr lang="en-GB" sz="1700" b="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99F053F-6D00-4FF0-B7F0-75316BFBA4C8}"/>
              </a:ext>
            </a:extLst>
          </p:cNvPr>
          <p:cNvSpPr/>
          <p:nvPr/>
        </p:nvSpPr>
        <p:spPr>
          <a:xfrm>
            <a:off x="3720722" y="438115"/>
            <a:ext cx="749673" cy="749673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700" b="1" dirty="0"/>
              <a:t>I</a:t>
            </a:r>
            <a:r>
              <a:rPr lang="en-GB" sz="1700" b="1" baseline="-25000" dirty="0"/>
              <a:t>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able 12">
                <a:extLst>
                  <a:ext uri="{FF2B5EF4-FFF2-40B4-BE49-F238E27FC236}">
                    <a16:creationId xmlns:a16="http://schemas.microsoft.com/office/drawing/2014/main" id="{E2AD964B-FA1B-4C23-ABB6-CCF331218B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76436193"/>
                  </p:ext>
                </p:extLst>
              </p:nvPr>
            </p:nvGraphicFramePr>
            <p:xfrm>
              <a:off x="789980" y="3939020"/>
              <a:ext cx="5422288" cy="214234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34878">
                      <a:extLst>
                        <a:ext uri="{9D8B030D-6E8A-4147-A177-3AD203B41FA5}">
                          <a16:colId xmlns:a16="http://schemas.microsoft.com/office/drawing/2014/main" val="3168761008"/>
                        </a:ext>
                      </a:extLst>
                    </a:gridCol>
                    <a:gridCol w="1065321">
                      <a:extLst>
                        <a:ext uri="{9D8B030D-6E8A-4147-A177-3AD203B41FA5}">
                          <a16:colId xmlns:a16="http://schemas.microsoft.com/office/drawing/2014/main" val="153522058"/>
                        </a:ext>
                      </a:extLst>
                    </a:gridCol>
                    <a:gridCol w="1882898">
                      <a:extLst>
                        <a:ext uri="{9D8B030D-6E8A-4147-A177-3AD203B41FA5}">
                          <a16:colId xmlns:a16="http://schemas.microsoft.com/office/drawing/2014/main" val="3128313741"/>
                        </a:ext>
                      </a:extLst>
                    </a:gridCol>
                    <a:gridCol w="1739191">
                      <a:extLst>
                        <a:ext uri="{9D8B030D-6E8A-4147-A177-3AD203B41FA5}">
                          <a16:colId xmlns:a16="http://schemas.microsoft.com/office/drawing/2014/main" val="2470266618"/>
                        </a:ext>
                      </a:extLst>
                    </a:gridCol>
                  </a:tblGrid>
                  <a:tr h="294850">
                    <a:tc rowSpan="2" gridSpan="2">
                      <a:txBody>
                        <a:bodyPr/>
                        <a:lstStyle/>
                        <a:p>
                          <a:r>
                            <a:rPr lang="en-GB" dirty="0"/>
                            <a:t>WAIFW Matrix/Table</a:t>
                          </a: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Susceptible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1330566"/>
                      </a:ext>
                    </a:extLst>
                  </a:tr>
                  <a:tr h="390729">
                    <a:tc gridSpan="2"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1"/>
                              </a:solidFill>
                            </a:rPr>
                            <a:t>Shielded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1"/>
                              </a:solidFill>
                            </a:rPr>
                            <a:t>Non-Shielded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5742205"/>
                      </a:ext>
                    </a:extLst>
                  </a:tr>
                  <a:tr h="508381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Infectious</a:t>
                          </a:r>
                        </a:p>
                      </a:txBody>
                      <a:tcPr vert="vert27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>
                              <a:solidFill>
                                <a:schemeClr val="bg1"/>
                              </a:solidFill>
                            </a:rPr>
                            <a:t>Shielded</a:t>
                          </a: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l-GR" i="1" smtClean="0">
                                      <a:latin typeface="Cambria Math" panose="02040503050406030204" pitchFamily="18" charset="0"/>
                                    </a:rPr>
                                    <m:t>β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𝑆𝑆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dirty="0"/>
                            <a:t>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  <m:brk m:alnAt="7"/>
                                        </m:rPr>
                                        <a:rPr lang="el-GR" i="1" smtClean="0">
                                          <a:latin typeface="Cambria Math" panose="02040503050406030204" pitchFamily="18" charset="0"/>
                                        </a:rPr>
                                        <m:t>β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l-GR" i="1" smtClean="0">
                                      <a:latin typeface="Cambria Math" panose="02040503050406030204" pitchFamily="18" charset="0"/>
                                    </a:rPr>
                                    <m:t>β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𝑃𝑆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dirty="0"/>
                            <a:t>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  <m:brk m:alnAt="7"/>
                                        </m:rPr>
                                        <a:rPr lang="el-GR" i="1" smtClean="0">
                                          <a:latin typeface="Cambria Math" panose="02040503050406030204" pitchFamily="18" charset="0"/>
                                        </a:rPr>
                                        <m:t>β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GB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08402365"/>
                      </a:ext>
                    </a:extLst>
                  </a:tr>
                  <a:tr h="877479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>
                              <a:solidFill>
                                <a:schemeClr val="bg1"/>
                              </a:solidFill>
                            </a:rPr>
                            <a:t>Non-Shielded</a:t>
                          </a: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l-GR" i="1" smtClean="0">
                                      <a:latin typeface="Cambria Math" panose="02040503050406030204" pitchFamily="18" charset="0"/>
                                    </a:rPr>
                                    <m:t>β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𝑆𝑃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dirty="0"/>
                            <a:t>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  <m:brk m:alnAt="7"/>
                                        </m:rPr>
                                        <a:rPr lang="el-GR" i="1" smtClean="0">
                                          <a:latin typeface="Cambria Math" panose="02040503050406030204" pitchFamily="18" charset="0"/>
                                        </a:rPr>
                                        <m:t>β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l-GR" i="1" smtClean="0">
                                        <a:latin typeface="Cambria Math" panose="02040503050406030204" pitchFamily="18" charset="0"/>
                                      </a:rPr>
                                      <m:t>β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𝑃𝑃</m:t>
                                    </m:r>
                                  </m:sub>
                                </m:s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l-GR" i="1" smtClean="0">
                                            <a:latin typeface="Cambria Math" panose="02040503050406030204" pitchFamily="18" charset="0"/>
                                          </a:rPr>
                                          <m:t>β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93246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Table 12">
                <a:extLst>
                  <a:ext uri="{FF2B5EF4-FFF2-40B4-BE49-F238E27FC236}">
                    <a16:creationId xmlns:a16="http://schemas.microsoft.com/office/drawing/2014/main" id="{E2AD964B-FA1B-4C23-ABB6-CCF331218B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76436193"/>
                  </p:ext>
                </p:extLst>
              </p:nvPr>
            </p:nvGraphicFramePr>
            <p:xfrm>
              <a:off x="789980" y="3939020"/>
              <a:ext cx="5422288" cy="214234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34878">
                      <a:extLst>
                        <a:ext uri="{9D8B030D-6E8A-4147-A177-3AD203B41FA5}">
                          <a16:colId xmlns:a16="http://schemas.microsoft.com/office/drawing/2014/main" val="3168761008"/>
                        </a:ext>
                      </a:extLst>
                    </a:gridCol>
                    <a:gridCol w="1065321">
                      <a:extLst>
                        <a:ext uri="{9D8B030D-6E8A-4147-A177-3AD203B41FA5}">
                          <a16:colId xmlns:a16="http://schemas.microsoft.com/office/drawing/2014/main" val="153522058"/>
                        </a:ext>
                      </a:extLst>
                    </a:gridCol>
                    <a:gridCol w="1882898">
                      <a:extLst>
                        <a:ext uri="{9D8B030D-6E8A-4147-A177-3AD203B41FA5}">
                          <a16:colId xmlns:a16="http://schemas.microsoft.com/office/drawing/2014/main" val="3128313741"/>
                        </a:ext>
                      </a:extLst>
                    </a:gridCol>
                    <a:gridCol w="1739191">
                      <a:extLst>
                        <a:ext uri="{9D8B030D-6E8A-4147-A177-3AD203B41FA5}">
                          <a16:colId xmlns:a16="http://schemas.microsoft.com/office/drawing/2014/main" val="2470266618"/>
                        </a:ext>
                      </a:extLst>
                    </a:gridCol>
                  </a:tblGrid>
                  <a:tr h="365760">
                    <a:tc rowSpan="2" gridSpan="2">
                      <a:txBody>
                        <a:bodyPr/>
                        <a:lstStyle/>
                        <a:p>
                          <a:r>
                            <a:rPr lang="en-GB" dirty="0"/>
                            <a:t>WAIFW Matrix/Table</a:t>
                          </a: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Susceptible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1330566"/>
                      </a:ext>
                    </a:extLst>
                  </a:tr>
                  <a:tr h="390729">
                    <a:tc gridSpan="2"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1"/>
                              </a:solidFill>
                            </a:rPr>
                            <a:t>Shielded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1"/>
                              </a:solidFill>
                            </a:rPr>
                            <a:t>Non-Shielded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5742205"/>
                      </a:ext>
                    </a:extLst>
                  </a:tr>
                  <a:tr h="508381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Infectious</a:t>
                          </a:r>
                        </a:p>
                      </a:txBody>
                      <a:tcPr vert="vert27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>
                              <a:solidFill>
                                <a:schemeClr val="bg1"/>
                              </a:solidFill>
                            </a:rPr>
                            <a:t>Shielded</a:t>
                          </a: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6117" t="-153571" r="-93851" b="-17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1888" t="-153571" r="-1399" b="-1738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8402365"/>
                      </a:ext>
                    </a:extLst>
                  </a:tr>
                  <a:tr h="877479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>
                              <a:solidFill>
                                <a:schemeClr val="bg1"/>
                              </a:solidFill>
                            </a:rPr>
                            <a:t>Non-Shielded</a:t>
                          </a: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6117" t="-147917" r="-93851" b="-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1888" t="-147917" r="-1399" b="-13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932460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D0CAEF-0EE7-46EC-BA29-5732CCA27CB7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2582411" y="812952"/>
            <a:ext cx="113831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5281B3A-737F-4C7C-A790-011D96FD13AA}"/>
              </a:ext>
            </a:extLst>
          </p:cNvPr>
          <p:cNvCxnSpPr>
            <a:cxnSpLocks/>
            <a:stCxn id="5" idx="6"/>
            <a:endCxn id="23" idx="2"/>
          </p:cNvCxnSpPr>
          <p:nvPr/>
        </p:nvCxnSpPr>
        <p:spPr>
          <a:xfrm>
            <a:off x="4470395" y="812952"/>
            <a:ext cx="1138310" cy="8814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219D9AFB-8791-467A-8AFD-7FD5B351D77D}"/>
              </a:ext>
            </a:extLst>
          </p:cNvPr>
          <p:cNvSpPr/>
          <p:nvPr/>
        </p:nvSpPr>
        <p:spPr>
          <a:xfrm>
            <a:off x="1832738" y="2272685"/>
            <a:ext cx="749673" cy="74967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700" b="1" dirty="0"/>
              <a:t>S</a:t>
            </a:r>
            <a:r>
              <a:rPr lang="en-GB" sz="1700" b="1" baseline="-25000" dirty="0"/>
              <a:t>P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10FF34D-2480-420A-A808-4FB4813C4F73}"/>
              </a:ext>
            </a:extLst>
          </p:cNvPr>
          <p:cNvSpPr/>
          <p:nvPr/>
        </p:nvSpPr>
        <p:spPr>
          <a:xfrm>
            <a:off x="3720722" y="2272685"/>
            <a:ext cx="749673" cy="749673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700" b="1" dirty="0"/>
              <a:t>I</a:t>
            </a:r>
            <a:r>
              <a:rPr lang="en-GB" sz="1700" b="1" baseline="-25000" dirty="0"/>
              <a:t>P</a:t>
            </a:r>
            <a:endParaRPr lang="en-GB" sz="1700" b="1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8A7F815-C238-4741-A48E-183C60CCA793}"/>
              </a:ext>
            </a:extLst>
          </p:cNvPr>
          <p:cNvSpPr/>
          <p:nvPr/>
        </p:nvSpPr>
        <p:spPr>
          <a:xfrm>
            <a:off x="5608705" y="1319561"/>
            <a:ext cx="749673" cy="749673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700" b="1" dirty="0"/>
              <a:t>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67B0113-C157-4BC3-8080-06E2B3B9EDF1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>
            <a:off x="2582411" y="2647522"/>
            <a:ext cx="113831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4BB47AD-6E88-49E1-A329-4512D0CC141E}"/>
              </a:ext>
            </a:extLst>
          </p:cNvPr>
          <p:cNvCxnSpPr>
            <a:cxnSpLocks/>
            <a:stCxn id="22" idx="6"/>
            <a:endCxn id="23" idx="2"/>
          </p:cNvCxnSpPr>
          <p:nvPr/>
        </p:nvCxnSpPr>
        <p:spPr>
          <a:xfrm flipV="1">
            <a:off x="4470395" y="1694398"/>
            <a:ext cx="1138310" cy="9531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530411B-8278-42F3-AB4E-5D3A2B283658}"/>
              </a:ext>
            </a:extLst>
          </p:cNvPr>
          <p:cNvSpPr txBox="1"/>
          <p:nvPr/>
        </p:nvSpPr>
        <p:spPr>
          <a:xfrm>
            <a:off x="4917556" y="84563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γ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GB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3918995-7CFE-4769-BC75-0A5390C1241D}"/>
              </a:ext>
            </a:extLst>
          </p:cNvPr>
          <p:cNvSpPr txBox="1"/>
          <p:nvPr/>
        </p:nvSpPr>
        <p:spPr>
          <a:xfrm>
            <a:off x="4885444" y="2310820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γ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GB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720751D-39F8-4D8C-B491-1F838945B5FC}"/>
              </a:ext>
            </a:extLst>
          </p:cNvPr>
          <p:cNvSpPr txBox="1"/>
          <p:nvPr/>
        </p:nvSpPr>
        <p:spPr>
          <a:xfrm>
            <a:off x="2725858" y="438115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GB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SS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GB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GB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0CF787D-9548-4FE2-A7AC-B5975EEE4CA5}"/>
              </a:ext>
            </a:extLst>
          </p:cNvPr>
          <p:cNvSpPr txBox="1"/>
          <p:nvPr/>
        </p:nvSpPr>
        <p:spPr>
          <a:xfrm>
            <a:off x="2737164" y="2630101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GB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PP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GB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GB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</a:p>
        </p:txBody>
      </p: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E3409B22-E5F2-4BB9-993F-D7B5C14B115B}"/>
              </a:ext>
            </a:extLst>
          </p:cNvPr>
          <p:cNvCxnSpPr>
            <a:cxnSpLocks/>
            <a:stCxn id="5" idx="3"/>
            <a:endCxn id="57" idx="0"/>
          </p:cNvCxnSpPr>
          <p:nvPr/>
        </p:nvCxnSpPr>
        <p:spPr>
          <a:xfrm rot="5400000">
            <a:off x="2721467" y="1521059"/>
            <a:ext cx="1552100" cy="66598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46FBD33E-844F-43B0-8945-0623273F7BD0}"/>
              </a:ext>
            </a:extLst>
          </p:cNvPr>
          <p:cNvCxnSpPr>
            <a:cxnSpLocks/>
            <a:stCxn id="22" idx="1"/>
            <a:endCxn id="56" idx="2"/>
          </p:cNvCxnSpPr>
          <p:nvPr/>
        </p:nvCxnSpPr>
        <p:spPr>
          <a:xfrm rot="16200000" flipV="1">
            <a:off x="2693131" y="1245094"/>
            <a:ext cx="1575025" cy="69973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3D2E2F9F-168F-4ED0-B563-11F8223466E8}"/>
              </a:ext>
            </a:extLst>
          </p:cNvPr>
          <p:cNvSpPr txBox="1"/>
          <p:nvPr/>
        </p:nvSpPr>
        <p:spPr>
          <a:xfrm>
            <a:off x="2434844" y="1126936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GB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SP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GB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GB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1A4DEA5-844A-4043-82AF-B3C30AA513CD}"/>
              </a:ext>
            </a:extLst>
          </p:cNvPr>
          <p:cNvSpPr txBox="1"/>
          <p:nvPr/>
        </p:nvSpPr>
        <p:spPr>
          <a:xfrm>
            <a:off x="3765689" y="1214962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GB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PS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GB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GB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49C31FB-E8BA-4FC2-A4BA-A325B829633B}"/>
              </a:ext>
            </a:extLst>
          </p:cNvPr>
          <p:cNvSpPr txBox="1"/>
          <p:nvPr/>
        </p:nvSpPr>
        <p:spPr>
          <a:xfrm>
            <a:off x="179286" y="541457"/>
            <a:ext cx="1199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“Shielded”</a:t>
            </a:r>
          </a:p>
          <a:p>
            <a:r>
              <a:rPr lang="en-GB" dirty="0"/>
              <a:t>Population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BFE0D76-A608-487B-AACC-8C93F1D56C76}"/>
              </a:ext>
            </a:extLst>
          </p:cNvPr>
          <p:cNvSpPr txBox="1"/>
          <p:nvPr/>
        </p:nvSpPr>
        <p:spPr>
          <a:xfrm>
            <a:off x="134404" y="2306935"/>
            <a:ext cx="1620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“non-Shielded”</a:t>
            </a:r>
          </a:p>
          <a:p>
            <a:r>
              <a:rPr lang="en-GB" dirty="0"/>
              <a:t>Population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C7D6F2B-2A28-4123-B9FF-E6E7EBFE28C3}"/>
                  </a:ext>
                </a:extLst>
              </p:cNvPr>
              <p:cNvSpPr txBox="1"/>
              <p:nvPr/>
            </p:nvSpPr>
            <p:spPr>
              <a:xfrm>
                <a:off x="7496688" y="1030296"/>
                <a:ext cx="3177216" cy="37375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𝑆𝑆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GB" b="0" dirty="0"/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𝑃𝑃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𝑃𝑆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𝑆𝑆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𝑆𝑃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γ</m:t>
                      </m:r>
                      <m:sSub>
                        <m:sSub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𝑃𝑃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𝑃𝑆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γ</m:t>
                      </m:r>
                      <m:sSub>
                        <m:sSub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γ</m:t>
                      </m:r>
                      <m:sSub>
                        <m:sSub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γ</m:t>
                      </m:r>
                      <m:sSub>
                        <m:sSub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C7D6F2B-2A28-4123-B9FF-E6E7EBFE2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688" y="1030296"/>
                <a:ext cx="3177216" cy="37375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E365B535-D19F-4302-9F21-49684784C56D}"/>
              </a:ext>
            </a:extLst>
          </p:cNvPr>
          <p:cNvSpPr txBox="1"/>
          <p:nvPr/>
        </p:nvSpPr>
        <p:spPr>
          <a:xfrm>
            <a:off x="7496688" y="438115"/>
            <a:ext cx="1799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Model Equations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12ADC3-551E-4D33-B2D0-ECE946506C98}"/>
              </a:ext>
            </a:extLst>
          </p:cNvPr>
          <p:cNvSpPr txBox="1"/>
          <p:nvPr/>
        </p:nvSpPr>
        <p:spPr>
          <a:xfrm>
            <a:off x="7496688" y="5468645"/>
            <a:ext cx="44704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Where the 2</a:t>
            </a:r>
            <a:r>
              <a:rPr lang="en-GB" baseline="30000" dirty="0"/>
              <a:t>nd</a:t>
            </a:r>
            <a:r>
              <a:rPr lang="en-GB" dirty="0"/>
              <a:t> subscript indicates the “infectious” population and the 1</a:t>
            </a:r>
            <a:r>
              <a:rPr lang="en-GB" baseline="30000" dirty="0"/>
              <a:t>st</a:t>
            </a:r>
            <a:r>
              <a:rPr lang="en-GB" dirty="0"/>
              <a:t> subscript indicates the “susceptible” population. </a:t>
            </a:r>
          </a:p>
        </p:txBody>
      </p:sp>
    </p:spTree>
    <p:extLst>
      <p:ext uri="{BB962C8B-B14F-4D97-AF65-F5344CB8AC3E}">
        <p14:creationId xmlns:p14="http://schemas.microsoft.com/office/powerpoint/2010/main" val="3270514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</TotalTime>
  <Words>117</Words>
  <Application>Microsoft Office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Morgan</dc:creator>
  <cp:lastModifiedBy>Alexander Morgan</cp:lastModifiedBy>
  <cp:revision>10</cp:revision>
  <dcterms:created xsi:type="dcterms:W3CDTF">2020-03-31T11:59:22Z</dcterms:created>
  <dcterms:modified xsi:type="dcterms:W3CDTF">2020-04-01T11:40:11Z</dcterms:modified>
</cp:coreProperties>
</file>