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B398-E6C7-4691-AD5E-6AFF07C31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4C5D-3593-47CD-AC27-D32704B31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87B4-9C91-4475-ACB3-C5CD67D2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06A9-36C6-443B-9EF9-8063A617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37A0-146D-4CB3-943C-D607374C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5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2035-C62F-43EE-AD42-6D9955C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4200-BB42-497E-ADEA-57460BD12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65E9-2EE8-4E51-B346-78B62C6D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FCA6-D386-45C5-A8B0-956A58F2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C048-6CBB-4103-813C-3E60A12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07D65-2235-434F-8253-E21C20F25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FDFD7-F7FC-45CC-8630-412301850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DBE7-036C-4410-AF53-52615C3A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E2F8-AF33-4DAA-8893-D707AFFF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F54E-ADB4-4C9A-B1D6-31156454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8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0562-4CCF-4D18-8D4B-EB160EDA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17B8-2193-4751-9025-71F4EED7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BCC0-534F-436A-9EC5-8B576EE7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0E91-ACE0-499F-BCDE-3BAA896A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DD90-E973-46C1-BAAC-7FC03D7C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5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28C-6074-4092-9DF5-489D3600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CC30-4423-468C-9BF5-5C9857A0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7C99-1134-49A2-9CB4-B05B3976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2934C-CF0F-4B64-A6F3-B219D933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B8F8-F6D7-41CF-9AFF-9A2F7B1A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1241-A14C-4650-AC3D-9FB9828E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4422-BCA2-4756-8C8C-89DBE2EA2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00A0-8DAB-419D-9DAE-794B4EF1A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67863-F9D4-4B1D-AAE1-60B6DE46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5BE1-509E-4D65-91C9-FB3AFD36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5CBD7-5E94-4411-8BF0-3EF35B92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D9A6-4807-4DF3-92C3-5D699BFA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F0A88-4953-43F6-9B44-44CB845C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60DF-1BDD-4DDF-8276-8FA9E7F40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7FDC-5994-46F5-B29F-D0A14EDCE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68C2F-41D5-48E4-BEF8-1BF09531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26356-D432-4AEF-B423-F2D02C10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AE1A2-C3A7-41E0-ABFE-AB78028A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EB4CB-3074-4801-B4A6-1D60D5D9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77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2A6A-AB27-4323-BDAC-D608E417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0DC50-9AD5-4127-9589-2946977E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AE5F5-9BB3-4625-BFBA-1F5F3AA6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7EF31-0BFB-4820-BD6F-43252AE6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5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4E305-2A15-469F-9C2C-0302544A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1841-8A8F-4EDC-A0EB-10D55585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7FDE-781A-4535-867E-737C7CB3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2947-4833-422C-9AFA-5D387F29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1A9A-D883-42E2-AD63-EA5FDA9F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E61B-061B-4B00-9906-20180759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7437-EBB6-4441-9F55-7470B17A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2D5B-2726-4BCA-B076-BB458039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2AD3-D048-4DE4-9E27-1EF9B52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B207-5367-4440-AE3E-7B3E57B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E4508-42A6-497C-9EBE-A7DB69073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C20DE-048C-4F99-9DF6-E8B39626E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7D8B-60FB-42FB-9A2B-28E8340B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E51EC-BCD4-456A-85E5-D977D195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1D6E4-F42F-4564-B9C6-CEFA07D8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C55EC-08E3-4B53-9EA2-0756A177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F95A-F5E1-4F08-8650-143889AC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AD08-D0A6-4D2A-A920-92029E698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19E2-1A37-4228-ADD8-52CBDDA3C1A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77D7-D29B-436C-A476-638A18735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26D3-B046-4915-A12E-C58572D1E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DB8899-5830-4A8B-8D06-7AE506124ECE}"/>
              </a:ext>
            </a:extLst>
          </p:cNvPr>
          <p:cNvSpPr/>
          <p:nvPr/>
        </p:nvSpPr>
        <p:spPr>
          <a:xfrm>
            <a:off x="1832738" y="438115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  <a:r>
              <a:rPr lang="en-GB" sz="1700" b="1" baseline="-25000" dirty="0"/>
              <a:t>S</a:t>
            </a:r>
            <a:endParaRPr lang="en-GB" sz="17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F053F-6D00-4FF0-B7F0-75316BFBA4C8}"/>
              </a:ext>
            </a:extLst>
          </p:cNvPr>
          <p:cNvSpPr/>
          <p:nvPr/>
        </p:nvSpPr>
        <p:spPr>
          <a:xfrm>
            <a:off x="3720722" y="438115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E2AD964B-FA1B-4C23-ABB6-CCF331218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724800"/>
                  </p:ext>
                </p:extLst>
              </p:nvPr>
            </p:nvGraphicFramePr>
            <p:xfrm>
              <a:off x="1542334" y="3731042"/>
              <a:ext cx="5422288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211019">
                    <a:tc rowSpan="2" gridSpan="2">
                      <a:txBody>
                        <a:bodyPr/>
                        <a:lstStyle/>
                        <a:p>
                          <a:r>
                            <a:rPr lang="en-GB" sz="1400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222528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2895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𝑃𝑆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499742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𝑃𝑃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sz="1400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E2AD964B-FA1B-4C23-ABB6-CCF331218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724800"/>
                  </p:ext>
                </p:extLst>
              </p:nvPr>
            </p:nvGraphicFramePr>
            <p:xfrm>
              <a:off x="1542334" y="3731042"/>
              <a:ext cx="5422288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304800">
                    <a:tc rowSpan="2" gridSpan="2">
                      <a:txBody>
                        <a:bodyPr/>
                        <a:lstStyle/>
                        <a:p>
                          <a:r>
                            <a:rPr lang="en-GB" sz="1400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806" t="-200000" r="-93226" b="-1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982" t="-200000" r="-1404" b="-1862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806" t="-180000" r="-93226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982" t="-180000" r="-1404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D0CAEF-0EE7-46EC-BA29-5732CCA27C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82411" y="812952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281B3A-737F-4C7C-A790-011D96FD13AA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4470395" y="812952"/>
            <a:ext cx="1138310" cy="881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9D9AFB-8791-467A-8AFD-7FD5B351D77D}"/>
              </a:ext>
            </a:extLst>
          </p:cNvPr>
          <p:cNvSpPr/>
          <p:nvPr/>
        </p:nvSpPr>
        <p:spPr>
          <a:xfrm>
            <a:off x="1832738" y="2272685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  <a:r>
              <a:rPr lang="en-GB" sz="1700" b="1" baseline="-25000" dirty="0"/>
              <a:t>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FF34D-2480-420A-A808-4FB4813C4F73}"/>
              </a:ext>
            </a:extLst>
          </p:cNvPr>
          <p:cNvSpPr/>
          <p:nvPr/>
        </p:nvSpPr>
        <p:spPr>
          <a:xfrm>
            <a:off x="3720722" y="2272685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P</a:t>
            </a:r>
            <a:endParaRPr lang="en-GB" sz="17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A7F815-C238-4741-A48E-183C60CCA793}"/>
              </a:ext>
            </a:extLst>
          </p:cNvPr>
          <p:cNvSpPr/>
          <p:nvPr/>
        </p:nvSpPr>
        <p:spPr>
          <a:xfrm>
            <a:off x="5608705" y="1319561"/>
            <a:ext cx="749673" cy="7496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7B0113-C157-4BC3-8080-06E2B3B9EDF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582411" y="2647522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BB47AD-6E88-49E1-A329-4512D0CC141E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4470395" y="1694398"/>
            <a:ext cx="1138310" cy="95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30411B-8278-42F3-AB4E-5D3A2B283658}"/>
              </a:ext>
            </a:extLst>
          </p:cNvPr>
          <p:cNvSpPr txBox="1"/>
          <p:nvPr/>
        </p:nvSpPr>
        <p:spPr>
          <a:xfrm>
            <a:off x="4917556" y="8456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18995-7CFE-4769-BC75-0A5390C1241D}"/>
              </a:ext>
            </a:extLst>
          </p:cNvPr>
          <p:cNvSpPr txBox="1"/>
          <p:nvPr/>
        </p:nvSpPr>
        <p:spPr>
          <a:xfrm>
            <a:off x="4885444" y="2310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20751D-39F8-4D8C-B491-1F838945B5FC}"/>
              </a:ext>
            </a:extLst>
          </p:cNvPr>
          <p:cNvSpPr txBox="1"/>
          <p:nvPr/>
        </p:nvSpPr>
        <p:spPr>
          <a:xfrm>
            <a:off x="2725858" y="43811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F787D-9548-4FE2-A7AC-B5975EEE4CA5}"/>
              </a:ext>
            </a:extLst>
          </p:cNvPr>
          <p:cNvSpPr txBox="1"/>
          <p:nvPr/>
        </p:nvSpPr>
        <p:spPr>
          <a:xfrm>
            <a:off x="2737164" y="263010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3409B22-E5F2-4BB9-993F-D7B5C14B115B}"/>
              </a:ext>
            </a:extLst>
          </p:cNvPr>
          <p:cNvCxnSpPr>
            <a:cxnSpLocks/>
            <a:stCxn id="5" idx="3"/>
            <a:endCxn id="57" idx="0"/>
          </p:cNvCxnSpPr>
          <p:nvPr/>
        </p:nvCxnSpPr>
        <p:spPr>
          <a:xfrm rot="5400000">
            <a:off x="2721467" y="1521059"/>
            <a:ext cx="1552100" cy="6659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6FBD33E-844F-43B0-8945-0623273F7BD0}"/>
              </a:ext>
            </a:extLst>
          </p:cNvPr>
          <p:cNvCxnSpPr>
            <a:cxnSpLocks/>
            <a:stCxn id="22" idx="1"/>
            <a:endCxn id="56" idx="2"/>
          </p:cNvCxnSpPr>
          <p:nvPr/>
        </p:nvCxnSpPr>
        <p:spPr>
          <a:xfrm rot="16200000" flipV="1">
            <a:off x="2693131" y="1245094"/>
            <a:ext cx="1575025" cy="6997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D2E2F9F-168F-4ED0-B563-11F8223466E8}"/>
              </a:ext>
            </a:extLst>
          </p:cNvPr>
          <p:cNvSpPr txBox="1"/>
          <p:nvPr/>
        </p:nvSpPr>
        <p:spPr>
          <a:xfrm>
            <a:off x="2434844" y="112693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A4DEA5-844A-4043-82AF-B3C30AA513CD}"/>
              </a:ext>
            </a:extLst>
          </p:cNvPr>
          <p:cNvSpPr txBox="1"/>
          <p:nvPr/>
        </p:nvSpPr>
        <p:spPr>
          <a:xfrm>
            <a:off x="3765689" y="121496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9C31FB-E8BA-4FC2-A4BA-A325B829633B}"/>
              </a:ext>
            </a:extLst>
          </p:cNvPr>
          <p:cNvSpPr txBox="1"/>
          <p:nvPr/>
        </p:nvSpPr>
        <p:spPr>
          <a:xfrm>
            <a:off x="179286" y="541457"/>
            <a:ext cx="119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“Shielded”</a:t>
            </a:r>
          </a:p>
          <a:p>
            <a:r>
              <a:rPr lang="en-GB" dirty="0"/>
              <a:t>Population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FE0D76-A608-487B-AACC-8C93F1D56C76}"/>
              </a:ext>
            </a:extLst>
          </p:cNvPr>
          <p:cNvSpPr txBox="1"/>
          <p:nvPr/>
        </p:nvSpPr>
        <p:spPr>
          <a:xfrm>
            <a:off x="134404" y="23069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“non-Shielded”</a:t>
            </a:r>
          </a:p>
          <a:p>
            <a:r>
              <a:rPr lang="en-GB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/>
              <p:nvPr/>
            </p:nvSpPr>
            <p:spPr>
              <a:xfrm>
                <a:off x="8364789" y="1030296"/>
                <a:ext cx="3177216" cy="373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789" y="1030296"/>
                <a:ext cx="3177216" cy="3737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65B535-D19F-4302-9F21-49684784C56D}"/>
              </a:ext>
            </a:extLst>
          </p:cNvPr>
          <p:cNvSpPr txBox="1"/>
          <p:nvPr/>
        </p:nvSpPr>
        <p:spPr>
          <a:xfrm>
            <a:off x="9053503" y="438115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 Equations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2ADC3-551E-4D33-B2D0-ECE946506C98}"/>
              </a:ext>
            </a:extLst>
          </p:cNvPr>
          <p:cNvSpPr txBox="1"/>
          <p:nvPr/>
        </p:nvSpPr>
        <p:spPr>
          <a:xfrm>
            <a:off x="8152242" y="5145479"/>
            <a:ext cx="360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the 2</a:t>
            </a:r>
            <a:r>
              <a:rPr lang="en-GB" baseline="30000" dirty="0"/>
              <a:t>nd</a:t>
            </a:r>
            <a:r>
              <a:rPr lang="en-GB" dirty="0"/>
              <a:t> subscript indicates the “infectious” population and the 1</a:t>
            </a:r>
            <a:r>
              <a:rPr lang="en-GB" baseline="30000" dirty="0"/>
              <a:t>st</a:t>
            </a:r>
            <a:r>
              <a:rPr lang="en-GB" dirty="0"/>
              <a:t> subscript indicates the “susceptible” population.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12">
                <a:extLst>
                  <a:ext uri="{FF2B5EF4-FFF2-40B4-BE49-F238E27FC236}">
                    <a16:creationId xmlns:a16="http://schemas.microsoft.com/office/drawing/2014/main" id="{CF611373-ABD9-43CD-A043-AA4A3FB2D1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98835"/>
                  </p:ext>
                </p:extLst>
              </p:nvPr>
            </p:nvGraphicFramePr>
            <p:xfrm>
              <a:off x="1542334" y="5367815"/>
              <a:ext cx="5422288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211019">
                    <a:tc rowSpan="2" gridSpan="2">
                      <a:txBody>
                        <a:bodyPr/>
                        <a:lstStyle/>
                        <a:p>
                          <a:r>
                            <a:rPr lang="en-GB" sz="1400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222528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2895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𝑃𝑆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499742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𝑃𝑃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sz="1400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12">
                <a:extLst>
                  <a:ext uri="{FF2B5EF4-FFF2-40B4-BE49-F238E27FC236}">
                    <a16:creationId xmlns:a16="http://schemas.microsoft.com/office/drawing/2014/main" id="{CF611373-ABD9-43CD-A043-AA4A3FB2D1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98835"/>
                  </p:ext>
                </p:extLst>
              </p:nvPr>
            </p:nvGraphicFramePr>
            <p:xfrm>
              <a:off x="1542334" y="5367815"/>
              <a:ext cx="5422288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304800">
                    <a:tc rowSpan="2" gridSpan="2">
                      <a:txBody>
                        <a:bodyPr/>
                        <a:lstStyle/>
                        <a:p>
                          <a:r>
                            <a:rPr lang="en-GB" sz="1400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5806" t="-198039" r="-93226" b="-1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2982" t="-198039" r="-1404" b="-1862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5806" t="-178824" r="-93226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2982" t="-178824" r="-1404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2A785B-06DB-4788-81B0-D81CCAC125C6}"/>
              </a:ext>
            </a:extLst>
          </p:cNvPr>
          <p:cNvSpPr txBox="1"/>
          <p:nvPr/>
        </p:nvSpPr>
        <p:spPr>
          <a:xfrm>
            <a:off x="179286" y="426265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Baseline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5B23D1-6B83-4B50-A3F5-7BD717ABE9DE}"/>
              </a:ext>
            </a:extLst>
          </p:cNvPr>
          <p:cNvSpPr txBox="1"/>
          <p:nvPr/>
        </p:nvSpPr>
        <p:spPr>
          <a:xfrm>
            <a:off x="134404" y="5625081"/>
            <a:ext cx="1407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During the </a:t>
            </a:r>
          </a:p>
          <a:p>
            <a:r>
              <a:rPr lang="en-GB" b="1" u="sng" dirty="0"/>
              <a:t>Intervention (24 Weeks)</a:t>
            </a:r>
          </a:p>
          <a:p>
            <a:pPr algn="ctr"/>
            <a:r>
              <a:rPr lang="el-GR" b="1" dirty="0"/>
              <a:t>β1</a:t>
            </a:r>
            <a:r>
              <a:rPr lang="en-GB" b="1" dirty="0"/>
              <a:t> &lt; </a:t>
            </a:r>
            <a:r>
              <a:rPr lang="el-GR" b="1" dirty="0"/>
              <a:t>β</a:t>
            </a:r>
            <a:r>
              <a:rPr lang="en-GB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05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331B3D-F22A-4AD8-B16F-7FCC5C07E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02690"/>
              </p:ext>
            </p:extLst>
          </p:nvPr>
        </p:nvGraphicFramePr>
        <p:xfrm>
          <a:off x="-1" y="258027"/>
          <a:ext cx="6915634" cy="302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549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604635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913604468"/>
                    </a:ext>
                  </a:extLst>
                </a:gridCol>
                <a:gridCol w="937117">
                  <a:extLst>
                    <a:ext uri="{9D8B030D-6E8A-4147-A177-3AD203B41FA5}">
                      <a16:colId xmlns:a16="http://schemas.microsoft.com/office/drawing/2014/main" val="379301606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462500503"/>
                    </a:ext>
                  </a:extLst>
                </a:gridCol>
                <a:gridCol w="1053602">
                  <a:extLst>
                    <a:ext uri="{9D8B030D-6E8A-4147-A177-3AD203B41FA5}">
                      <a16:colId xmlns:a16="http://schemas.microsoft.com/office/drawing/2014/main" val="5483770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705744244"/>
                    </a:ext>
                  </a:extLst>
                </a:gridCol>
                <a:gridCol w="1053602">
                  <a:extLst>
                    <a:ext uri="{9D8B030D-6E8A-4147-A177-3AD203B41FA5}">
                      <a16:colId xmlns:a16="http://schemas.microsoft.com/office/drawing/2014/main" val="3601128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 Relative to </a:t>
                      </a:r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 Value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Fraction Infected at Peak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Time of Epidemic Peak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Total Fraction Infected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4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0.16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149 Days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149 Days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0.583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0.583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0.8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152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9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0.6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154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72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0.4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0.284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22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0.2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100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148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32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100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144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1E0E60-0B25-46CF-BD3B-0DFB4FD48299}"/>
              </a:ext>
            </a:extLst>
          </p:cNvPr>
          <p:cNvSpPr txBox="1"/>
          <p:nvPr/>
        </p:nvSpPr>
        <p:spPr>
          <a:xfrm>
            <a:off x="235213" y="3429000"/>
            <a:ext cx="5246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I(t) values are relative to the population size (initial fraction) in either sub-population.</a:t>
            </a:r>
          </a:p>
          <a:p>
            <a:endParaRPr lang="en-GB" dirty="0"/>
          </a:p>
          <a:p>
            <a:r>
              <a:rPr lang="en-GB" dirty="0"/>
              <a:t>Initial Starting Population Sizes: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Vulnerable (S): </a:t>
            </a:r>
            <a:r>
              <a:rPr lang="en-GB" b="1" dirty="0"/>
              <a:t>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Non-Vulnerable (P): </a:t>
            </a:r>
            <a:r>
              <a:rPr lang="en-GB" b="1" dirty="0"/>
              <a:t>0.85</a:t>
            </a:r>
          </a:p>
          <a:p>
            <a:endParaRPr lang="en-GB" b="1" dirty="0"/>
          </a:p>
          <a:p>
            <a:r>
              <a:rPr lang="en-GB" b="1" dirty="0"/>
              <a:t>Initial Conditions are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33746-3019-48E9-AEEF-2EC966B9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890" y="126528"/>
            <a:ext cx="5167133" cy="6604944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278EEB9-B05A-43B3-95E6-CA5B28B48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00363"/>
              </p:ext>
            </p:extLst>
          </p:nvPr>
        </p:nvGraphicFramePr>
        <p:xfrm>
          <a:off x="235213" y="5885697"/>
          <a:ext cx="477179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7661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51119569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572265008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3023557712"/>
                    </a:ext>
                  </a:extLst>
                </a:gridCol>
              </a:tblGrid>
              <a:tr h="26652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</a:rPr>
                        <a:t>S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GB" sz="1400" b="1" baseline="-250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S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I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I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17686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0.8499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0.0001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02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1203EC-2DCF-4F67-8A6C-DA121607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915633" cy="1325563"/>
          </a:xfrm>
        </p:spPr>
        <p:txBody>
          <a:bodyPr>
            <a:normAutofit fontScale="90000"/>
          </a:bodyPr>
          <a:lstStyle/>
          <a:p>
            <a:r>
              <a:rPr lang="en-GB" sz="3200" b="1" u="sng" dirty="0"/>
              <a:t>Task 1</a:t>
            </a:r>
            <a:r>
              <a:rPr lang="en-GB" sz="3200" b="1" dirty="0"/>
              <a:t> – Interventions have no effect on within-Shielded Population Transmission (</a:t>
            </a:r>
            <a:r>
              <a:rPr lang="el-GR" sz="3200" b="1" dirty="0"/>
              <a:t>β</a:t>
            </a:r>
            <a:r>
              <a:rPr lang="en-GB" sz="3200" b="1" baseline="-25000" dirty="0"/>
              <a:t>SS</a:t>
            </a:r>
            <a:r>
              <a:rPr lang="en-GB" sz="3200" b="1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42D35A9-2F94-41D6-A649-99A06E0D2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08065"/>
              </p:ext>
            </p:extLst>
          </p:nvPr>
        </p:nvGraphicFramePr>
        <p:xfrm>
          <a:off x="101599" y="1325563"/>
          <a:ext cx="6915634" cy="302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549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604635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913604468"/>
                    </a:ext>
                  </a:extLst>
                </a:gridCol>
                <a:gridCol w="937117">
                  <a:extLst>
                    <a:ext uri="{9D8B030D-6E8A-4147-A177-3AD203B41FA5}">
                      <a16:colId xmlns:a16="http://schemas.microsoft.com/office/drawing/2014/main" val="379301606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462500503"/>
                    </a:ext>
                  </a:extLst>
                </a:gridCol>
                <a:gridCol w="1053602">
                  <a:extLst>
                    <a:ext uri="{9D8B030D-6E8A-4147-A177-3AD203B41FA5}">
                      <a16:colId xmlns:a16="http://schemas.microsoft.com/office/drawing/2014/main" val="5483770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705744244"/>
                    </a:ext>
                  </a:extLst>
                </a:gridCol>
                <a:gridCol w="1053602">
                  <a:extLst>
                    <a:ext uri="{9D8B030D-6E8A-4147-A177-3AD203B41FA5}">
                      <a16:colId xmlns:a16="http://schemas.microsoft.com/office/drawing/2014/main" val="3601128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 Relative to </a:t>
                      </a:r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 Value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Fraction Infected at Peak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Time of Epidemic Peak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Total Fraction Infected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4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0.16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+mn-lt"/>
                        </a:rPr>
                        <a:t>149 Days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149 Days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0.583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0.583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0.8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151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9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0.6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153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72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0.4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22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0.2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+mn-lt"/>
                        </a:rPr>
                        <a:t>100 Days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148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32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100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144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2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431A2B-4DE0-4F21-8C90-A344B4F445A9}"/>
              </a:ext>
            </a:extLst>
          </p:cNvPr>
          <p:cNvSpPr txBox="1"/>
          <p:nvPr/>
        </p:nvSpPr>
        <p:spPr>
          <a:xfrm>
            <a:off x="184413" y="4655274"/>
            <a:ext cx="5246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make the assumptions that interventions to shield the vulnerable groups (S) have no effect on within-population transmission in the shielded group (</a:t>
            </a:r>
            <a:r>
              <a:rPr lang="el-GR" dirty="0"/>
              <a:t>β</a:t>
            </a:r>
            <a:r>
              <a:rPr lang="en-GB" baseline="-25000" dirty="0"/>
              <a:t>SS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Unlike the previous scenario: </a:t>
            </a:r>
            <a:r>
              <a:rPr lang="el-GR" dirty="0"/>
              <a:t>β</a:t>
            </a:r>
            <a:r>
              <a:rPr lang="en-GB" baseline="-25000" dirty="0"/>
              <a:t>SS </a:t>
            </a:r>
            <a:r>
              <a:rPr lang="en-GB" dirty="0"/>
              <a:t>= </a:t>
            </a:r>
            <a:r>
              <a:rPr lang="el-GR" dirty="0"/>
              <a:t>β</a:t>
            </a:r>
            <a:r>
              <a:rPr lang="en-GB" dirty="0"/>
              <a:t>2 (0.16) during the intervention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3109E-7A9B-4A67-8425-62AF3C83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50" y="126528"/>
            <a:ext cx="5192850" cy="67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FF6018-806C-4747-B17E-F272FD7265E0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2423161" cy="2392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u="sng" dirty="0"/>
              <a:t>Task 2</a:t>
            </a:r>
            <a:r>
              <a:rPr lang="en-GB" sz="3200" b="1" dirty="0"/>
              <a:t> –</a:t>
            </a:r>
            <a:r>
              <a:rPr lang="en-GB" sz="3200" b="1" u="sng" dirty="0"/>
              <a:t> </a:t>
            </a:r>
            <a:r>
              <a:rPr lang="en-GB" sz="3200" b="1" dirty="0"/>
              <a:t>Limited Background Reduction to Transmission (R</a:t>
            </a:r>
            <a:r>
              <a:rPr lang="en-GB" sz="3200" b="1" baseline="-25000" dirty="0"/>
              <a:t>0</a:t>
            </a:r>
            <a:r>
              <a:rPr lang="en-GB" sz="3200" b="1" dirty="0"/>
              <a:t> = 2.4)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E9F55-0BBB-496E-B0BB-C4907572E506}"/>
              </a:ext>
            </a:extLst>
          </p:cNvPr>
          <p:cNvSpPr txBox="1"/>
          <p:nvPr/>
        </p:nvSpPr>
        <p:spPr>
          <a:xfrm>
            <a:off x="0" y="2750274"/>
            <a:ext cx="27721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make the assumptions that background interventions that previously reduced R0 from 2.4 to 1.5 now have </a:t>
            </a:r>
            <a:r>
              <a:rPr lang="en-GB" b="1" dirty="0"/>
              <a:t>NO EFFECT</a:t>
            </a:r>
            <a:r>
              <a:rPr lang="en-GB" dirty="0"/>
              <a:t>. </a:t>
            </a:r>
            <a:r>
              <a:rPr lang="en-GB" b="1" dirty="0"/>
              <a:t>R0 remains at 2.4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Interventions to target </a:t>
            </a:r>
            <a:r>
              <a:rPr lang="el-GR" dirty="0"/>
              <a:t>β</a:t>
            </a:r>
            <a:r>
              <a:rPr lang="en-GB" baseline="-25000" dirty="0"/>
              <a:t>SS </a:t>
            </a:r>
            <a:r>
              <a:rPr lang="en-GB" dirty="0"/>
              <a:t>and </a:t>
            </a:r>
            <a:r>
              <a:rPr lang="el-GR" dirty="0"/>
              <a:t>β</a:t>
            </a:r>
            <a:r>
              <a:rPr lang="en-GB" baseline="-25000" dirty="0"/>
              <a:t>SP </a:t>
            </a:r>
            <a:r>
              <a:rPr lang="en-GB" dirty="0"/>
              <a:t>still have the effect of reducing the value of these parameters by their respective scaling value.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848F-8D8C-46A2-BF85-9E984F00E580}"/>
              </a:ext>
            </a:extLst>
          </p:cNvPr>
          <p:cNvSpPr/>
          <p:nvPr/>
        </p:nvSpPr>
        <p:spPr>
          <a:xfrm>
            <a:off x="4291650" y="483788"/>
            <a:ext cx="195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Trigger Day = 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8E6EC-3D68-4FFD-81CD-4F034619CF9E}"/>
              </a:ext>
            </a:extLst>
          </p:cNvPr>
          <p:cNvSpPr/>
          <p:nvPr/>
        </p:nvSpPr>
        <p:spPr>
          <a:xfrm>
            <a:off x="7761874" y="483788"/>
            <a:ext cx="4057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u="sng" dirty="0"/>
              <a:t>Trigger Day when I(t) = ~0.0182 (Day 35)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F8B96-8E21-4BEC-A894-CDFC2499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300" y="1066352"/>
            <a:ext cx="4433780" cy="5753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17DA8-00A5-4599-B2DF-2A19EC40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120" y="1066352"/>
            <a:ext cx="4433780" cy="575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6E51DE-C8CA-4CEC-B525-AB49AF59D598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9156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u="sng" dirty="0"/>
              <a:t>Task 2</a:t>
            </a:r>
            <a:r>
              <a:rPr lang="en-GB" sz="3200" b="1" dirty="0"/>
              <a:t> – Limited Background Reduction to Transmission (R</a:t>
            </a:r>
            <a:r>
              <a:rPr lang="en-GB" sz="3200" b="1" baseline="-25000" dirty="0"/>
              <a:t>0</a:t>
            </a:r>
            <a:r>
              <a:rPr lang="en-GB" sz="3200" b="1" dirty="0"/>
              <a:t> = 2.4)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11523A-930A-495E-BE29-6CE67A824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535"/>
              </p:ext>
            </p:extLst>
          </p:nvPr>
        </p:nvGraphicFramePr>
        <p:xfrm>
          <a:off x="330199" y="1917700"/>
          <a:ext cx="6915634" cy="302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549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604635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913604468"/>
                    </a:ext>
                  </a:extLst>
                </a:gridCol>
                <a:gridCol w="937117">
                  <a:extLst>
                    <a:ext uri="{9D8B030D-6E8A-4147-A177-3AD203B41FA5}">
                      <a16:colId xmlns:a16="http://schemas.microsoft.com/office/drawing/2014/main" val="379301606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462500503"/>
                    </a:ext>
                  </a:extLst>
                </a:gridCol>
                <a:gridCol w="1053602">
                  <a:extLst>
                    <a:ext uri="{9D8B030D-6E8A-4147-A177-3AD203B41FA5}">
                      <a16:colId xmlns:a16="http://schemas.microsoft.com/office/drawing/2014/main" val="5483770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705744244"/>
                    </a:ext>
                  </a:extLst>
                </a:gridCol>
                <a:gridCol w="1053602">
                  <a:extLst>
                    <a:ext uri="{9D8B030D-6E8A-4147-A177-3AD203B41FA5}">
                      <a16:colId xmlns:a16="http://schemas.microsoft.com/office/drawing/2014/main" val="3601128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 Relative to </a:t>
                      </a:r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 Value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Fraction Infected at Peak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Time of Epidemic Peak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Total Fraction Infected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4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0.26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0.219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0.219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63 Days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63 Days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0.879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0.878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0.8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65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64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9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0.6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68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65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0.868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72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0.4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70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66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0.857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22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0.2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73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67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0.839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32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35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67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0.811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335263-DF01-4695-A088-017631157390}"/>
              </a:ext>
            </a:extLst>
          </p:cNvPr>
          <p:cNvSpPr txBox="1"/>
          <p:nvPr/>
        </p:nvSpPr>
        <p:spPr>
          <a:xfrm>
            <a:off x="2499360" y="1446093"/>
            <a:ext cx="322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FOR TRIGGER DAY I(t) = ~0.0182</a:t>
            </a:r>
          </a:p>
        </p:txBody>
      </p:sp>
    </p:spTree>
    <p:extLst>
      <p:ext uri="{BB962C8B-B14F-4D97-AF65-F5344CB8AC3E}">
        <p14:creationId xmlns:p14="http://schemas.microsoft.com/office/powerpoint/2010/main" val="172155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BD7BE2-3908-4F25-807B-A54C02E1EA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51760" cy="2423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u="sng" dirty="0"/>
              <a:t>Task 3</a:t>
            </a:r>
            <a:r>
              <a:rPr lang="en-GB" sz="3200" b="1" dirty="0"/>
              <a:t> – Altered Trigger Time for Shielded Intervention (±25 Days)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B08BC-0CCF-40C9-918B-C55A570688E1}"/>
              </a:ext>
            </a:extLst>
          </p:cNvPr>
          <p:cNvSpPr/>
          <p:nvPr/>
        </p:nvSpPr>
        <p:spPr>
          <a:xfrm>
            <a:off x="4081111" y="483788"/>
            <a:ext cx="265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Trigger Time = 75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9A37A-B0CB-4265-B7B2-B41DFE463D43}"/>
              </a:ext>
            </a:extLst>
          </p:cNvPr>
          <p:cNvSpPr txBox="1"/>
          <p:nvPr/>
        </p:nvSpPr>
        <p:spPr>
          <a:xfrm>
            <a:off x="1" y="2750274"/>
            <a:ext cx="2651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alter the trigger time for the baseline intervention scenario.</a:t>
            </a:r>
          </a:p>
          <a:p>
            <a:endParaRPr lang="en-GB" dirty="0"/>
          </a:p>
          <a:p>
            <a:r>
              <a:rPr lang="en-GB" dirty="0"/>
              <a:t>With trigger times of 75 and 125 days.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82562B-5E50-479F-BCA7-1CE4028BAE15}"/>
              </a:ext>
            </a:extLst>
          </p:cNvPr>
          <p:cNvSpPr/>
          <p:nvPr/>
        </p:nvSpPr>
        <p:spPr>
          <a:xfrm>
            <a:off x="8768499" y="483788"/>
            <a:ext cx="2494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Trigger Time = 125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33165B-F664-49DA-8E46-514905E1B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10" y="1075765"/>
            <a:ext cx="4382562" cy="5648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C43910-79EB-4A62-8ABB-81FE15E4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633" y="1075765"/>
            <a:ext cx="4352366" cy="56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9BE2B8-48BF-4F74-B33F-AF32118D422F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2779059" cy="2725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u="sng" dirty="0"/>
              <a:t>Task 3</a:t>
            </a:r>
            <a:r>
              <a:rPr lang="en-GB" sz="3200" b="1" dirty="0"/>
              <a:t> – Altered Trigger Time for Shielded Intervention (±25 Days)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10262E3-5426-4A9C-BD4C-E0F6E803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17866"/>
              </p:ext>
            </p:extLst>
          </p:nvPr>
        </p:nvGraphicFramePr>
        <p:xfrm>
          <a:off x="5045634" y="221734"/>
          <a:ext cx="6915634" cy="302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549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604635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913604468"/>
                    </a:ext>
                  </a:extLst>
                </a:gridCol>
                <a:gridCol w="937117">
                  <a:extLst>
                    <a:ext uri="{9D8B030D-6E8A-4147-A177-3AD203B41FA5}">
                      <a16:colId xmlns:a16="http://schemas.microsoft.com/office/drawing/2014/main" val="379301606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462500503"/>
                    </a:ext>
                  </a:extLst>
                </a:gridCol>
                <a:gridCol w="1053602">
                  <a:extLst>
                    <a:ext uri="{9D8B030D-6E8A-4147-A177-3AD203B41FA5}">
                      <a16:colId xmlns:a16="http://schemas.microsoft.com/office/drawing/2014/main" val="5483770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705744244"/>
                    </a:ext>
                  </a:extLst>
                </a:gridCol>
                <a:gridCol w="1053602">
                  <a:extLst>
                    <a:ext uri="{9D8B030D-6E8A-4147-A177-3AD203B41FA5}">
                      <a16:colId xmlns:a16="http://schemas.microsoft.com/office/drawing/2014/main" val="3601128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 Relative to </a:t>
                      </a:r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 Value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Fraction Infected at Peak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Time of Epidemic Peak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Total Fraction Infected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4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0.16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149 Days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149 Days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0.8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153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9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0.6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160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157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0.386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72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0.4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166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160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22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0.2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264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164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32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277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166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23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29D9780-4FEB-43B8-9186-920F233F7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78178"/>
              </p:ext>
            </p:extLst>
          </p:nvPr>
        </p:nvGraphicFramePr>
        <p:xfrm>
          <a:off x="5045634" y="3518646"/>
          <a:ext cx="6915634" cy="302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549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604635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913604468"/>
                    </a:ext>
                  </a:extLst>
                </a:gridCol>
                <a:gridCol w="937117">
                  <a:extLst>
                    <a:ext uri="{9D8B030D-6E8A-4147-A177-3AD203B41FA5}">
                      <a16:colId xmlns:a16="http://schemas.microsoft.com/office/drawing/2014/main" val="379301606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462500503"/>
                    </a:ext>
                  </a:extLst>
                </a:gridCol>
                <a:gridCol w="1053602">
                  <a:extLst>
                    <a:ext uri="{9D8B030D-6E8A-4147-A177-3AD203B41FA5}">
                      <a16:colId xmlns:a16="http://schemas.microsoft.com/office/drawing/2014/main" val="5483770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705744244"/>
                    </a:ext>
                  </a:extLst>
                </a:gridCol>
                <a:gridCol w="1053602">
                  <a:extLst>
                    <a:ext uri="{9D8B030D-6E8A-4147-A177-3AD203B41FA5}">
                      <a16:colId xmlns:a16="http://schemas.microsoft.com/office/drawing/2014/main" val="3601128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 Relative to </a:t>
                      </a:r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 Value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Fraction Infected at Peak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Time of Epidemic Peak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Total Fraction Infected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</a:rPr>
                        <a:t>Non-Vulnerable</a:t>
                      </a:r>
                      <a:endParaRPr lang="en-GB" sz="11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4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0.16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0.583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0.583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0.8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9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0.6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72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0.4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22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0.2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32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+mn-lt"/>
                        </a:rPr>
                        <a:t>0.475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23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D8A953F-C555-43D1-834F-4E1A020FF663}"/>
              </a:ext>
            </a:extLst>
          </p:cNvPr>
          <p:cNvSpPr/>
          <p:nvPr/>
        </p:nvSpPr>
        <p:spPr>
          <a:xfrm>
            <a:off x="3431038" y="1661315"/>
            <a:ext cx="1427833" cy="66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Trigger Time = 75 Days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0BD6C-5909-454A-B2E7-CA4B50D15702}"/>
              </a:ext>
            </a:extLst>
          </p:cNvPr>
          <p:cNvSpPr/>
          <p:nvPr/>
        </p:nvSpPr>
        <p:spPr>
          <a:xfrm>
            <a:off x="3431038" y="4695192"/>
            <a:ext cx="1427833" cy="66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Trigger Time = 125 Days</a:t>
            </a:r>
          </a:p>
        </p:txBody>
      </p:sp>
    </p:spTree>
    <p:extLst>
      <p:ext uri="{BB962C8B-B14F-4D97-AF65-F5344CB8AC3E}">
        <p14:creationId xmlns:p14="http://schemas.microsoft.com/office/powerpoint/2010/main" val="390953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835</Words>
  <Application>Microsoft Office PowerPoint</Application>
  <PresentationFormat>Widescreen</PresentationFormat>
  <Paragraphs>385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Task 1 – Interventions have no effect on within-Shielded Population Transmission (βSS)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29</cp:revision>
  <dcterms:created xsi:type="dcterms:W3CDTF">2020-03-31T11:59:22Z</dcterms:created>
  <dcterms:modified xsi:type="dcterms:W3CDTF">2020-04-08T23:22:13Z</dcterms:modified>
</cp:coreProperties>
</file>