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6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9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05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20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98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2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EF1E-0BC1-4270-8654-581944433F0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4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8173" y="3229233"/>
            <a:ext cx="516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SIR Model – With Day 100 Trigger</a:t>
            </a:r>
          </a:p>
        </p:txBody>
      </p:sp>
    </p:spTree>
    <p:extLst>
      <p:ext uri="{BB962C8B-B14F-4D97-AF65-F5344CB8AC3E}">
        <p14:creationId xmlns:p14="http://schemas.microsoft.com/office/powerpoint/2010/main" val="19776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77665" y="1120347"/>
            <a:ext cx="3863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of Intervention Trigger </a:t>
            </a:r>
            <a:r>
              <a:rPr lang="en-GB" dirty="0"/>
              <a:t>= </a:t>
            </a:r>
          </a:p>
          <a:p>
            <a:r>
              <a:rPr lang="en-GB" dirty="0"/>
              <a:t>100 Days (Week ~14.2)</a:t>
            </a:r>
          </a:p>
          <a:p>
            <a:r>
              <a:rPr lang="en-GB" dirty="0"/>
              <a:t>Optimised timing for the two 12 week intervention scenario</a:t>
            </a:r>
          </a:p>
          <a:p>
            <a:endParaRPr lang="en-GB" dirty="0"/>
          </a:p>
          <a:p>
            <a:r>
              <a:rPr lang="en-GB" b="1" dirty="0"/>
              <a:t>I(t = 100) </a:t>
            </a:r>
            <a:r>
              <a:rPr lang="en-GB" dirty="0"/>
              <a:t>= 0.0182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7" y="24714"/>
            <a:ext cx="6244505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94578"/>
              </p:ext>
            </p:extLst>
          </p:nvPr>
        </p:nvGraphicFramePr>
        <p:xfrm>
          <a:off x="178887" y="1736829"/>
          <a:ext cx="5867685" cy="460106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869484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1021049">
                  <a:extLst>
                    <a:ext uri="{9D8B030D-6E8A-4147-A177-3AD203B41FA5}">
                      <a16:colId xmlns:a16="http://schemas.microsoft.com/office/drawing/2014/main" val="4281938527"/>
                    </a:ext>
                  </a:extLst>
                </a:gridCol>
                <a:gridCol w="1021049">
                  <a:extLst>
                    <a:ext uri="{9D8B030D-6E8A-4147-A177-3AD203B41FA5}">
                      <a16:colId xmlns:a16="http://schemas.microsoft.com/office/drawing/2014/main" val="817076656"/>
                    </a:ext>
                  </a:extLst>
                </a:gridCol>
                <a:gridCol w="988112">
                  <a:extLst>
                    <a:ext uri="{9D8B030D-6E8A-4147-A177-3AD203B41FA5}">
                      <a16:colId xmlns:a16="http://schemas.microsoft.com/office/drawing/2014/main" val="4078119499"/>
                    </a:ext>
                  </a:extLst>
                </a:gridCol>
                <a:gridCol w="839895">
                  <a:extLst>
                    <a:ext uri="{9D8B030D-6E8A-4147-A177-3AD203B41FA5}">
                      <a16:colId xmlns:a16="http://schemas.microsoft.com/office/drawing/2014/main" val="1566160713"/>
                    </a:ext>
                  </a:extLst>
                </a:gridCol>
                <a:gridCol w="1128096">
                  <a:extLst>
                    <a:ext uri="{9D8B030D-6E8A-4147-A177-3AD203B41FA5}">
                      <a16:colId xmlns:a16="http://schemas.microsoft.com/office/drawing/2014/main" val="24168921"/>
                    </a:ext>
                  </a:extLst>
                </a:gridCol>
              </a:tblGrid>
              <a:tr h="7711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Intervention 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First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Second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Relative Increase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Days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Doubling</a:t>
                      </a:r>
                      <a:r>
                        <a:rPr lang="en-GB" sz="12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Time 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0.056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3.091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2.814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3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2.615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2.473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112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2.371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2.298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144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2.209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176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9</a:t>
                      </a:r>
                      <a:r>
                        <a:rPr lang="en-GB" sz="1200" b="1" u="none" strike="noStrike" baseline="0" dirty="0">
                          <a:effectLst/>
                          <a:latin typeface="+mn-lt"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192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222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5808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12 Weeks (Baseline)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237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810" y="296562"/>
            <a:ext cx="435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Doubling Time </a:t>
            </a:r>
            <a:r>
              <a:rPr lang="en-GB" dirty="0"/>
              <a:t>is calculated as the time between I(t) at the 1</a:t>
            </a:r>
            <a:r>
              <a:rPr lang="en-GB" baseline="30000" dirty="0"/>
              <a:t>st</a:t>
            </a:r>
            <a:r>
              <a:rPr lang="en-GB" dirty="0"/>
              <a:t> Peak and when I(t) is </a:t>
            </a:r>
            <a:r>
              <a:rPr lang="en-GB"/>
              <a:t>double its </a:t>
            </a:r>
            <a:r>
              <a:rPr lang="en-GB" dirty="0"/>
              <a:t>value from the 1</a:t>
            </a:r>
            <a:r>
              <a:rPr lang="en-GB" baseline="30000" dirty="0"/>
              <a:t>st</a:t>
            </a:r>
            <a:r>
              <a:rPr lang="en-GB" dirty="0"/>
              <a:t> Peak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65" y="296562"/>
            <a:ext cx="4168973" cy="3013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665" y="3540794"/>
            <a:ext cx="4168973" cy="30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8173" y="3229233"/>
            <a:ext cx="509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SIS Model – With Day 100 Trigger</a:t>
            </a:r>
          </a:p>
        </p:txBody>
      </p:sp>
    </p:spTree>
    <p:extLst>
      <p:ext uri="{BB962C8B-B14F-4D97-AF65-F5344CB8AC3E}">
        <p14:creationId xmlns:p14="http://schemas.microsoft.com/office/powerpoint/2010/main" val="25066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535459" y="512319"/>
            <a:ext cx="7224584" cy="5567205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163697" y="939114"/>
            <a:ext cx="3649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of Intervention Trigger </a:t>
            </a:r>
            <a:r>
              <a:rPr lang="en-GB" dirty="0"/>
              <a:t>= </a:t>
            </a:r>
          </a:p>
          <a:p>
            <a:r>
              <a:rPr lang="en-GB" dirty="0"/>
              <a:t>100 Days (Week ~14.2)</a:t>
            </a:r>
          </a:p>
          <a:p>
            <a:endParaRPr lang="en-GB" dirty="0"/>
          </a:p>
          <a:p>
            <a:r>
              <a:rPr lang="en-GB" dirty="0"/>
              <a:t>Optimised timing for the two 12 week intervention scenario</a:t>
            </a:r>
          </a:p>
          <a:p>
            <a:pPr algn="ctr"/>
            <a:endParaRPr lang="en-GB" dirty="0"/>
          </a:p>
          <a:p>
            <a:r>
              <a:rPr lang="en-GB" b="1" dirty="0"/>
              <a:t>I(t = 100) </a:t>
            </a:r>
            <a:r>
              <a:rPr lang="en-GB" dirty="0"/>
              <a:t>= </a:t>
            </a:r>
            <a:r>
              <a:rPr lang="en-GB" spc="-1" dirty="0"/>
              <a:t>0.0204</a:t>
            </a:r>
          </a:p>
        </p:txBody>
      </p:sp>
    </p:spTree>
    <p:extLst>
      <p:ext uri="{BB962C8B-B14F-4D97-AF65-F5344CB8AC3E}">
        <p14:creationId xmlns:p14="http://schemas.microsoft.com/office/powerpoint/2010/main" val="302115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88597"/>
              </p:ext>
            </p:extLst>
          </p:nvPr>
        </p:nvGraphicFramePr>
        <p:xfrm>
          <a:off x="539810" y="1603361"/>
          <a:ext cx="5867685" cy="460106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869484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1021049">
                  <a:extLst>
                    <a:ext uri="{9D8B030D-6E8A-4147-A177-3AD203B41FA5}">
                      <a16:colId xmlns:a16="http://schemas.microsoft.com/office/drawing/2014/main" val="4281938527"/>
                    </a:ext>
                  </a:extLst>
                </a:gridCol>
                <a:gridCol w="1021049">
                  <a:extLst>
                    <a:ext uri="{9D8B030D-6E8A-4147-A177-3AD203B41FA5}">
                      <a16:colId xmlns:a16="http://schemas.microsoft.com/office/drawing/2014/main" val="817076656"/>
                    </a:ext>
                  </a:extLst>
                </a:gridCol>
                <a:gridCol w="988112">
                  <a:extLst>
                    <a:ext uri="{9D8B030D-6E8A-4147-A177-3AD203B41FA5}">
                      <a16:colId xmlns:a16="http://schemas.microsoft.com/office/drawing/2014/main" val="4078119499"/>
                    </a:ext>
                  </a:extLst>
                </a:gridCol>
                <a:gridCol w="839895">
                  <a:extLst>
                    <a:ext uri="{9D8B030D-6E8A-4147-A177-3AD203B41FA5}">
                      <a16:colId xmlns:a16="http://schemas.microsoft.com/office/drawing/2014/main" val="1566160713"/>
                    </a:ext>
                  </a:extLst>
                </a:gridCol>
                <a:gridCol w="1128096">
                  <a:extLst>
                    <a:ext uri="{9D8B030D-6E8A-4147-A177-3AD203B41FA5}">
                      <a16:colId xmlns:a16="http://schemas.microsoft.com/office/drawing/2014/main" val="24168921"/>
                    </a:ext>
                  </a:extLst>
                </a:gridCol>
              </a:tblGrid>
              <a:tr h="7711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Intervention 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First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Second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Relative Increase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Days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Doubling</a:t>
                      </a:r>
                      <a:r>
                        <a:rPr lang="en-GB" sz="12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Time 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127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27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140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40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3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152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52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165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65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+mn-lt"/>
                        </a:rPr>
                        <a:t>178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78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191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91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203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103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216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116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9</a:t>
                      </a:r>
                      <a:r>
                        <a:rPr lang="en-GB" sz="1200" b="1" u="none" strike="noStrike" baseline="0" dirty="0">
                          <a:effectLst/>
                          <a:latin typeface="+mn-lt"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229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129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241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141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254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154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5808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12 Weeks (Baseline)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267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167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810" y="296562"/>
            <a:ext cx="435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Doubling Time </a:t>
            </a:r>
            <a:r>
              <a:rPr lang="en-GB" dirty="0"/>
              <a:t>is calculated as the time between I(t) at the 1</a:t>
            </a:r>
            <a:r>
              <a:rPr lang="en-GB" baseline="30000" dirty="0"/>
              <a:t>st</a:t>
            </a:r>
            <a:r>
              <a:rPr lang="en-GB" dirty="0"/>
              <a:t> Peak and when I(t) is double its value from the 1</a:t>
            </a:r>
            <a:r>
              <a:rPr lang="en-GB" baseline="30000" dirty="0"/>
              <a:t>st</a:t>
            </a:r>
            <a:r>
              <a:rPr lang="en-GB" dirty="0"/>
              <a:t> Peak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72" y="1603361"/>
            <a:ext cx="5083314" cy="36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173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Alexander Morgan</cp:lastModifiedBy>
  <cp:revision>15</cp:revision>
  <dcterms:created xsi:type="dcterms:W3CDTF">2020-03-19T12:31:59Z</dcterms:created>
  <dcterms:modified xsi:type="dcterms:W3CDTF">2020-09-22T12:07:20Z</dcterms:modified>
</cp:coreProperties>
</file>