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16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793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7050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5321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720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98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36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65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62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2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80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4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95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CEF1E-0BC1-4270-8654-581944433F00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94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8173" y="3229233"/>
            <a:ext cx="5161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SIR Model – With Day 100 Trigger</a:t>
            </a:r>
          </a:p>
        </p:txBody>
      </p:sp>
    </p:spTree>
    <p:extLst>
      <p:ext uri="{BB962C8B-B14F-4D97-AF65-F5344CB8AC3E}">
        <p14:creationId xmlns:p14="http://schemas.microsoft.com/office/powerpoint/2010/main" val="197765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77665" y="1120347"/>
            <a:ext cx="38635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Time of Intervention Trigger </a:t>
            </a:r>
            <a:r>
              <a:rPr lang="en-GB" dirty="0"/>
              <a:t>= </a:t>
            </a:r>
          </a:p>
          <a:p>
            <a:r>
              <a:rPr lang="en-GB" dirty="0"/>
              <a:t>100 Days (Week ~14.2)</a:t>
            </a:r>
          </a:p>
          <a:p>
            <a:r>
              <a:rPr lang="en-GB" dirty="0"/>
              <a:t>Optimised timing for the two 12 week intervention scenario</a:t>
            </a:r>
          </a:p>
          <a:p>
            <a:endParaRPr lang="en-GB" dirty="0"/>
          </a:p>
          <a:p>
            <a:r>
              <a:rPr lang="en-GB" b="1" dirty="0"/>
              <a:t>I(t = 100) </a:t>
            </a:r>
            <a:r>
              <a:rPr lang="en-GB" dirty="0"/>
              <a:t>= 0.0182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7" y="24714"/>
            <a:ext cx="6244505" cy="680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4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60356"/>
              </p:ext>
            </p:extLst>
          </p:nvPr>
        </p:nvGraphicFramePr>
        <p:xfrm>
          <a:off x="195522" y="1633236"/>
          <a:ext cx="7144416" cy="4928202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923908">
                  <a:extLst>
                    <a:ext uri="{9D8B030D-6E8A-4147-A177-3AD203B41FA5}">
                      <a16:colId xmlns:a16="http://schemas.microsoft.com/office/drawing/2014/main" val="960715916"/>
                    </a:ext>
                  </a:extLst>
                </a:gridCol>
                <a:gridCol w="965703">
                  <a:extLst>
                    <a:ext uri="{9D8B030D-6E8A-4147-A177-3AD203B41FA5}">
                      <a16:colId xmlns:a16="http://schemas.microsoft.com/office/drawing/2014/main" val="4281938527"/>
                    </a:ext>
                  </a:extLst>
                </a:gridCol>
                <a:gridCol w="993525">
                  <a:extLst>
                    <a:ext uri="{9D8B030D-6E8A-4147-A177-3AD203B41FA5}">
                      <a16:colId xmlns:a16="http://schemas.microsoft.com/office/drawing/2014/main" val="817076656"/>
                    </a:ext>
                  </a:extLst>
                </a:gridCol>
                <a:gridCol w="1083850">
                  <a:extLst>
                    <a:ext uri="{9D8B030D-6E8A-4147-A177-3AD203B41FA5}">
                      <a16:colId xmlns:a16="http://schemas.microsoft.com/office/drawing/2014/main" val="4078119499"/>
                    </a:ext>
                  </a:extLst>
                </a:gridCol>
                <a:gridCol w="798990">
                  <a:extLst>
                    <a:ext uri="{9D8B030D-6E8A-4147-A177-3AD203B41FA5}">
                      <a16:colId xmlns:a16="http://schemas.microsoft.com/office/drawing/2014/main" val="1566160713"/>
                    </a:ext>
                  </a:extLst>
                </a:gridCol>
                <a:gridCol w="1179732">
                  <a:extLst>
                    <a:ext uri="{9D8B030D-6E8A-4147-A177-3AD203B41FA5}">
                      <a16:colId xmlns:a16="http://schemas.microsoft.com/office/drawing/2014/main" val="873422164"/>
                    </a:ext>
                  </a:extLst>
                </a:gridCol>
                <a:gridCol w="1198708">
                  <a:extLst>
                    <a:ext uri="{9D8B030D-6E8A-4147-A177-3AD203B41FA5}">
                      <a16:colId xmlns:a16="http://schemas.microsoft.com/office/drawing/2014/main" val="24168921"/>
                    </a:ext>
                  </a:extLst>
                </a:gridCol>
              </a:tblGrid>
              <a:tr h="957812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Intervention Duration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I(t)</a:t>
                      </a:r>
                      <a:r>
                        <a:rPr lang="en-GB" sz="12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First Peak</a:t>
                      </a:r>
                      <a:endParaRPr lang="en-GB" sz="1200" b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I(t)</a:t>
                      </a:r>
                      <a:r>
                        <a:rPr lang="en-GB" sz="12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Second Peak</a:t>
                      </a:r>
                      <a:endParaRPr lang="en-GB" sz="1200" b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Relative Increase Between Peaks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Days Between Peaks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Daily % Increase in I(t) Required to Reach 2</a:t>
                      </a:r>
                      <a:r>
                        <a:rPr lang="en-GB" sz="1200" b="1" i="0" u="none" strike="noStrike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Peak from 1st Peak (Gradient)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en-GB" sz="1200" b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Doubling</a:t>
                      </a:r>
                      <a:r>
                        <a:rPr lang="en-GB" sz="1200" b="1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Time 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6002108"/>
                  </a:ext>
                </a:extLst>
              </a:tr>
              <a:tr h="30620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1 Week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0.056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3.091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4.829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3373437"/>
                  </a:ext>
                </a:extLst>
              </a:tr>
              <a:tr h="30620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2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0.051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2.814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80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3.517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4865019"/>
                  </a:ext>
                </a:extLst>
              </a:tr>
              <a:tr h="30620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3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2.615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96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2.724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6748766"/>
                  </a:ext>
                </a:extLst>
              </a:tr>
              <a:tr h="30620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4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2.473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112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2.208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4635523"/>
                  </a:ext>
                </a:extLst>
              </a:tr>
              <a:tr h="30620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5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2.371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128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1.852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934699"/>
                  </a:ext>
                </a:extLst>
              </a:tr>
              <a:tr h="30620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6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2.298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144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1.596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6981300"/>
                  </a:ext>
                </a:extLst>
              </a:tr>
              <a:tr h="30620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7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2.246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160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1.404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3708255"/>
                  </a:ext>
                </a:extLst>
              </a:tr>
              <a:tr h="30620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8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2.209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176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1.255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8922210"/>
                  </a:ext>
                </a:extLst>
              </a:tr>
              <a:tr h="30620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9</a:t>
                      </a:r>
                      <a:r>
                        <a:rPr lang="en-GB" sz="1200" b="1" u="none" strike="noStrike" baseline="0" dirty="0">
                          <a:effectLst/>
                          <a:latin typeface="+mn-lt"/>
                        </a:rPr>
                        <a:t>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192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1.137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0555580"/>
                  </a:ext>
                </a:extLst>
              </a:tr>
              <a:tr h="30620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10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0.039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2.164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207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1.045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2219342"/>
                  </a:ext>
                </a:extLst>
              </a:tr>
              <a:tr h="30620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11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0.039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2.151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222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0.969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4582458"/>
                  </a:ext>
                </a:extLst>
              </a:tr>
              <a:tr h="60213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12 Weeks (Baseline)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0.039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2.141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237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0.903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611023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9810" y="296562"/>
            <a:ext cx="4357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Doubling Time </a:t>
            </a:r>
            <a:r>
              <a:rPr lang="en-GB" dirty="0"/>
              <a:t>is calculated as the time between I(t) at the 1</a:t>
            </a:r>
            <a:r>
              <a:rPr lang="en-GB" baseline="30000" dirty="0"/>
              <a:t>st</a:t>
            </a:r>
            <a:r>
              <a:rPr lang="en-GB" dirty="0"/>
              <a:t> Peak and when I(t) is double it’s value from the 1</a:t>
            </a:r>
            <a:r>
              <a:rPr lang="en-GB" baseline="30000" dirty="0"/>
              <a:t>st</a:t>
            </a:r>
            <a:r>
              <a:rPr lang="en-GB" dirty="0"/>
              <a:t> Peak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139" y="296562"/>
            <a:ext cx="4168973" cy="30135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139" y="3541617"/>
            <a:ext cx="4168973" cy="302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4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8173" y="3229233"/>
            <a:ext cx="5096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SIS Model – With Day 100 Trigger</a:t>
            </a:r>
          </a:p>
        </p:txBody>
      </p:sp>
    </p:spTree>
    <p:extLst>
      <p:ext uri="{BB962C8B-B14F-4D97-AF65-F5344CB8AC3E}">
        <p14:creationId xmlns:p14="http://schemas.microsoft.com/office/powerpoint/2010/main" val="250665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535459" y="512319"/>
            <a:ext cx="7224584" cy="5567205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163697" y="939114"/>
            <a:ext cx="3649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Time of Intervention Trigger </a:t>
            </a:r>
            <a:r>
              <a:rPr lang="en-GB" dirty="0"/>
              <a:t>= </a:t>
            </a:r>
          </a:p>
          <a:p>
            <a:r>
              <a:rPr lang="en-GB" dirty="0"/>
              <a:t>100 Days (Week ~14.2)</a:t>
            </a:r>
          </a:p>
          <a:p>
            <a:endParaRPr lang="en-GB" dirty="0"/>
          </a:p>
          <a:p>
            <a:r>
              <a:rPr lang="en-GB" dirty="0"/>
              <a:t>Optimised timing for the two 12 week intervention scenario</a:t>
            </a:r>
          </a:p>
          <a:p>
            <a:pPr algn="ctr"/>
            <a:endParaRPr lang="en-GB" dirty="0"/>
          </a:p>
          <a:p>
            <a:r>
              <a:rPr lang="en-GB" b="1" dirty="0"/>
              <a:t>I(t = 100) </a:t>
            </a:r>
            <a:r>
              <a:rPr lang="en-GB" dirty="0"/>
              <a:t>= </a:t>
            </a:r>
            <a:r>
              <a:rPr lang="en-GB" spc="-1" dirty="0"/>
              <a:t>0.0204</a:t>
            </a:r>
          </a:p>
        </p:txBody>
      </p:sp>
    </p:spTree>
    <p:extLst>
      <p:ext uri="{BB962C8B-B14F-4D97-AF65-F5344CB8AC3E}">
        <p14:creationId xmlns:p14="http://schemas.microsoft.com/office/powerpoint/2010/main" val="302115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565892"/>
              </p:ext>
            </p:extLst>
          </p:nvPr>
        </p:nvGraphicFramePr>
        <p:xfrm>
          <a:off x="539810" y="2311624"/>
          <a:ext cx="4181820" cy="413843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045455">
                  <a:extLst>
                    <a:ext uri="{9D8B030D-6E8A-4147-A177-3AD203B41FA5}">
                      <a16:colId xmlns:a16="http://schemas.microsoft.com/office/drawing/2014/main" val="960715916"/>
                    </a:ext>
                  </a:extLst>
                </a:gridCol>
                <a:gridCol w="1045455">
                  <a:extLst>
                    <a:ext uri="{9D8B030D-6E8A-4147-A177-3AD203B41FA5}">
                      <a16:colId xmlns:a16="http://schemas.microsoft.com/office/drawing/2014/main" val="2226323924"/>
                    </a:ext>
                  </a:extLst>
                </a:gridCol>
                <a:gridCol w="1045455">
                  <a:extLst>
                    <a:ext uri="{9D8B030D-6E8A-4147-A177-3AD203B41FA5}">
                      <a16:colId xmlns:a16="http://schemas.microsoft.com/office/drawing/2014/main" val="2569186907"/>
                    </a:ext>
                  </a:extLst>
                </a:gridCol>
                <a:gridCol w="1045455">
                  <a:extLst>
                    <a:ext uri="{9D8B030D-6E8A-4147-A177-3AD203B41FA5}">
                      <a16:colId xmlns:a16="http://schemas.microsoft.com/office/drawing/2014/main" val="4079850930"/>
                    </a:ext>
                  </a:extLst>
                </a:gridCol>
              </a:tblGrid>
              <a:tr h="406925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Intervention Duration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I(t’)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Time till slope fall-off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6002108"/>
                  </a:ext>
                </a:extLst>
              </a:tr>
              <a:tr h="27206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1 Week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0.270718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3373437"/>
                  </a:ext>
                </a:extLst>
              </a:tr>
              <a:tr h="27206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2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0.281082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4865019"/>
                  </a:ext>
                </a:extLst>
              </a:tr>
              <a:tr h="27206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3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0.288128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6748766"/>
                  </a:ext>
                </a:extLst>
              </a:tr>
              <a:tr h="27206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4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0.292591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4635523"/>
                  </a:ext>
                </a:extLst>
              </a:tr>
              <a:tr h="27206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5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0.296749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934699"/>
                  </a:ext>
                </a:extLst>
              </a:tr>
              <a:tr h="27206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6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0.300587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6981300"/>
                  </a:ext>
                </a:extLst>
              </a:tr>
              <a:tr h="27206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7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0.302624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3708255"/>
                  </a:ext>
                </a:extLst>
              </a:tr>
              <a:tr h="27206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8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0.304576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8922210"/>
                  </a:ext>
                </a:extLst>
              </a:tr>
              <a:tr h="27206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9</a:t>
                      </a:r>
                      <a:r>
                        <a:rPr lang="en-GB" sz="1200" b="1" u="none" strike="noStrike" baseline="0" dirty="0">
                          <a:effectLst/>
                          <a:latin typeface="+mn-lt"/>
                        </a:rPr>
                        <a:t>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0.306422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0555580"/>
                  </a:ext>
                </a:extLst>
              </a:tr>
              <a:tr h="27206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10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0.308166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2219342"/>
                  </a:ext>
                </a:extLst>
              </a:tr>
              <a:tr h="21939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11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0.309808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4582458"/>
                  </a:ext>
                </a:extLst>
              </a:tr>
              <a:tr h="6092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12 Weeks (Baseline)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0.311355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61102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810" y="296562"/>
            <a:ext cx="4357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Time till slope fall-off </a:t>
            </a:r>
            <a:r>
              <a:rPr lang="en-GB" dirty="0"/>
              <a:t>is time between first </a:t>
            </a:r>
            <a:r>
              <a:rPr lang="en-GB" dirty="0" err="1"/>
              <a:t>triggerpoint</a:t>
            </a:r>
            <a:r>
              <a:rPr lang="en-GB" dirty="0"/>
              <a:t> (t) and point (t’) where slope of line between (</a:t>
            </a:r>
            <a:r>
              <a:rPr lang="en-GB" dirty="0" err="1"/>
              <a:t>t,I</a:t>
            </a:r>
            <a:r>
              <a:rPr lang="en-GB" dirty="0"/>
              <a:t>(t)) and (</a:t>
            </a:r>
            <a:r>
              <a:rPr lang="en-GB" dirty="0" err="1"/>
              <a:t>t’,I</a:t>
            </a:r>
            <a:r>
              <a:rPr lang="en-GB" dirty="0"/>
              <a:t>(t’)) is equal or bigger than </a:t>
            </a:r>
            <a:r>
              <a:rPr lang="en-GB" dirty="0" err="1"/>
              <a:t>dI</a:t>
            </a:r>
            <a:r>
              <a:rPr lang="en-GB" dirty="0"/>
              <a:t>/</a:t>
            </a:r>
            <a:r>
              <a:rPr lang="en-GB" dirty="0" err="1"/>
              <a:t>dt</a:t>
            </a:r>
            <a:r>
              <a:rPr lang="en-GB" dirty="0"/>
              <a:t> at t’ (with t’ &gt; t).</a:t>
            </a:r>
          </a:p>
          <a:p>
            <a:r>
              <a:rPr lang="en-GB" dirty="0"/>
              <a:t>I.e. there where the line touches the curve only once!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681" y="1761906"/>
            <a:ext cx="6761022" cy="383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387</Words>
  <Application>Microsoft Office PowerPoint</Application>
  <PresentationFormat>Widescreen</PresentationFormat>
  <Paragraphs>160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Alex</dc:creator>
  <cp:lastModifiedBy>Alexander Morgan</cp:lastModifiedBy>
  <cp:revision>16</cp:revision>
  <dcterms:created xsi:type="dcterms:W3CDTF">2020-03-19T12:31:59Z</dcterms:created>
  <dcterms:modified xsi:type="dcterms:W3CDTF">2020-03-21T00:14:44Z</dcterms:modified>
</cp:coreProperties>
</file>