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8E943-2FC4-4044-A305-1B1AD04EC264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903FE-AB25-4A04-A11C-02FEF1E5F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4537-EE41-4E91-833C-D233893C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F9CF4-C5A2-48B3-AF0F-D991CDDD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12C5-D2D7-49AC-8026-5620FA74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E8D8-9432-44C0-A98D-9890A318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286E-C7ED-4355-9CA2-D3D2206A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0C44-97B3-4BB9-B139-74DCA6D6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69EC3-F1AE-48F6-A318-65FB1BA5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21F0B-3AAD-4122-B7DE-FC83A07F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9820-D625-450A-96DB-E6A90AA6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099B-62C1-4AED-8377-18C4912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6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86F17-EE82-4688-B67B-6E073C3A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45632-A5FA-4EA7-954D-567D5184C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F604-F1B8-42A3-A54A-35437799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8EF9-5154-4B83-85FA-7290BA31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AB6A-616E-4F9E-8E7F-DE704E24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3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CE4A-450A-49E2-ADDC-1DE6A058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BF38-E706-463A-8FBC-27D53DB3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299A-CFC4-4189-A623-D7FDBD79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6960F-A19D-4EEA-A659-80055766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4756-35D4-4ED2-B72E-9FD25DD9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73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31B7-746B-4D6D-8DC8-5F8FD567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AC27-131E-4897-A311-20CCEE431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0766-E4C5-4622-975E-DCF2884A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93CD-B87E-49A4-8F98-F9541CCF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4C7E-FB1E-4EC7-94D5-C5E569C6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E3EA-51FC-40B4-8217-ADDACEF2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5211-92F0-4251-B897-43D836436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6C489-2459-4133-AFC4-90FBE4E6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43B6-1803-4148-8919-9236BDEC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073D5-5671-449E-B4CB-37F14332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219A9-9678-445A-A63D-863C13F7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0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E99B-F5AB-407D-8480-15C776A0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48A8B-9270-4F10-B15A-CFB255262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57503-B0C3-413E-9DA5-B266DB3E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F9E41-EC71-4C03-B256-BC635A07D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B3717-E261-461F-B814-7B805C5D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30544-9696-4EAE-9613-02F87996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E3DFE-17D6-4A35-9A4D-B71A1ACA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95808-D372-472C-8D52-37F619B9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71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A81F-1F9C-425E-B3AE-0F236515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22B98-DA1E-4468-B99B-F3538A74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0B841-2573-4F26-84F2-51E90896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97576-ADFC-4D9E-8443-CF6EA077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4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3B0C4-9D2E-45E6-95E6-223AA2A3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993EF-71E9-4114-B2EF-D659A87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B5646-DD9D-4955-9D42-C768C628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46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940D-9D0D-42CF-8B77-F21FC9B3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3D6D-8798-4B96-BCA8-1C16DCB7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31AD6-CED2-429E-85F8-489543116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AA20-3C23-4DB0-AA9E-79AEFBDC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EC2A-FAC8-4227-8D9F-8481D13D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979E-D390-473E-8771-A1AAB75A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7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CB95-1090-414C-95CF-28AE72C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4B2DC-462D-4E40-A3AC-C6FAF78CD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0133-6D52-4213-BB33-E8FE4C6DE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1E917-9DA0-4965-BB3A-338547A6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DF04-2D1B-4B8E-9E7C-546502B8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7E2BF-B58E-48A6-B1AF-86A16D72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EF0D7-1FC7-489B-826B-43D9C319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8576-5C91-48A2-8720-958BAC7A1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9A03-9D57-466F-82F5-0DC376017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DCB1-658F-40BF-93D5-40084FE7E08C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C9DD-4DA6-4BB2-976F-0C9B603DD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7EEB2-AA64-4EC7-869B-1FFB21E8C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0FF24F-B30B-4F72-9BF0-2CA9092B0473}"/>
              </a:ext>
            </a:extLst>
          </p:cNvPr>
          <p:cNvSpPr/>
          <p:nvPr/>
        </p:nvSpPr>
        <p:spPr>
          <a:xfrm>
            <a:off x="2997199" y="445906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492C8C-3FBE-4DE9-A9E2-D4E788A1428A}"/>
              </a:ext>
            </a:extLst>
          </p:cNvPr>
          <p:cNvSpPr/>
          <p:nvPr/>
        </p:nvSpPr>
        <p:spPr>
          <a:xfrm>
            <a:off x="1750422" y="445905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GB" baseline="-25000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8ED58B-20D4-41C5-BD4F-88F58ADE4B93}"/>
              </a:ext>
            </a:extLst>
          </p:cNvPr>
          <p:cNvSpPr/>
          <p:nvPr/>
        </p:nvSpPr>
        <p:spPr>
          <a:xfrm>
            <a:off x="4238168" y="445905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603156-0DA2-4E1E-96BE-B2990AF20DD4}"/>
              </a:ext>
            </a:extLst>
          </p:cNvPr>
          <p:cNvSpPr/>
          <p:nvPr/>
        </p:nvSpPr>
        <p:spPr>
          <a:xfrm>
            <a:off x="5479137" y="445905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baseline="-25000" dirty="0"/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3BE6DA-AB99-4449-A74A-A5D44E0D953A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 flipV="1">
            <a:off x="2429691" y="785540"/>
            <a:ext cx="567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44AFC3-36D6-4BAC-90FA-4ABB280C18E4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676468" y="785540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63E85-6495-4289-B9EA-8896C094B462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917437" y="785540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4EA554-3C9F-4599-B81C-F1495427141F}"/>
              </a:ext>
            </a:extLst>
          </p:cNvPr>
          <p:cNvSpPr txBox="1"/>
          <p:nvPr/>
        </p:nvSpPr>
        <p:spPr>
          <a:xfrm>
            <a:off x="161824" y="600874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</a:t>
            </a:r>
            <a:r>
              <a:rPr lang="en-GB" i="1" dirty="0" err="1"/>
              <a:t>i</a:t>
            </a:r>
            <a:endParaRPr lang="en-GB" i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93FD2F-6CB8-4FCE-AB21-47D5A2756CA1}"/>
              </a:ext>
            </a:extLst>
          </p:cNvPr>
          <p:cNvSpPr/>
          <p:nvPr/>
        </p:nvSpPr>
        <p:spPr>
          <a:xfrm>
            <a:off x="2997199" y="2269422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</a:t>
            </a:r>
            <a:r>
              <a:rPr lang="en-GB" baseline="-25000" dirty="0" err="1"/>
              <a:t>j</a:t>
            </a:r>
            <a:endParaRPr lang="en-GB" baseline="-25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78233A-805C-49C5-AA20-F899016136E8}"/>
              </a:ext>
            </a:extLst>
          </p:cNvPr>
          <p:cNvSpPr/>
          <p:nvPr/>
        </p:nvSpPr>
        <p:spPr>
          <a:xfrm>
            <a:off x="1750422" y="2269421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</a:t>
            </a:r>
            <a:r>
              <a:rPr lang="en-GB" baseline="-25000" dirty="0" err="1"/>
              <a:t>j</a:t>
            </a:r>
            <a:endParaRPr lang="en-GB" baseline="-25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2F0E21-BE4F-45A5-A1CC-39DA364F3938}"/>
              </a:ext>
            </a:extLst>
          </p:cNvPr>
          <p:cNvSpPr/>
          <p:nvPr/>
        </p:nvSpPr>
        <p:spPr>
          <a:xfrm>
            <a:off x="4238168" y="2269421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r>
              <a:rPr lang="en-GB" baseline="-25000" dirty="0" err="1"/>
              <a:t>j</a:t>
            </a:r>
            <a:endParaRPr lang="en-GB" baseline="-25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EDEA7A-86B0-4014-8258-501C6CADFF60}"/>
              </a:ext>
            </a:extLst>
          </p:cNvPr>
          <p:cNvSpPr/>
          <p:nvPr/>
        </p:nvSpPr>
        <p:spPr>
          <a:xfrm>
            <a:off x="5479137" y="2269421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</a:t>
            </a:r>
            <a:r>
              <a:rPr lang="en-GB" baseline="-25000" dirty="0" err="1"/>
              <a:t>j</a:t>
            </a:r>
            <a:endParaRPr lang="en-GB" baseline="-25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D23306-5D86-4567-874C-720B4B522798}"/>
              </a:ext>
            </a:extLst>
          </p:cNvPr>
          <p:cNvCxnSpPr>
            <a:cxnSpLocks/>
            <a:stCxn id="38" idx="2"/>
            <a:endCxn id="39" idx="6"/>
          </p:cNvCxnSpPr>
          <p:nvPr/>
        </p:nvCxnSpPr>
        <p:spPr>
          <a:xfrm flipH="1" flipV="1">
            <a:off x="2429691" y="2609056"/>
            <a:ext cx="567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60071B-0379-4D53-AD8F-6103A8D0824F}"/>
              </a:ext>
            </a:extLst>
          </p:cNvPr>
          <p:cNvCxnSpPr>
            <a:stCxn id="38" idx="6"/>
            <a:endCxn id="40" idx="2"/>
          </p:cNvCxnSpPr>
          <p:nvPr/>
        </p:nvCxnSpPr>
        <p:spPr>
          <a:xfrm flipV="1">
            <a:off x="3676468" y="2609056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F286AF-FCD6-45EF-9944-CAC6FBE3E396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4917437" y="2609056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7AED3D3-7A1F-461B-A30E-FCEDFE1A9A68}"/>
              </a:ext>
            </a:extLst>
          </p:cNvPr>
          <p:cNvSpPr/>
          <p:nvPr/>
        </p:nvSpPr>
        <p:spPr>
          <a:xfrm>
            <a:off x="2997199" y="4199300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</a:t>
            </a:r>
            <a:r>
              <a:rPr lang="en-GB" baseline="-25000" dirty="0" err="1"/>
              <a:t>k</a:t>
            </a:r>
            <a:endParaRPr lang="en-GB" baseline="-25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5825AFE-E3BE-43F0-9FF2-065B1C334B0F}"/>
              </a:ext>
            </a:extLst>
          </p:cNvPr>
          <p:cNvSpPr/>
          <p:nvPr/>
        </p:nvSpPr>
        <p:spPr>
          <a:xfrm>
            <a:off x="1750422" y="4199299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</a:t>
            </a:r>
            <a:r>
              <a:rPr lang="en-GB" baseline="-25000" dirty="0" err="1"/>
              <a:t>k</a:t>
            </a:r>
            <a:endParaRPr lang="en-GB" baseline="-25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168088-023B-4F6C-AA0E-43C1BD5D3A7B}"/>
              </a:ext>
            </a:extLst>
          </p:cNvPr>
          <p:cNvSpPr/>
          <p:nvPr/>
        </p:nvSpPr>
        <p:spPr>
          <a:xfrm>
            <a:off x="4238168" y="4199299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r>
              <a:rPr lang="en-GB" baseline="-25000" dirty="0" err="1"/>
              <a:t>k</a:t>
            </a:r>
            <a:endParaRPr lang="en-GB" baseline="-25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A891BF-A7D2-4223-8E77-32B0000E8530}"/>
              </a:ext>
            </a:extLst>
          </p:cNvPr>
          <p:cNvSpPr/>
          <p:nvPr/>
        </p:nvSpPr>
        <p:spPr>
          <a:xfrm>
            <a:off x="5479137" y="4199299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</a:t>
            </a:r>
            <a:r>
              <a:rPr lang="en-GB" baseline="-25000" dirty="0" err="1"/>
              <a:t>k</a:t>
            </a:r>
            <a:endParaRPr lang="en-GB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97E01A-1F61-45C9-8236-6969EB1AA78D}"/>
              </a:ext>
            </a:extLst>
          </p:cNvPr>
          <p:cNvCxnSpPr>
            <a:cxnSpLocks/>
            <a:stCxn id="45" idx="2"/>
            <a:endCxn id="46" idx="6"/>
          </p:cNvCxnSpPr>
          <p:nvPr/>
        </p:nvCxnSpPr>
        <p:spPr>
          <a:xfrm flipH="1" flipV="1">
            <a:off x="2429691" y="4538934"/>
            <a:ext cx="567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6E2600-2F00-442C-9072-DD101A79B776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 flipV="1">
            <a:off x="3676468" y="4538934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BF068A-A00E-465F-AC7C-4516B80EBA36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4917437" y="4538934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EAE43E7-49D9-425C-B707-E749DD3C59D1}"/>
              </a:ext>
            </a:extLst>
          </p:cNvPr>
          <p:cNvSpPr txBox="1"/>
          <p:nvPr/>
        </p:nvSpPr>
        <p:spPr>
          <a:xfrm>
            <a:off x="161824" y="2424389"/>
            <a:ext cx="13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</a:t>
            </a:r>
            <a:r>
              <a:rPr lang="en-GB" i="1" dirty="0"/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60F0A-32FA-4BD6-B9BD-81223165FD83}"/>
              </a:ext>
            </a:extLst>
          </p:cNvPr>
          <p:cNvSpPr txBox="1"/>
          <p:nvPr/>
        </p:nvSpPr>
        <p:spPr>
          <a:xfrm>
            <a:off x="152886" y="4354267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</a:t>
            </a:r>
            <a:r>
              <a:rPr lang="en-GB" i="1" dirty="0"/>
              <a:t>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3BA8C-84F7-4067-B0C7-63873A6BC7F1}"/>
              </a:ext>
            </a:extLst>
          </p:cNvPr>
          <p:cNvSpPr txBox="1"/>
          <p:nvPr/>
        </p:nvSpPr>
        <p:spPr>
          <a:xfrm>
            <a:off x="2429691" y="401360"/>
            <a:ext cx="57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</a:t>
            </a:r>
            <a:r>
              <a:rPr lang="en-GB" b="1" i="0" dirty="0">
                <a:solidFill>
                  <a:srgbClr val="202122"/>
                </a:solidFill>
                <a:effectLst/>
              </a:rPr>
              <a:t>·</a:t>
            </a:r>
            <a:r>
              <a:rPr lang="en-GB" i="1" dirty="0"/>
              <a:t>E</a:t>
            </a:r>
            <a:r>
              <a:rPr lang="en-GB" i="1" baseline="-25000" dirty="0"/>
              <a:t>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065635-C0AE-4B30-B924-CFBB101CE104}"/>
              </a:ext>
            </a:extLst>
          </p:cNvPr>
          <p:cNvSpPr txBox="1"/>
          <p:nvPr/>
        </p:nvSpPr>
        <p:spPr>
          <a:xfrm>
            <a:off x="3768805" y="4013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ii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C8CEE3-9881-47AA-801F-5365120F0A10}"/>
              </a:ext>
            </a:extLst>
          </p:cNvPr>
          <p:cNvSpPr txBox="1"/>
          <p:nvPr/>
        </p:nvSpPr>
        <p:spPr>
          <a:xfrm>
            <a:off x="5009774" y="41620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C5331F-CEE0-4879-999E-07C221291594}"/>
              </a:ext>
            </a:extLst>
          </p:cNvPr>
          <p:cNvSpPr txBox="1"/>
          <p:nvPr/>
        </p:nvSpPr>
        <p:spPr>
          <a:xfrm>
            <a:off x="2462614" y="2196166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j</a:t>
            </a:r>
            <a:r>
              <a:rPr lang="en-GB" b="1" i="0" dirty="0">
                <a:solidFill>
                  <a:srgbClr val="202122"/>
                </a:solidFill>
                <a:effectLst/>
              </a:rPr>
              <a:t>·</a:t>
            </a:r>
            <a:r>
              <a:rPr lang="en-GB" i="1" dirty="0"/>
              <a:t>E</a:t>
            </a:r>
            <a:r>
              <a:rPr lang="en-GB" i="1" baseline="-25000" dirty="0"/>
              <a:t>ff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058E3D-5A41-402F-98F6-E6DBB3A3811E}"/>
              </a:ext>
            </a:extLst>
          </p:cNvPr>
          <p:cNvSpPr txBox="1"/>
          <p:nvPr/>
        </p:nvSpPr>
        <p:spPr>
          <a:xfrm>
            <a:off x="3768805" y="219616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jj</a:t>
            </a:r>
            <a:endParaRPr lang="en-GB" i="1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2C3DB-4E25-4E01-85DA-A0DDBF32A91C}"/>
              </a:ext>
            </a:extLst>
          </p:cNvPr>
          <p:cNvSpPr txBox="1"/>
          <p:nvPr/>
        </p:nvSpPr>
        <p:spPr>
          <a:xfrm>
            <a:off x="5009774" y="221101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C17BEF-632A-4783-A5F1-48432D5DB912}"/>
              </a:ext>
            </a:extLst>
          </p:cNvPr>
          <p:cNvSpPr txBox="1"/>
          <p:nvPr/>
        </p:nvSpPr>
        <p:spPr>
          <a:xfrm>
            <a:off x="2437767" y="4143369"/>
            <a:ext cx="59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k</a:t>
            </a:r>
            <a:r>
              <a:rPr lang="en-GB" b="1" i="0" dirty="0">
                <a:solidFill>
                  <a:srgbClr val="202122"/>
                </a:solidFill>
                <a:effectLst/>
              </a:rPr>
              <a:t>·</a:t>
            </a:r>
            <a:r>
              <a:rPr lang="en-GB" i="1" dirty="0"/>
              <a:t>E</a:t>
            </a:r>
            <a:r>
              <a:rPr lang="en-GB" i="1" baseline="-25000" dirty="0"/>
              <a:t>ff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89E51B-B43E-4E29-8E82-CBF4DE9E255C}"/>
              </a:ext>
            </a:extLst>
          </p:cNvPr>
          <p:cNvSpPr txBox="1"/>
          <p:nvPr/>
        </p:nvSpPr>
        <p:spPr>
          <a:xfrm>
            <a:off x="3768805" y="412164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kk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79519D-620D-44C5-A3EF-B899A5A99325}"/>
              </a:ext>
            </a:extLst>
          </p:cNvPr>
          <p:cNvSpPr txBox="1"/>
          <p:nvPr/>
        </p:nvSpPr>
        <p:spPr>
          <a:xfrm>
            <a:off x="5009774" y="41364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CF33AF-855D-4C61-BD24-D82A7700BBEC}"/>
              </a:ext>
            </a:extLst>
          </p:cNvPr>
          <p:cNvCxnSpPr/>
          <p:nvPr/>
        </p:nvCxnSpPr>
        <p:spPr>
          <a:xfrm>
            <a:off x="3768805" y="1271450"/>
            <a:ext cx="0" cy="71410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BEC142-5016-47D0-9C0C-2DF3FF24C3B4}"/>
              </a:ext>
            </a:extLst>
          </p:cNvPr>
          <p:cNvCxnSpPr>
            <a:cxnSpLocks/>
          </p:cNvCxnSpPr>
          <p:nvPr/>
        </p:nvCxnSpPr>
        <p:spPr>
          <a:xfrm flipV="1">
            <a:off x="4216363" y="1271450"/>
            <a:ext cx="0" cy="7141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98A61C9-33B2-4830-A959-8B2A447E81FF}"/>
              </a:ext>
            </a:extLst>
          </p:cNvPr>
          <p:cNvCxnSpPr/>
          <p:nvPr/>
        </p:nvCxnSpPr>
        <p:spPr>
          <a:xfrm>
            <a:off x="3731031" y="3209107"/>
            <a:ext cx="0" cy="71410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07C3A7-7F77-4030-9291-95DA958425AF}"/>
              </a:ext>
            </a:extLst>
          </p:cNvPr>
          <p:cNvCxnSpPr>
            <a:cxnSpLocks/>
          </p:cNvCxnSpPr>
          <p:nvPr/>
        </p:nvCxnSpPr>
        <p:spPr>
          <a:xfrm flipV="1">
            <a:off x="4178589" y="3209107"/>
            <a:ext cx="0" cy="7141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69F96C-FF30-4F42-B50E-F4C816A2453C}"/>
              </a:ext>
            </a:extLst>
          </p:cNvPr>
          <p:cNvSpPr txBox="1"/>
          <p:nvPr/>
        </p:nvSpPr>
        <p:spPr>
          <a:xfrm>
            <a:off x="3296236" y="141609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ji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521B89-5D2F-43EA-AFBB-65F241C2D4DF}"/>
              </a:ext>
            </a:extLst>
          </p:cNvPr>
          <p:cNvSpPr txBox="1"/>
          <p:nvPr/>
        </p:nvSpPr>
        <p:spPr>
          <a:xfrm>
            <a:off x="4285291" y="144383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ij</a:t>
            </a:r>
            <a:endParaRPr lang="en-GB" i="1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3D9C7F-3339-43D6-BC90-AEF8F7920057}"/>
              </a:ext>
            </a:extLst>
          </p:cNvPr>
          <p:cNvSpPr txBox="1"/>
          <p:nvPr/>
        </p:nvSpPr>
        <p:spPr>
          <a:xfrm>
            <a:off x="3296236" y="33217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kj</a:t>
            </a:r>
            <a:endParaRPr lang="en-GB" i="1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E69FC-CCE5-4A74-B383-29044EEBD033}"/>
              </a:ext>
            </a:extLst>
          </p:cNvPr>
          <p:cNvSpPr txBox="1"/>
          <p:nvPr/>
        </p:nvSpPr>
        <p:spPr>
          <a:xfrm>
            <a:off x="4285291" y="334952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jk</a:t>
            </a:r>
            <a:endParaRPr lang="en-GB" i="1" baseline="-25000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8A30B1C4-4D20-46B2-BD8B-5B28B8788B76}"/>
              </a:ext>
            </a:extLst>
          </p:cNvPr>
          <p:cNvSpPr/>
          <p:nvPr/>
        </p:nvSpPr>
        <p:spPr>
          <a:xfrm>
            <a:off x="5297032" y="1314292"/>
            <a:ext cx="1480457" cy="2404562"/>
          </a:xfrm>
          <a:custGeom>
            <a:avLst/>
            <a:gdLst>
              <a:gd name="connsiteX0" fmla="*/ 0 w 1480457"/>
              <a:gd name="connsiteY0" fmla="*/ 2404562 h 2404562"/>
              <a:gd name="connsiteX1" fmla="*/ 174171 w 1480457"/>
              <a:gd name="connsiteY1" fmla="*/ 2387144 h 2404562"/>
              <a:gd name="connsiteX2" fmla="*/ 261257 w 1480457"/>
              <a:gd name="connsiteY2" fmla="*/ 2369727 h 2404562"/>
              <a:gd name="connsiteX3" fmla="*/ 400594 w 1480457"/>
              <a:gd name="connsiteY3" fmla="*/ 2361019 h 2404562"/>
              <a:gd name="connsiteX4" fmla="*/ 522514 w 1480457"/>
              <a:gd name="connsiteY4" fmla="*/ 2343602 h 2404562"/>
              <a:gd name="connsiteX5" fmla="*/ 644434 w 1480457"/>
              <a:gd name="connsiteY5" fmla="*/ 2308767 h 2404562"/>
              <a:gd name="connsiteX6" fmla="*/ 670560 w 1480457"/>
              <a:gd name="connsiteY6" fmla="*/ 2300059 h 2404562"/>
              <a:gd name="connsiteX7" fmla="*/ 775063 w 1480457"/>
              <a:gd name="connsiteY7" fmla="*/ 2273933 h 2404562"/>
              <a:gd name="connsiteX8" fmla="*/ 862149 w 1480457"/>
              <a:gd name="connsiteY8" fmla="*/ 2230390 h 2404562"/>
              <a:gd name="connsiteX9" fmla="*/ 992777 w 1480457"/>
              <a:gd name="connsiteY9" fmla="*/ 2152013 h 2404562"/>
              <a:gd name="connsiteX10" fmla="*/ 1018903 w 1480457"/>
              <a:gd name="connsiteY10" fmla="*/ 2134596 h 2404562"/>
              <a:gd name="connsiteX11" fmla="*/ 1149531 w 1480457"/>
              <a:gd name="connsiteY11" fmla="*/ 2012676 h 2404562"/>
              <a:gd name="connsiteX12" fmla="*/ 1219200 w 1480457"/>
              <a:gd name="connsiteY12" fmla="*/ 1960424 h 2404562"/>
              <a:gd name="connsiteX13" fmla="*/ 1236617 w 1480457"/>
              <a:gd name="connsiteY13" fmla="*/ 1934299 h 2404562"/>
              <a:gd name="connsiteX14" fmla="*/ 1288869 w 1480457"/>
              <a:gd name="connsiteY14" fmla="*/ 1882047 h 2404562"/>
              <a:gd name="connsiteX15" fmla="*/ 1349829 w 1480457"/>
              <a:gd name="connsiteY15" fmla="*/ 1786253 h 2404562"/>
              <a:gd name="connsiteX16" fmla="*/ 1367246 w 1480457"/>
              <a:gd name="connsiteY16" fmla="*/ 1734002 h 2404562"/>
              <a:gd name="connsiteX17" fmla="*/ 1410789 w 1480457"/>
              <a:gd name="connsiteY17" fmla="*/ 1620790 h 2404562"/>
              <a:gd name="connsiteX18" fmla="*/ 1419497 w 1480457"/>
              <a:gd name="connsiteY18" fmla="*/ 1594664 h 2404562"/>
              <a:gd name="connsiteX19" fmla="*/ 1463040 w 1480457"/>
              <a:gd name="connsiteY19" fmla="*/ 1498870 h 2404562"/>
              <a:gd name="connsiteX20" fmla="*/ 1480457 w 1480457"/>
              <a:gd name="connsiteY20" fmla="*/ 1429202 h 2404562"/>
              <a:gd name="connsiteX21" fmla="*/ 1471749 w 1480457"/>
              <a:gd name="connsiteY21" fmla="*/ 1133110 h 2404562"/>
              <a:gd name="connsiteX22" fmla="*/ 1445623 w 1480457"/>
              <a:gd name="connsiteY22" fmla="*/ 1046024 h 2404562"/>
              <a:gd name="connsiteX23" fmla="*/ 1419497 w 1480457"/>
              <a:gd name="connsiteY23" fmla="*/ 1002482 h 2404562"/>
              <a:gd name="connsiteX24" fmla="*/ 1402080 w 1480457"/>
              <a:gd name="connsiteY24" fmla="*/ 950230 h 2404562"/>
              <a:gd name="connsiteX25" fmla="*/ 1375954 w 1480457"/>
              <a:gd name="connsiteY25" fmla="*/ 889270 h 2404562"/>
              <a:gd name="connsiteX26" fmla="*/ 1306286 w 1480457"/>
              <a:gd name="connsiteY26" fmla="*/ 715099 h 2404562"/>
              <a:gd name="connsiteX27" fmla="*/ 1280160 w 1480457"/>
              <a:gd name="connsiteY27" fmla="*/ 654139 h 2404562"/>
              <a:gd name="connsiteX28" fmla="*/ 1227909 w 1480457"/>
              <a:gd name="connsiteY28" fmla="*/ 584470 h 2404562"/>
              <a:gd name="connsiteX29" fmla="*/ 1210491 w 1480457"/>
              <a:gd name="connsiteY29" fmla="*/ 540927 h 2404562"/>
              <a:gd name="connsiteX30" fmla="*/ 1175657 w 1480457"/>
              <a:gd name="connsiteY30" fmla="*/ 497384 h 2404562"/>
              <a:gd name="connsiteX31" fmla="*/ 1140823 w 1480457"/>
              <a:gd name="connsiteY31" fmla="*/ 445133 h 2404562"/>
              <a:gd name="connsiteX32" fmla="*/ 1114697 w 1480457"/>
              <a:gd name="connsiteY32" fmla="*/ 410299 h 2404562"/>
              <a:gd name="connsiteX33" fmla="*/ 1079863 w 1480457"/>
              <a:gd name="connsiteY33" fmla="*/ 384173 h 2404562"/>
              <a:gd name="connsiteX34" fmla="*/ 1018903 w 1480457"/>
              <a:gd name="connsiteY34" fmla="*/ 323213 h 2404562"/>
              <a:gd name="connsiteX35" fmla="*/ 905691 w 1480457"/>
              <a:gd name="connsiteY35" fmla="*/ 244836 h 2404562"/>
              <a:gd name="connsiteX36" fmla="*/ 870857 w 1480457"/>
              <a:gd name="connsiteY36" fmla="*/ 218710 h 2404562"/>
              <a:gd name="connsiteX37" fmla="*/ 818606 w 1480457"/>
              <a:gd name="connsiteY37" fmla="*/ 192584 h 2404562"/>
              <a:gd name="connsiteX38" fmla="*/ 731520 w 1480457"/>
              <a:gd name="connsiteY38" fmla="*/ 140333 h 2404562"/>
              <a:gd name="connsiteX39" fmla="*/ 670560 w 1480457"/>
              <a:gd name="connsiteY39" fmla="*/ 122916 h 2404562"/>
              <a:gd name="connsiteX40" fmla="*/ 635726 w 1480457"/>
              <a:gd name="connsiteY40" fmla="*/ 105499 h 2404562"/>
              <a:gd name="connsiteX41" fmla="*/ 583474 w 1480457"/>
              <a:gd name="connsiteY41" fmla="*/ 96790 h 2404562"/>
              <a:gd name="connsiteX42" fmla="*/ 531223 w 1480457"/>
              <a:gd name="connsiteY42" fmla="*/ 70664 h 2404562"/>
              <a:gd name="connsiteX43" fmla="*/ 444137 w 1480457"/>
              <a:gd name="connsiteY43" fmla="*/ 53247 h 2404562"/>
              <a:gd name="connsiteX44" fmla="*/ 348343 w 1480457"/>
              <a:gd name="connsiteY44" fmla="*/ 35830 h 2404562"/>
              <a:gd name="connsiteX45" fmla="*/ 261257 w 1480457"/>
              <a:gd name="connsiteY45" fmla="*/ 18413 h 2404562"/>
              <a:gd name="connsiteX46" fmla="*/ 182880 w 1480457"/>
              <a:gd name="connsiteY46" fmla="*/ 996 h 2404562"/>
              <a:gd name="connsiteX47" fmla="*/ 34834 w 1480457"/>
              <a:gd name="connsiteY47" fmla="*/ 996 h 240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80457" h="2404562">
                <a:moveTo>
                  <a:pt x="0" y="2404562"/>
                </a:moveTo>
                <a:cubicBezTo>
                  <a:pt x="58057" y="2398756"/>
                  <a:pt x="116336" y="2394855"/>
                  <a:pt x="174171" y="2387144"/>
                </a:cubicBezTo>
                <a:cubicBezTo>
                  <a:pt x="203515" y="2383231"/>
                  <a:pt x="231849" y="2373120"/>
                  <a:pt x="261257" y="2369727"/>
                </a:cubicBezTo>
                <a:cubicBezTo>
                  <a:pt x="307487" y="2364393"/>
                  <a:pt x="354148" y="2363922"/>
                  <a:pt x="400594" y="2361019"/>
                </a:cubicBezTo>
                <a:cubicBezTo>
                  <a:pt x="441234" y="2355213"/>
                  <a:pt x="482373" y="2352204"/>
                  <a:pt x="522514" y="2343602"/>
                </a:cubicBezTo>
                <a:cubicBezTo>
                  <a:pt x="563842" y="2334746"/>
                  <a:pt x="603885" y="2320693"/>
                  <a:pt x="644434" y="2308767"/>
                </a:cubicBezTo>
                <a:cubicBezTo>
                  <a:pt x="653241" y="2306177"/>
                  <a:pt x="661690" y="2302424"/>
                  <a:pt x="670560" y="2300059"/>
                </a:cubicBezTo>
                <a:cubicBezTo>
                  <a:pt x="705254" y="2290807"/>
                  <a:pt x="741318" y="2286204"/>
                  <a:pt x="775063" y="2273933"/>
                </a:cubicBezTo>
                <a:cubicBezTo>
                  <a:pt x="805564" y="2262842"/>
                  <a:pt x="833832" y="2246248"/>
                  <a:pt x="862149" y="2230390"/>
                </a:cubicBezTo>
                <a:cubicBezTo>
                  <a:pt x="906454" y="2205579"/>
                  <a:pt x="950526" y="2180180"/>
                  <a:pt x="992777" y="2152013"/>
                </a:cubicBezTo>
                <a:cubicBezTo>
                  <a:pt x="1001486" y="2146207"/>
                  <a:pt x="1010802" y="2141224"/>
                  <a:pt x="1018903" y="2134596"/>
                </a:cubicBezTo>
                <a:cubicBezTo>
                  <a:pt x="1247640" y="1947447"/>
                  <a:pt x="938755" y="2195349"/>
                  <a:pt x="1149531" y="2012676"/>
                </a:cubicBezTo>
                <a:cubicBezTo>
                  <a:pt x="1171468" y="1993664"/>
                  <a:pt x="1197623" y="1979843"/>
                  <a:pt x="1219200" y="1960424"/>
                </a:cubicBezTo>
                <a:cubicBezTo>
                  <a:pt x="1226979" y="1953423"/>
                  <a:pt x="1229664" y="1942121"/>
                  <a:pt x="1236617" y="1934299"/>
                </a:cubicBezTo>
                <a:cubicBezTo>
                  <a:pt x="1252982" y="1915889"/>
                  <a:pt x="1273100" y="1900970"/>
                  <a:pt x="1288869" y="1882047"/>
                </a:cubicBezTo>
                <a:cubicBezTo>
                  <a:pt x="1295490" y="1874102"/>
                  <a:pt x="1343339" y="1800530"/>
                  <a:pt x="1349829" y="1786253"/>
                </a:cubicBezTo>
                <a:cubicBezTo>
                  <a:pt x="1357426" y="1769539"/>
                  <a:pt x="1360899" y="1751229"/>
                  <a:pt x="1367246" y="1734002"/>
                </a:cubicBezTo>
                <a:cubicBezTo>
                  <a:pt x="1381224" y="1696063"/>
                  <a:pt x="1398004" y="1659148"/>
                  <a:pt x="1410789" y="1620790"/>
                </a:cubicBezTo>
                <a:cubicBezTo>
                  <a:pt x="1413692" y="1612081"/>
                  <a:pt x="1415769" y="1603052"/>
                  <a:pt x="1419497" y="1594664"/>
                </a:cubicBezTo>
                <a:cubicBezTo>
                  <a:pt x="1437867" y="1553331"/>
                  <a:pt x="1450230" y="1540504"/>
                  <a:pt x="1463040" y="1498870"/>
                </a:cubicBezTo>
                <a:cubicBezTo>
                  <a:pt x="1470080" y="1475991"/>
                  <a:pt x="1474651" y="1452425"/>
                  <a:pt x="1480457" y="1429202"/>
                </a:cubicBezTo>
                <a:cubicBezTo>
                  <a:pt x="1477554" y="1330505"/>
                  <a:pt x="1476806" y="1231720"/>
                  <a:pt x="1471749" y="1133110"/>
                </a:cubicBezTo>
                <a:cubicBezTo>
                  <a:pt x="1470351" y="1105840"/>
                  <a:pt x="1457578" y="1069935"/>
                  <a:pt x="1445623" y="1046024"/>
                </a:cubicBezTo>
                <a:cubicBezTo>
                  <a:pt x="1438053" y="1030885"/>
                  <a:pt x="1426501" y="1017891"/>
                  <a:pt x="1419497" y="1002482"/>
                </a:cubicBezTo>
                <a:cubicBezTo>
                  <a:pt x="1411900" y="985768"/>
                  <a:pt x="1408671" y="967366"/>
                  <a:pt x="1402080" y="950230"/>
                </a:cubicBezTo>
                <a:cubicBezTo>
                  <a:pt x="1394144" y="929596"/>
                  <a:pt x="1382945" y="910243"/>
                  <a:pt x="1375954" y="889270"/>
                </a:cubicBezTo>
                <a:cubicBezTo>
                  <a:pt x="1280840" y="603929"/>
                  <a:pt x="1391571" y="873485"/>
                  <a:pt x="1306286" y="715099"/>
                </a:cubicBezTo>
                <a:cubicBezTo>
                  <a:pt x="1295805" y="695634"/>
                  <a:pt x="1291534" y="673096"/>
                  <a:pt x="1280160" y="654139"/>
                </a:cubicBezTo>
                <a:cubicBezTo>
                  <a:pt x="1265225" y="629247"/>
                  <a:pt x="1238690" y="611422"/>
                  <a:pt x="1227909" y="584470"/>
                </a:cubicBezTo>
                <a:cubicBezTo>
                  <a:pt x="1222103" y="569956"/>
                  <a:pt x="1217482" y="554909"/>
                  <a:pt x="1210491" y="540927"/>
                </a:cubicBezTo>
                <a:cubicBezTo>
                  <a:pt x="1199506" y="518957"/>
                  <a:pt x="1191856" y="513584"/>
                  <a:pt x="1175657" y="497384"/>
                </a:cubicBezTo>
                <a:cubicBezTo>
                  <a:pt x="1160845" y="452946"/>
                  <a:pt x="1176405" y="486644"/>
                  <a:pt x="1140823" y="445133"/>
                </a:cubicBezTo>
                <a:cubicBezTo>
                  <a:pt x="1131377" y="434113"/>
                  <a:pt x="1124960" y="420562"/>
                  <a:pt x="1114697" y="410299"/>
                </a:cubicBezTo>
                <a:cubicBezTo>
                  <a:pt x="1104434" y="400036"/>
                  <a:pt x="1090603" y="393936"/>
                  <a:pt x="1079863" y="384173"/>
                </a:cubicBezTo>
                <a:cubicBezTo>
                  <a:pt x="1058600" y="364842"/>
                  <a:pt x="1041893" y="340455"/>
                  <a:pt x="1018903" y="323213"/>
                </a:cubicBezTo>
                <a:cubicBezTo>
                  <a:pt x="841774" y="190368"/>
                  <a:pt x="1028889" y="326969"/>
                  <a:pt x="905691" y="244836"/>
                </a:cubicBezTo>
                <a:cubicBezTo>
                  <a:pt x="893614" y="236785"/>
                  <a:pt x="883303" y="226178"/>
                  <a:pt x="870857" y="218710"/>
                </a:cubicBezTo>
                <a:cubicBezTo>
                  <a:pt x="854159" y="208691"/>
                  <a:pt x="835578" y="202131"/>
                  <a:pt x="818606" y="192584"/>
                </a:cubicBezTo>
                <a:cubicBezTo>
                  <a:pt x="789101" y="175987"/>
                  <a:pt x="764070" y="149633"/>
                  <a:pt x="731520" y="140333"/>
                </a:cubicBezTo>
                <a:cubicBezTo>
                  <a:pt x="711200" y="134527"/>
                  <a:pt x="690421" y="130138"/>
                  <a:pt x="670560" y="122916"/>
                </a:cubicBezTo>
                <a:cubicBezTo>
                  <a:pt x="658360" y="118480"/>
                  <a:pt x="648160" y="109229"/>
                  <a:pt x="635726" y="105499"/>
                </a:cubicBezTo>
                <a:cubicBezTo>
                  <a:pt x="618813" y="100425"/>
                  <a:pt x="600891" y="99693"/>
                  <a:pt x="583474" y="96790"/>
                </a:cubicBezTo>
                <a:cubicBezTo>
                  <a:pt x="566057" y="88081"/>
                  <a:pt x="549809" y="76472"/>
                  <a:pt x="531223" y="70664"/>
                </a:cubicBezTo>
                <a:cubicBezTo>
                  <a:pt x="502967" y="61834"/>
                  <a:pt x="473166" y="59053"/>
                  <a:pt x="444137" y="53247"/>
                </a:cubicBezTo>
                <a:cubicBezTo>
                  <a:pt x="289887" y="22398"/>
                  <a:pt x="526604" y="69254"/>
                  <a:pt x="348343" y="35830"/>
                </a:cubicBezTo>
                <a:cubicBezTo>
                  <a:pt x="319247" y="30374"/>
                  <a:pt x="289977" y="25593"/>
                  <a:pt x="261257" y="18413"/>
                </a:cubicBezTo>
                <a:cubicBezTo>
                  <a:pt x="245831" y="14556"/>
                  <a:pt x="196399" y="1610"/>
                  <a:pt x="182880" y="996"/>
                </a:cubicBezTo>
                <a:cubicBezTo>
                  <a:pt x="133582" y="-1245"/>
                  <a:pt x="84183" y="996"/>
                  <a:pt x="34834" y="99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176155877">
                  <a:custGeom>
                    <a:avLst/>
                    <a:gdLst>
                      <a:gd name="connsiteX0" fmla="*/ 0 w 1480457"/>
                      <a:gd name="connsiteY0" fmla="*/ 2404562 h 2404562"/>
                      <a:gd name="connsiteX1" fmla="*/ 174171 w 1480457"/>
                      <a:gd name="connsiteY1" fmla="*/ 2387144 h 2404562"/>
                      <a:gd name="connsiteX2" fmla="*/ 261257 w 1480457"/>
                      <a:gd name="connsiteY2" fmla="*/ 2369727 h 2404562"/>
                      <a:gd name="connsiteX3" fmla="*/ 400594 w 1480457"/>
                      <a:gd name="connsiteY3" fmla="*/ 2361019 h 2404562"/>
                      <a:gd name="connsiteX4" fmla="*/ 522514 w 1480457"/>
                      <a:gd name="connsiteY4" fmla="*/ 2343602 h 2404562"/>
                      <a:gd name="connsiteX5" fmla="*/ 644434 w 1480457"/>
                      <a:gd name="connsiteY5" fmla="*/ 2308767 h 2404562"/>
                      <a:gd name="connsiteX6" fmla="*/ 670560 w 1480457"/>
                      <a:gd name="connsiteY6" fmla="*/ 2300059 h 2404562"/>
                      <a:gd name="connsiteX7" fmla="*/ 775063 w 1480457"/>
                      <a:gd name="connsiteY7" fmla="*/ 2273933 h 2404562"/>
                      <a:gd name="connsiteX8" fmla="*/ 862149 w 1480457"/>
                      <a:gd name="connsiteY8" fmla="*/ 2230390 h 2404562"/>
                      <a:gd name="connsiteX9" fmla="*/ 992777 w 1480457"/>
                      <a:gd name="connsiteY9" fmla="*/ 2152013 h 2404562"/>
                      <a:gd name="connsiteX10" fmla="*/ 1018903 w 1480457"/>
                      <a:gd name="connsiteY10" fmla="*/ 2134596 h 2404562"/>
                      <a:gd name="connsiteX11" fmla="*/ 1149531 w 1480457"/>
                      <a:gd name="connsiteY11" fmla="*/ 2012676 h 2404562"/>
                      <a:gd name="connsiteX12" fmla="*/ 1219200 w 1480457"/>
                      <a:gd name="connsiteY12" fmla="*/ 1960424 h 2404562"/>
                      <a:gd name="connsiteX13" fmla="*/ 1236617 w 1480457"/>
                      <a:gd name="connsiteY13" fmla="*/ 1934299 h 2404562"/>
                      <a:gd name="connsiteX14" fmla="*/ 1288869 w 1480457"/>
                      <a:gd name="connsiteY14" fmla="*/ 1882047 h 2404562"/>
                      <a:gd name="connsiteX15" fmla="*/ 1349829 w 1480457"/>
                      <a:gd name="connsiteY15" fmla="*/ 1786253 h 2404562"/>
                      <a:gd name="connsiteX16" fmla="*/ 1367246 w 1480457"/>
                      <a:gd name="connsiteY16" fmla="*/ 1734002 h 2404562"/>
                      <a:gd name="connsiteX17" fmla="*/ 1410789 w 1480457"/>
                      <a:gd name="connsiteY17" fmla="*/ 1620790 h 2404562"/>
                      <a:gd name="connsiteX18" fmla="*/ 1419497 w 1480457"/>
                      <a:gd name="connsiteY18" fmla="*/ 1594664 h 2404562"/>
                      <a:gd name="connsiteX19" fmla="*/ 1463040 w 1480457"/>
                      <a:gd name="connsiteY19" fmla="*/ 1498870 h 2404562"/>
                      <a:gd name="connsiteX20" fmla="*/ 1480457 w 1480457"/>
                      <a:gd name="connsiteY20" fmla="*/ 1429202 h 2404562"/>
                      <a:gd name="connsiteX21" fmla="*/ 1471749 w 1480457"/>
                      <a:gd name="connsiteY21" fmla="*/ 1133110 h 2404562"/>
                      <a:gd name="connsiteX22" fmla="*/ 1445623 w 1480457"/>
                      <a:gd name="connsiteY22" fmla="*/ 1046024 h 2404562"/>
                      <a:gd name="connsiteX23" fmla="*/ 1419497 w 1480457"/>
                      <a:gd name="connsiteY23" fmla="*/ 1002482 h 2404562"/>
                      <a:gd name="connsiteX24" fmla="*/ 1402080 w 1480457"/>
                      <a:gd name="connsiteY24" fmla="*/ 950230 h 2404562"/>
                      <a:gd name="connsiteX25" fmla="*/ 1375954 w 1480457"/>
                      <a:gd name="connsiteY25" fmla="*/ 889270 h 2404562"/>
                      <a:gd name="connsiteX26" fmla="*/ 1306286 w 1480457"/>
                      <a:gd name="connsiteY26" fmla="*/ 715099 h 2404562"/>
                      <a:gd name="connsiteX27" fmla="*/ 1280160 w 1480457"/>
                      <a:gd name="connsiteY27" fmla="*/ 654139 h 2404562"/>
                      <a:gd name="connsiteX28" fmla="*/ 1227909 w 1480457"/>
                      <a:gd name="connsiteY28" fmla="*/ 584470 h 2404562"/>
                      <a:gd name="connsiteX29" fmla="*/ 1210491 w 1480457"/>
                      <a:gd name="connsiteY29" fmla="*/ 540927 h 2404562"/>
                      <a:gd name="connsiteX30" fmla="*/ 1175657 w 1480457"/>
                      <a:gd name="connsiteY30" fmla="*/ 497384 h 2404562"/>
                      <a:gd name="connsiteX31" fmla="*/ 1140823 w 1480457"/>
                      <a:gd name="connsiteY31" fmla="*/ 445133 h 2404562"/>
                      <a:gd name="connsiteX32" fmla="*/ 1114697 w 1480457"/>
                      <a:gd name="connsiteY32" fmla="*/ 410299 h 2404562"/>
                      <a:gd name="connsiteX33" fmla="*/ 1079863 w 1480457"/>
                      <a:gd name="connsiteY33" fmla="*/ 384173 h 2404562"/>
                      <a:gd name="connsiteX34" fmla="*/ 1018903 w 1480457"/>
                      <a:gd name="connsiteY34" fmla="*/ 323213 h 2404562"/>
                      <a:gd name="connsiteX35" fmla="*/ 905691 w 1480457"/>
                      <a:gd name="connsiteY35" fmla="*/ 244836 h 2404562"/>
                      <a:gd name="connsiteX36" fmla="*/ 870857 w 1480457"/>
                      <a:gd name="connsiteY36" fmla="*/ 218710 h 2404562"/>
                      <a:gd name="connsiteX37" fmla="*/ 818606 w 1480457"/>
                      <a:gd name="connsiteY37" fmla="*/ 192584 h 2404562"/>
                      <a:gd name="connsiteX38" fmla="*/ 731520 w 1480457"/>
                      <a:gd name="connsiteY38" fmla="*/ 140333 h 2404562"/>
                      <a:gd name="connsiteX39" fmla="*/ 670560 w 1480457"/>
                      <a:gd name="connsiteY39" fmla="*/ 122916 h 2404562"/>
                      <a:gd name="connsiteX40" fmla="*/ 635726 w 1480457"/>
                      <a:gd name="connsiteY40" fmla="*/ 105499 h 2404562"/>
                      <a:gd name="connsiteX41" fmla="*/ 583474 w 1480457"/>
                      <a:gd name="connsiteY41" fmla="*/ 96790 h 2404562"/>
                      <a:gd name="connsiteX42" fmla="*/ 531223 w 1480457"/>
                      <a:gd name="connsiteY42" fmla="*/ 70664 h 2404562"/>
                      <a:gd name="connsiteX43" fmla="*/ 444137 w 1480457"/>
                      <a:gd name="connsiteY43" fmla="*/ 53247 h 2404562"/>
                      <a:gd name="connsiteX44" fmla="*/ 348343 w 1480457"/>
                      <a:gd name="connsiteY44" fmla="*/ 35830 h 2404562"/>
                      <a:gd name="connsiteX45" fmla="*/ 261257 w 1480457"/>
                      <a:gd name="connsiteY45" fmla="*/ 18413 h 2404562"/>
                      <a:gd name="connsiteX46" fmla="*/ 182880 w 1480457"/>
                      <a:gd name="connsiteY46" fmla="*/ 996 h 2404562"/>
                      <a:gd name="connsiteX47" fmla="*/ 34834 w 1480457"/>
                      <a:gd name="connsiteY47" fmla="*/ 996 h 2404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480457" h="2404562" extrusionOk="0">
                        <a:moveTo>
                          <a:pt x="0" y="2404562"/>
                        </a:moveTo>
                        <a:cubicBezTo>
                          <a:pt x="58298" y="2396498"/>
                          <a:pt x="118284" y="2395898"/>
                          <a:pt x="174171" y="2387144"/>
                        </a:cubicBezTo>
                        <a:cubicBezTo>
                          <a:pt x="200970" y="2388469"/>
                          <a:pt x="230531" y="2376815"/>
                          <a:pt x="261257" y="2369727"/>
                        </a:cubicBezTo>
                        <a:cubicBezTo>
                          <a:pt x="302507" y="2357544"/>
                          <a:pt x="354636" y="2365671"/>
                          <a:pt x="400594" y="2361019"/>
                        </a:cubicBezTo>
                        <a:cubicBezTo>
                          <a:pt x="442052" y="2354843"/>
                          <a:pt x="482866" y="2351396"/>
                          <a:pt x="522514" y="2343602"/>
                        </a:cubicBezTo>
                        <a:cubicBezTo>
                          <a:pt x="564038" y="2329803"/>
                          <a:pt x="605024" y="2316639"/>
                          <a:pt x="644434" y="2308767"/>
                        </a:cubicBezTo>
                        <a:cubicBezTo>
                          <a:pt x="654777" y="2305501"/>
                          <a:pt x="662756" y="2302764"/>
                          <a:pt x="670560" y="2300059"/>
                        </a:cubicBezTo>
                        <a:cubicBezTo>
                          <a:pt x="708319" y="2291043"/>
                          <a:pt x="740279" y="2286839"/>
                          <a:pt x="775063" y="2273933"/>
                        </a:cubicBezTo>
                        <a:cubicBezTo>
                          <a:pt x="808070" y="2260480"/>
                          <a:pt x="834321" y="2246639"/>
                          <a:pt x="862149" y="2230390"/>
                        </a:cubicBezTo>
                        <a:cubicBezTo>
                          <a:pt x="905600" y="2199476"/>
                          <a:pt x="944323" y="2176408"/>
                          <a:pt x="992777" y="2152013"/>
                        </a:cubicBezTo>
                        <a:cubicBezTo>
                          <a:pt x="1000646" y="2146997"/>
                          <a:pt x="1009432" y="2141476"/>
                          <a:pt x="1018903" y="2134596"/>
                        </a:cubicBezTo>
                        <a:cubicBezTo>
                          <a:pt x="1215635" y="1912040"/>
                          <a:pt x="945354" y="2195262"/>
                          <a:pt x="1149531" y="2012676"/>
                        </a:cubicBezTo>
                        <a:cubicBezTo>
                          <a:pt x="1171305" y="1991325"/>
                          <a:pt x="1196566" y="1981384"/>
                          <a:pt x="1219200" y="1960424"/>
                        </a:cubicBezTo>
                        <a:cubicBezTo>
                          <a:pt x="1228437" y="1952559"/>
                          <a:pt x="1229307" y="1941293"/>
                          <a:pt x="1236617" y="1934299"/>
                        </a:cubicBezTo>
                        <a:cubicBezTo>
                          <a:pt x="1252371" y="1911764"/>
                          <a:pt x="1273108" y="1902232"/>
                          <a:pt x="1288869" y="1882047"/>
                        </a:cubicBezTo>
                        <a:cubicBezTo>
                          <a:pt x="1296124" y="1872209"/>
                          <a:pt x="1344473" y="1800615"/>
                          <a:pt x="1349829" y="1786253"/>
                        </a:cubicBezTo>
                        <a:cubicBezTo>
                          <a:pt x="1357124" y="1769194"/>
                          <a:pt x="1358471" y="1753280"/>
                          <a:pt x="1367246" y="1734002"/>
                        </a:cubicBezTo>
                        <a:cubicBezTo>
                          <a:pt x="1381819" y="1696020"/>
                          <a:pt x="1398682" y="1656455"/>
                          <a:pt x="1410789" y="1620790"/>
                        </a:cubicBezTo>
                        <a:cubicBezTo>
                          <a:pt x="1414857" y="1610927"/>
                          <a:pt x="1417304" y="1603845"/>
                          <a:pt x="1419497" y="1594664"/>
                        </a:cubicBezTo>
                        <a:cubicBezTo>
                          <a:pt x="1440363" y="1553365"/>
                          <a:pt x="1451559" y="1539329"/>
                          <a:pt x="1463040" y="1498870"/>
                        </a:cubicBezTo>
                        <a:cubicBezTo>
                          <a:pt x="1471814" y="1477468"/>
                          <a:pt x="1474178" y="1449883"/>
                          <a:pt x="1480457" y="1429202"/>
                        </a:cubicBezTo>
                        <a:cubicBezTo>
                          <a:pt x="1472084" y="1334675"/>
                          <a:pt x="1459450" y="1236052"/>
                          <a:pt x="1471749" y="1133110"/>
                        </a:cubicBezTo>
                        <a:cubicBezTo>
                          <a:pt x="1469063" y="1100772"/>
                          <a:pt x="1458264" y="1069213"/>
                          <a:pt x="1445623" y="1046024"/>
                        </a:cubicBezTo>
                        <a:cubicBezTo>
                          <a:pt x="1436467" y="1030469"/>
                          <a:pt x="1424619" y="1016153"/>
                          <a:pt x="1419497" y="1002482"/>
                        </a:cubicBezTo>
                        <a:cubicBezTo>
                          <a:pt x="1408547" y="985403"/>
                          <a:pt x="1407113" y="965209"/>
                          <a:pt x="1402080" y="950230"/>
                        </a:cubicBezTo>
                        <a:cubicBezTo>
                          <a:pt x="1394069" y="928844"/>
                          <a:pt x="1383529" y="912702"/>
                          <a:pt x="1375954" y="889270"/>
                        </a:cubicBezTo>
                        <a:cubicBezTo>
                          <a:pt x="1277532" y="603242"/>
                          <a:pt x="1371002" y="869710"/>
                          <a:pt x="1306286" y="715099"/>
                        </a:cubicBezTo>
                        <a:cubicBezTo>
                          <a:pt x="1294371" y="697826"/>
                          <a:pt x="1289577" y="671843"/>
                          <a:pt x="1280160" y="654139"/>
                        </a:cubicBezTo>
                        <a:cubicBezTo>
                          <a:pt x="1266701" y="626669"/>
                          <a:pt x="1235459" y="613808"/>
                          <a:pt x="1227909" y="584470"/>
                        </a:cubicBezTo>
                        <a:cubicBezTo>
                          <a:pt x="1221519" y="570718"/>
                          <a:pt x="1217300" y="554997"/>
                          <a:pt x="1210491" y="540927"/>
                        </a:cubicBezTo>
                        <a:cubicBezTo>
                          <a:pt x="1199798" y="518819"/>
                          <a:pt x="1192159" y="513510"/>
                          <a:pt x="1175657" y="497384"/>
                        </a:cubicBezTo>
                        <a:cubicBezTo>
                          <a:pt x="1159091" y="449434"/>
                          <a:pt x="1178963" y="485316"/>
                          <a:pt x="1140823" y="445133"/>
                        </a:cubicBezTo>
                        <a:cubicBezTo>
                          <a:pt x="1133487" y="432555"/>
                          <a:pt x="1123039" y="422409"/>
                          <a:pt x="1114697" y="410299"/>
                        </a:cubicBezTo>
                        <a:cubicBezTo>
                          <a:pt x="1102944" y="401448"/>
                          <a:pt x="1091992" y="395672"/>
                          <a:pt x="1079863" y="384173"/>
                        </a:cubicBezTo>
                        <a:cubicBezTo>
                          <a:pt x="1054875" y="366640"/>
                          <a:pt x="1038235" y="342880"/>
                          <a:pt x="1018903" y="323213"/>
                        </a:cubicBezTo>
                        <a:cubicBezTo>
                          <a:pt x="832232" y="190819"/>
                          <a:pt x="1016911" y="308203"/>
                          <a:pt x="905691" y="244836"/>
                        </a:cubicBezTo>
                        <a:cubicBezTo>
                          <a:pt x="893267" y="236989"/>
                          <a:pt x="883588" y="225462"/>
                          <a:pt x="870857" y="218710"/>
                        </a:cubicBezTo>
                        <a:cubicBezTo>
                          <a:pt x="852733" y="209000"/>
                          <a:pt x="836404" y="198662"/>
                          <a:pt x="818606" y="192584"/>
                        </a:cubicBezTo>
                        <a:cubicBezTo>
                          <a:pt x="788942" y="175612"/>
                          <a:pt x="764482" y="149045"/>
                          <a:pt x="731520" y="140333"/>
                        </a:cubicBezTo>
                        <a:cubicBezTo>
                          <a:pt x="713258" y="133376"/>
                          <a:pt x="693747" y="132303"/>
                          <a:pt x="670560" y="122916"/>
                        </a:cubicBezTo>
                        <a:cubicBezTo>
                          <a:pt x="656300" y="120042"/>
                          <a:pt x="647128" y="109785"/>
                          <a:pt x="635726" y="105499"/>
                        </a:cubicBezTo>
                        <a:cubicBezTo>
                          <a:pt x="619087" y="100181"/>
                          <a:pt x="602287" y="99200"/>
                          <a:pt x="583474" y="96790"/>
                        </a:cubicBezTo>
                        <a:cubicBezTo>
                          <a:pt x="564726" y="86771"/>
                          <a:pt x="548792" y="78738"/>
                          <a:pt x="531223" y="70664"/>
                        </a:cubicBezTo>
                        <a:cubicBezTo>
                          <a:pt x="500734" y="61657"/>
                          <a:pt x="471861" y="62265"/>
                          <a:pt x="444137" y="53247"/>
                        </a:cubicBezTo>
                        <a:cubicBezTo>
                          <a:pt x="306526" y="8332"/>
                          <a:pt x="534007" y="73210"/>
                          <a:pt x="348343" y="35830"/>
                        </a:cubicBezTo>
                        <a:cubicBezTo>
                          <a:pt x="321596" y="31103"/>
                          <a:pt x="291032" y="24172"/>
                          <a:pt x="261257" y="18413"/>
                        </a:cubicBezTo>
                        <a:cubicBezTo>
                          <a:pt x="245605" y="14020"/>
                          <a:pt x="195722" y="1332"/>
                          <a:pt x="182880" y="996"/>
                        </a:cubicBezTo>
                        <a:cubicBezTo>
                          <a:pt x="130971" y="-2116"/>
                          <a:pt x="82131" y="2995"/>
                          <a:pt x="34834" y="99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F2C30EC-C725-4F8A-900B-95651491CD8D}"/>
              </a:ext>
            </a:extLst>
          </p:cNvPr>
          <p:cNvSpPr txBox="1"/>
          <p:nvPr/>
        </p:nvSpPr>
        <p:spPr>
          <a:xfrm>
            <a:off x="6331446" y="233190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ki</a:t>
            </a:r>
            <a:endParaRPr lang="en-GB" i="1" baseline="-25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A5E2AF-3259-4B6A-B542-651F962AB410}"/>
              </a:ext>
            </a:extLst>
          </p:cNvPr>
          <p:cNvSpPr txBox="1"/>
          <p:nvPr/>
        </p:nvSpPr>
        <p:spPr>
          <a:xfrm>
            <a:off x="6858601" y="236298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ik</a:t>
            </a:r>
            <a:endParaRPr lang="en-GB" i="1" baseline="-25000" dirty="0"/>
          </a:p>
        </p:txBody>
      </p:sp>
      <p:graphicFrame>
        <p:nvGraphicFramePr>
          <p:cNvPr id="125" name="Table 125">
            <a:extLst>
              <a:ext uri="{FF2B5EF4-FFF2-40B4-BE49-F238E27FC236}">
                <a16:creationId xmlns:a16="http://schemas.microsoft.com/office/drawing/2014/main" id="{852ABE15-37A9-4E55-8D98-F39E101F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44803"/>
              </p:ext>
            </p:extLst>
          </p:nvPr>
        </p:nvGraphicFramePr>
        <p:xfrm>
          <a:off x="8164373" y="144687"/>
          <a:ext cx="3352542" cy="264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78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2320664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328904">
                <a:tc>
                  <a:txBody>
                    <a:bodyPr/>
                    <a:lstStyle/>
                    <a:p>
                      <a:r>
                        <a:rPr lang="en-GB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328904">
                <a:tc>
                  <a:txBody>
                    <a:bodyPr/>
                    <a:lstStyle/>
                    <a:p>
                      <a:r>
                        <a:rPr lang="en-GB" sz="1800" i="1" dirty="0"/>
                        <a:t>E</a:t>
                      </a:r>
                      <a:r>
                        <a:rPr lang="en-GB" sz="1800" i="1" baseline="-25000" dirty="0"/>
                        <a:t>ff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Efficacy of Vaccination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15628"/>
                  </a:ext>
                </a:extLst>
              </a:tr>
              <a:tr h="328904">
                <a:tc>
                  <a:txBody>
                    <a:bodyPr/>
                    <a:lstStyle/>
                    <a:p>
                      <a:r>
                        <a:rPr lang="en-GB" sz="1800" i="1" dirty="0"/>
                        <a:t>r</a:t>
                      </a:r>
                      <a:r>
                        <a:rPr lang="en-GB" sz="1800" i="1" baseline="-25000" dirty="0"/>
                        <a:t>x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Rate of Vaccination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763849">
                <a:tc>
                  <a:txBody>
                    <a:bodyPr/>
                    <a:lstStyle/>
                    <a:p>
                      <a:r>
                        <a:rPr lang="el-GR" sz="1800" i="1" dirty="0"/>
                        <a:t>β</a:t>
                      </a:r>
                      <a:r>
                        <a:rPr lang="en-GB" sz="1800" i="1" baseline="-25000" dirty="0" err="1"/>
                        <a:t>xy</a:t>
                      </a:r>
                      <a:endParaRPr lang="en-GB" sz="1800" i="1" baseline="-250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517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i="1" dirty="0"/>
                        <a:t>γ</a:t>
                      </a:r>
                      <a:endParaRPr lang="en-GB" sz="1800" i="1" baseline="-250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ADFA-2121-427D-AC5A-70880AEC91DD}"/>
                  </a:ext>
                </a:extLst>
              </p:cNvPr>
              <p:cNvSpPr txBox="1"/>
              <p:nvPr/>
            </p:nvSpPr>
            <p:spPr>
              <a:xfrm flipH="1">
                <a:off x="7854028" y="2909451"/>
                <a:ext cx="3973231" cy="3803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Target coverage in subpopulation x is defined as a proportion </a:t>
                </a:r>
                <a:r>
                  <a:rPr lang="en-GB" sz="1600" i="1" dirty="0"/>
                  <a:t>P</a:t>
                </a:r>
                <a:r>
                  <a:rPr lang="en-GB" sz="1600" i="1" baseline="-25000" dirty="0"/>
                  <a:t>x</a:t>
                </a:r>
                <a:r>
                  <a:rPr lang="en-GB" sz="1600" dirty="0"/>
                  <a:t>, this needs to be translated into a rate of vaccination (</a:t>
                </a:r>
                <a:r>
                  <a:rPr lang="en-GB" sz="1600" i="1" dirty="0"/>
                  <a:t>r</a:t>
                </a:r>
                <a:r>
                  <a:rPr lang="en-GB" sz="1600" i="1" baseline="-25000" dirty="0"/>
                  <a:t>x</a:t>
                </a:r>
                <a:r>
                  <a:rPr lang="en-GB" sz="1600" dirty="0"/>
                  <a:t>). This uses the following relationship (</a:t>
                </a:r>
                <a:r>
                  <a:rPr lang="en-GB" sz="1600" dirty="0" err="1"/>
                  <a:t>Bjornstad</a:t>
                </a:r>
                <a:r>
                  <a:rPr lang="en-GB" sz="1600" dirty="0"/>
                  <a:t> et al, 2018):</a:t>
                </a:r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This relationship also relies on </a:t>
                </a:r>
                <a:r>
                  <a:rPr lang="en-GB" sz="1600" i="1" dirty="0"/>
                  <a:t>d</a:t>
                </a:r>
                <a:r>
                  <a:rPr lang="en-GB" sz="1600" i="1" baseline="-25000" dirty="0"/>
                  <a:t>tx</a:t>
                </a:r>
                <a:r>
                  <a:rPr lang="en-GB" sz="1600" dirty="0"/>
                  <a:t> – defined as the duration of the vaccination campaign in subpopulation x.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This provides a flexible framework where we can specify the target coverage and vaccination campaign length in each </a:t>
                </a:r>
                <a:r>
                  <a:rPr lang="en-GB" sz="1600" dirty="0" err="1"/>
                  <a:t>subpop</a:t>
                </a:r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ADFA-2121-427D-AC5A-70880AEC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54028" y="2909451"/>
                <a:ext cx="3973231" cy="3803862"/>
              </a:xfrm>
              <a:prstGeom prst="rect">
                <a:avLst/>
              </a:prstGeom>
              <a:blipFill>
                <a:blip r:embed="rId2"/>
                <a:stretch>
                  <a:fillRect l="-767" t="-481" r="-1840" b="-1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F7AC8761-4086-4E65-8502-F7FCE9503005}"/>
              </a:ext>
            </a:extLst>
          </p:cNvPr>
          <p:cNvSpPr txBox="1"/>
          <p:nvPr/>
        </p:nvSpPr>
        <p:spPr>
          <a:xfrm>
            <a:off x="608100" y="5279400"/>
            <a:ext cx="6456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assume that vaccination will only take place in those who are susceptible and will permanently move them to compartment </a:t>
            </a:r>
            <a:r>
              <a:rPr lang="en-GB" i="1" dirty="0"/>
              <a:t>V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1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9323B5-A8C2-469B-A399-B59E28E83C00}"/>
              </a:ext>
            </a:extLst>
          </p:cNvPr>
          <p:cNvSpPr/>
          <p:nvPr/>
        </p:nvSpPr>
        <p:spPr>
          <a:xfrm>
            <a:off x="5475704" y="2090222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C9653D-ACE2-4F53-8168-D30C21F63291}"/>
              </a:ext>
            </a:extLst>
          </p:cNvPr>
          <p:cNvSpPr/>
          <p:nvPr/>
        </p:nvSpPr>
        <p:spPr>
          <a:xfrm>
            <a:off x="4228927" y="2090221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GB" baseline="-25000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9B482-A156-44E4-9EAE-9EC05829550A}"/>
              </a:ext>
            </a:extLst>
          </p:cNvPr>
          <p:cNvSpPr/>
          <p:nvPr/>
        </p:nvSpPr>
        <p:spPr>
          <a:xfrm>
            <a:off x="6716673" y="2090221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3EDECB-E1F3-44D6-BD93-C6F583357496}"/>
              </a:ext>
            </a:extLst>
          </p:cNvPr>
          <p:cNvSpPr/>
          <p:nvPr/>
        </p:nvSpPr>
        <p:spPr>
          <a:xfrm>
            <a:off x="7957642" y="2090221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baseline="-25000" dirty="0"/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CE0E04-F2BB-4B76-B216-D07761A21FD5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 flipV="1">
            <a:off x="4908196" y="2429856"/>
            <a:ext cx="567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DFBDB1-1A92-402A-BA54-6724EFFF7420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6154973" y="2429856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58BC4D-E948-402D-8D18-7125D8ABFAB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7395942" y="2429856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DAA389-919C-4A46-A22D-EDDCFCCA0058}"/>
              </a:ext>
            </a:extLst>
          </p:cNvPr>
          <p:cNvSpPr txBox="1"/>
          <p:nvPr/>
        </p:nvSpPr>
        <p:spPr>
          <a:xfrm>
            <a:off x="2640329" y="2245190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</a:t>
            </a:r>
            <a:r>
              <a:rPr lang="en-GB" i="1" dirty="0" err="1"/>
              <a:t>i</a:t>
            </a:r>
            <a:endParaRPr lang="en-GB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07308-C4D9-4A3D-B355-AC57C350703E}"/>
              </a:ext>
            </a:extLst>
          </p:cNvPr>
          <p:cNvSpPr txBox="1"/>
          <p:nvPr/>
        </p:nvSpPr>
        <p:spPr>
          <a:xfrm>
            <a:off x="5039090" y="2045676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i</a:t>
            </a:r>
            <a:endParaRPr lang="en-GB" i="1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10C30-4546-42FC-B215-F97F7BF8BF65}"/>
              </a:ext>
            </a:extLst>
          </p:cNvPr>
          <p:cNvSpPr txBox="1"/>
          <p:nvPr/>
        </p:nvSpPr>
        <p:spPr>
          <a:xfrm>
            <a:off x="6247310" y="20456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BDC4AC-F2B2-4E49-9BEF-D2AC839E02F7}"/>
              </a:ext>
            </a:extLst>
          </p:cNvPr>
          <p:cNvSpPr txBox="1"/>
          <p:nvPr/>
        </p:nvSpPr>
        <p:spPr>
          <a:xfrm>
            <a:off x="7488279" y="206052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AFEA20-917D-498C-B960-41FE2A74B388}"/>
              </a:ext>
            </a:extLst>
          </p:cNvPr>
          <p:cNvSpPr/>
          <p:nvPr/>
        </p:nvSpPr>
        <p:spPr>
          <a:xfrm>
            <a:off x="5485534" y="901501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Iv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AC6A5-C84A-47D9-9E2A-3977D16585CD}"/>
              </a:ext>
            </a:extLst>
          </p:cNvPr>
          <p:cNvCxnSpPr>
            <a:cxnSpLocks/>
            <a:stCxn id="5" idx="7"/>
            <a:endCxn id="15" idx="3"/>
          </p:cNvCxnSpPr>
          <p:nvPr/>
        </p:nvCxnSpPr>
        <p:spPr>
          <a:xfrm flipV="1">
            <a:off x="4808719" y="1481293"/>
            <a:ext cx="776292" cy="708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0F143C-1EBC-4323-A95E-1DD47A2B14DB}"/>
              </a:ext>
            </a:extLst>
          </p:cNvPr>
          <p:cNvSpPr txBox="1"/>
          <p:nvPr/>
        </p:nvSpPr>
        <p:spPr>
          <a:xfrm>
            <a:off x="3333367" y="1451034"/>
            <a:ext cx="20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l-GR" i="1" dirty="0"/>
              <a:t> </a:t>
            </a:r>
            <a:r>
              <a:rPr lang="en-GB" i="1" dirty="0"/>
              <a:t>+ …+ </a:t>
            </a:r>
            <a:r>
              <a:rPr lang="el-GR" i="1" dirty="0"/>
              <a:t>β</a:t>
            </a:r>
            <a:r>
              <a:rPr lang="en-GB" i="1" baseline="-25000" dirty="0"/>
              <a:t>xx</a:t>
            </a:r>
            <a:r>
              <a:rPr lang="en-GB" i="1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B2A12-DCE6-432B-8607-00A4B5BE503B}"/>
              </a:ext>
            </a:extLst>
          </p:cNvPr>
          <p:cNvSpPr txBox="1"/>
          <p:nvPr/>
        </p:nvSpPr>
        <p:spPr>
          <a:xfrm>
            <a:off x="6164803" y="856956"/>
            <a:ext cx="19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l-GR" i="1" dirty="0"/>
              <a:t> </a:t>
            </a:r>
            <a:r>
              <a:rPr lang="en-GB" i="1" dirty="0"/>
              <a:t>+ …+ </a:t>
            </a:r>
            <a:r>
              <a:rPr lang="el-GR" i="1" dirty="0"/>
              <a:t>β</a:t>
            </a:r>
            <a:r>
              <a:rPr lang="en-GB" i="1" baseline="-25000" dirty="0"/>
              <a:t>xx</a:t>
            </a:r>
            <a:r>
              <a:rPr lang="en-GB" i="1" dirty="0"/>
              <a:t>)</a:t>
            </a:r>
            <a:endParaRPr lang="en-GB" i="1" baseline="-25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ED755D-5C81-4248-9C32-1E8DFB82E7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164803" y="1241136"/>
            <a:ext cx="8135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C1E8E13-F5C8-4A4B-B4D2-DDDA810194D8}"/>
              </a:ext>
            </a:extLst>
          </p:cNvPr>
          <p:cNvCxnSpPr>
            <a:cxnSpLocks/>
            <a:stCxn id="5" idx="4"/>
            <a:endCxn id="4" idx="3"/>
          </p:cNvCxnSpPr>
          <p:nvPr/>
        </p:nvCxnSpPr>
        <p:spPr>
          <a:xfrm rot="5400000" flipH="1" flipV="1">
            <a:off x="5022133" y="2216442"/>
            <a:ext cx="99476" cy="1006619"/>
          </a:xfrm>
          <a:prstGeom prst="bentConnector3">
            <a:avLst>
              <a:gd name="adj1" fmla="val -229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B71EF68-5700-4D96-BB60-30F9FCB373BB}"/>
              </a:ext>
            </a:extLst>
          </p:cNvPr>
          <p:cNvCxnSpPr>
            <a:stCxn id="7" idx="4"/>
            <a:endCxn id="4" idx="5"/>
          </p:cNvCxnSpPr>
          <p:nvPr/>
        </p:nvCxnSpPr>
        <p:spPr>
          <a:xfrm rot="5400000" flipH="1">
            <a:off x="7126649" y="1598862"/>
            <a:ext cx="99476" cy="2241781"/>
          </a:xfrm>
          <a:prstGeom prst="bentConnector3">
            <a:avLst>
              <a:gd name="adj1" fmla="val -229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C67977-DF2A-4E46-829E-1EEC6FE92B1A}"/>
              </a:ext>
            </a:extLst>
          </p:cNvPr>
          <p:cNvSpPr txBox="1"/>
          <p:nvPr/>
        </p:nvSpPr>
        <p:spPr>
          <a:xfrm>
            <a:off x="4950620" y="2895323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φ</a:t>
            </a:r>
            <a:endParaRPr lang="en-GB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2E3442-DF11-4ACF-9D79-0B71B575F078}"/>
              </a:ext>
            </a:extLst>
          </p:cNvPr>
          <p:cNvSpPr txBox="1"/>
          <p:nvPr/>
        </p:nvSpPr>
        <p:spPr>
          <a:xfrm>
            <a:off x="7097462" y="2895323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φ</a:t>
            </a:r>
            <a:endParaRPr lang="en-GB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7B558B-552D-438A-8337-B493D84C4A5D}"/>
              </a:ext>
            </a:extLst>
          </p:cNvPr>
          <p:cNvSpPr txBox="1"/>
          <p:nvPr/>
        </p:nvSpPr>
        <p:spPr>
          <a:xfrm>
            <a:off x="2965891" y="492814"/>
            <a:ext cx="184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Probability of getting infected when vaccinated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DA5C0D-D84E-4EDC-8906-0BD5D9A99220}"/>
              </a:ext>
            </a:extLst>
          </p:cNvPr>
          <p:cNvSpPr txBox="1"/>
          <p:nvPr/>
        </p:nvSpPr>
        <p:spPr>
          <a:xfrm>
            <a:off x="5575181" y="170262"/>
            <a:ext cx="23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Reduced transmission when vaccinated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711AF-5964-4592-BF83-00401A6EEEDC}"/>
              </a:ext>
            </a:extLst>
          </p:cNvPr>
          <p:cNvSpPr txBox="1"/>
          <p:nvPr/>
        </p:nvSpPr>
        <p:spPr>
          <a:xfrm>
            <a:off x="127040" y="4058813"/>
            <a:ext cx="22254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Infecting Population I</a:t>
            </a:r>
          </a:p>
          <a:p>
            <a:r>
              <a:rPr lang="en-GB" b="1" u="sng" dirty="0"/>
              <a:t>(3 </a:t>
            </a:r>
            <a:r>
              <a:rPr lang="en-GB" b="1" u="sng" dirty="0" err="1"/>
              <a:t>subpops</a:t>
            </a:r>
            <a:r>
              <a:rPr lang="en-GB" b="1" u="sng" dirty="0"/>
              <a:t> </a:t>
            </a:r>
            <a:r>
              <a:rPr lang="en-GB" b="1" u="sng" dirty="0" err="1"/>
              <a:t>i</a:t>
            </a:r>
            <a:r>
              <a:rPr lang="en-GB" b="1" u="sng" dirty="0"/>
              <a:t>, j and k)</a:t>
            </a:r>
          </a:p>
          <a:p>
            <a:r>
              <a:rPr lang="en-GB" i="1" dirty="0"/>
              <a:t>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i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r>
              <a:rPr lang="en-GB" i="1" dirty="0"/>
              <a:t>(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  <a:endParaRPr lang="en-GB" dirty="0"/>
          </a:p>
          <a:p>
            <a:r>
              <a:rPr lang="en-GB" i="1" dirty="0"/>
              <a:t>(</a:t>
            </a:r>
            <a:r>
              <a:rPr lang="el-GR" i="1" dirty="0"/>
              <a:t>β</a:t>
            </a:r>
            <a:r>
              <a:rPr lang="en-GB" i="1" baseline="-25000" dirty="0" err="1"/>
              <a:t>ik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k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endParaRPr lang="en-GB" i="1" dirty="0"/>
          </a:p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n-GB" i="1" dirty="0"/>
              <a:t>)(</a:t>
            </a:r>
            <a:r>
              <a:rPr lang="en-GB" i="1" dirty="0" err="1"/>
              <a:t>Vi</a:t>
            </a:r>
            <a:r>
              <a:rPr lang="en-GB" i="1" baseline="-25000" dirty="0" err="1"/>
              <a:t>i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/>
              <a:t>)(</a:t>
            </a:r>
            <a:r>
              <a:rPr lang="en-GB" i="1" dirty="0" err="1"/>
              <a:t>Vi</a:t>
            </a:r>
            <a:r>
              <a:rPr lang="en-GB" i="1" baseline="-25000" dirty="0" err="1"/>
              <a:t>j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  <a:endParaRPr lang="en-GB" dirty="0"/>
          </a:p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ik</a:t>
            </a:r>
            <a:r>
              <a:rPr lang="en-GB" i="1" dirty="0"/>
              <a:t>)(Vi</a:t>
            </a:r>
            <a:r>
              <a:rPr lang="en-GB" i="1" baseline="-25000" dirty="0"/>
              <a:t>k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C1F0A6-80B8-466B-8CBF-4E174233F885}"/>
              </a:ext>
            </a:extLst>
          </p:cNvPr>
          <p:cNvSpPr txBox="1"/>
          <p:nvPr/>
        </p:nvSpPr>
        <p:spPr>
          <a:xfrm>
            <a:off x="3468707" y="4058813"/>
            <a:ext cx="46844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Subpopulation I infecting other subpopulations</a:t>
            </a:r>
          </a:p>
          <a:p>
            <a:r>
              <a:rPr lang="en-GB" b="1" u="sng" dirty="0"/>
              <a:t>(3 </a:t>
            </a:r>
            <a:r>
              <a:rPr lang="en-GB" b="1" u="sng" dirty="0" err="1"/>
              <a:t>subpops</a:t>
            </a:r>
            <a:r>
              <a:rPr lang="en-GB" b="1" u="sng" dirty="0"/>
              <a:t> </a:t>
            </a:r>
            <a:r>
              <a:rPr lang="en-GB" b="1" u="sng" dirty="0" err="1"/>
              <a:t>i</a:t>
            </a:r>
            <a:r>
              <a:rPr lang="en-GB" b="1" u="sng" dirty="0"/>
              <a:t>, j and k)</a:t>
            </a:r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i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  <a:endParaRPr lang="en-GB" dirty="0"/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ik</a:t>
            </a:r>
            <a:r>
              <a:rPr lang="en-GB" i="1" dirty="0"/>
              <a:t>)(</a:t>
            </a:r>
            <a:r>
              <a:rPr lang="en-GB" i="1" dirty="0" err="1"/>
              <a:t>I</a:t>
            </a:r>
            <a:r>
              <a:rPr lang="en-GB" i="1" baseline="-25000" dirty="0" err="1"/>
              <a:t>k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endParaRPr lang="en-GB" i="1" dirty="0"/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/>
              <a:t>ii</a:t>
            </a:r>
            <a:r>
              <a:rPr lang="en-GB" i="1" dirty="0"/>
              <a:t>)(</a:t>
            </a:r>
            <a:r>
              <a:rPr lang="en-GB" i="1" dirty="0" err="1"/>
              <a:t>Vi</a:t>
            </a:r>
            <a:r>
              <a:rPr lang="en-GB" i="1" baseline="-25000" dirty="0" err="1"/>
              <a:t>i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/>
              <a:t>)(</a:t>
            </a:r>
            <a:r>
              <a:rPr lang="en-GB" i="1" dirty="0" err="1"/>
              <a:t>Vi</a:t>
            </a:r>
            <a:r>
              <a:rPr lang="en-GB" i="1" baseline="-25000" dirty="0" err="1"/>
              <a:t>j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  <a:endParaRPr lang="en-GB" dirty="0"/>
          </a:p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)(1-e</a:t>
            </a:r>
            <a:r>
              <a:rPr lang="en-GB" i="1" baseline="-25000" dirty="0"/>
              <a:t>ff2</a:t>
            </a:r>
            <a:r>
              <a:rPr lang="en-GB" i="1" dirty="0"/>
              <a:t>)(</a:t>
            </a:r>
            <a:r>
              <a:rPr lang="el-GR" i="1" dirty="0"/>
              <a:t>β</a:t>
            </a:r>
            <a:r>
              <a:rPr lang="en-GB" i="1" baseline="-25000" dirty="0" err="1"/>
              <a:t>ik</a:t>
            </a:r>
            <a:r>
              <a:rPr lang="en-GB" i="1" dirty="0"/>
              <a:t>)(Vi</a:t>
            </a:r>
            <a:r>
              <a:rPr lang="en-GB" i="1" baseline="-25000" dirty="0"/>
              <a:t>k</a:t>
            </a:r>
            <a:r>
              <a:rPr lang="en-GB" i="1" dirty="0"/>
              <a:t>)(S</a:t>
            </a:r>
            <a:r>
              <a:rPr lang="en-GB" i="1" baseline="-25000" dirty="0"/>
              <a:t>i</a:t>
            </a:r>
            <a:r>
              <a:rPr lang="en-GB" i="1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521892-FFD1-4DC7-B32F-B8A8B1837AF8}"/>
              </a:ext>
            </a:extLst>
          </p:cNvPr>
          <p:cNvCxnSpPr>
            <a:stCxn id="15" idx="6"/>
            <a:endCxn id="7" idx="1"/>
          </p:cNvCxnSpPr>
          <p:nvPr/>
        </p:nvCxnSpPr>
        <p:spPr>
          <a:xfrm>
            <a:off x="6164803" y="1241136"/>
            <a:ext cx="1892316" cy="948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209E3A-A28E-4751-B259-9A0685591FD1}"/>
              </a:ext>
            </a:extLst>
          </p:cNvPr>
          <p:cNvSpPr txBox="1"/>
          <p:nvPr/>
        </p:nvSpPr>
        <p:spPr>
          <a:xfrm>
            <a:off x="7152702" y="1350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</p:spTree>
    <p:extLst>
      <p:ext uri="{BB962C8B-B14F-4D97-AF65-F5344CB8AC3E}">
        <p14:creationId xmlns:p14="http://schemas.microsoft.com/office/powerpoint/2010/main" val="300081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D70A42-4BB4-4B4F-96E5-DE63228E36F7}"/>
                  </a:ext>
                </a:extLst>
              </p:cNvPr>
              <p:cNvSpPr txBox="1"/>
              <p:nvPr/>
            </p:nvSpPr>
            <p:spPr>
              <a:xfrm>
                <a:off x="106495" y="3588804"/>
                <a:ext cx="3207609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D70A42-4BB4-4B4F-96E5-DE63228E3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5" y="3588804"/>
                <a:ext cx="3207609" cy="656205"/>
              </a:xfrm>
              <a:prstGeom prst="rect">
                <a:avLst/>
              </a:prstGeom>
              <a:blipFill>
                <a:blip r:embed="rId2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2DE555-59DD-40FD-8015-42FB6D0E78EC}"/>
              </a:ext>
            </a:extLst>
          </p:cNvPr>
          <p:cNvSpPr txBox="1"/>
          <p:nvPr/>
        </p:nvSpPr>
        <p:spPr>
          <a:xfrm>
            <a:off x="3351083" y="87271"/>
            <a:ext cx="261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Subpopulation </a:t>
            </a:r>
            <a:r>
              <a:rPr lang="en-GB" sz="1400" b="1" u="sng" dirty="0" err="1"/>
              <a:t>i</a:t>
            </a:r>
            <a:endParaRPr lang="en-GB" sz="1400" b="1" u="sng" dirty="0"/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 day 0</a:t>
            </a:r>
          </a:p>
          <a:p>
            <a:endParaRPr lang="en-GB" sz="1400" dirty="0"/>
          </a:p>
          <a:p>
            <a:r>
              <a:rPr lang="en-GB" sz="1400" b="1" u="sng" dirty="0"/>
              <a:t>Subpopulation j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90</a:t>
            </a:r>
          </a:p>
          <a:p>
            <a:endParaRPr lang="en-GB" sz="1400" dirty="0"/>
          </a:p>
          <a:p>
            <a:r>
              <a:rPr lang="en-GB" sz="1400" b="1" u="sng" dirty="0"/>
              <a:t>Subpopulation k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180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B3F20-E310-41D4-B22E-A41B006EC02C}"/>
              </a:ext>
            </a:extLst>
          </p:cNvPr>
          <p:cNvSpPr txBox="1"/>
          <p:nvPr/>
        </p:nvSpPr>
        <p:spPr>
          <a:xfrm>
            <a:off x="5306286" y="87086"/>
            <a:ext cx="15831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Initial Conditions</a:t>
            </a:r>
          </a:p>
          <a:p>
            <a:r>
              <a:rPr lang="en-GB" sz="1400" dirty="0"/>
              <a:t>S</a:t>
            </a:r>
            <a:r>
              <a:rPr lang="en-GB" sz="1400" baseline="-25000" dirty="0"/>
              <a:t>i</a:t>
            </a:r>
            <a:r>
              <a:rPr lang="en-GB" sz="1400" dirty="0"/>
              <a:t> = 0.297633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 0.297633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k</a:t>
            </a:r>
            <a:r>
              <a:rPr lang="en-GB" sz="1400" dirty="0"/>
              <a:t> = 0.297633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i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j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k</a:t>
            </a:r>
            <a:r>
              <a:rPr lang="en-GB" sz="1400" dirty="0"/>
              <a:t> = 0.0071/3</a:t>
            </a:r>
          </a:p>
          <a:p>
            <a:r>
              <a:rPr lang="en-GB" sz="1400" dirty="0"/>
              <a:t>V</a:t>
            </a:r>
            <a:r>
              <a:rPr lang="en-GB" sz="1400" baseline="-25000" dirty="0"/>
              <a:t>i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k</a:t>
            </a:r>
            <a:r>
              <a:rPr lang="en-GB" sz="1400" dirty="0"/>
              <a:t> = 0</a:t>
            </a:r>
          </a:p>
          <a:p>
            <a:r>
              <a:rPr lang="en-GB" sz="1400" dirty="0"/>
              <a:t>R</a:t>
            </a:r>
            <a:r>
              <a:rPr lang="en-GB" sz="1400" baseline="-25000" dirty="0"/>
              <a:t>i</a:t>
            </a:r>
            <a:r>
              <a:rPr lang="en-GB" sz="1400" dirty="0"/>
              <a:t> = 0.1/3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j</a:t>
            </a:r>
            <a:r>
              <a:rPr lang="en-GB" sz="1400" dirty="0"/>
              <a:t> = 0.1/3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k</a:t>
            </a:r>
            <a:r>
              <a:rPr lang="en-GB" sz="1400" dirty="0"/>
              <a:t> = 0.1/3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44E9D-E963-46F5-BDDB-874ECDE0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49" y="0"/>
            <a:ext cx="489857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AF815-5C03-4488-A831-E7734A2E9B2F}"/>
                  </a:ext>
                </a:extLst>
              </p:cNvPr>
              <p:cNvSpPr txBox="1"/>
              <p:nvPr/>
            </p:nvSpPr>
            <p:spPr>
              <a:xfrm>
                <a:off x="106495" y="4460632"/>
                <a:ext cx="3207609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AF815-5C03-4488-A831-E7734A2E9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5" y="4460632"/>
                <a:ext cx="3207609" cy="651204"/>
              </a:xfrm>
              <a:prstGeom prst="rect">
                <a:avLst/>
              </a:prstGeom>
              <a:blipFill>
                <a:blip r:embed="rId4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12DCDA-CB6F-41C0-8B42-B1885B320CFA}"/>
                  </a:ext>
                </a:extLst>
              </p:cNvPr>
              <p:cNvSpPr txBox="1"/>
              <p:nvPr/>
            </p:nvSpPr>
            <p:spPr>
              <a:xfrm>
                <a:off x="102297" y="5313991"/>
                <a:ext cx="3207609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12DCDA-CB6F-41C0-8B42-B1885B32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7" y="5313991"/>
                <a:ext cx="3207609" cy="651204"/>
              </a:xfrm>
              <a:prstGeom prst="rect">
                <a:avLst/>
              </a:prstGeom>
              <a:blipFill>
                <a:blip r:embed="rId5"/>
                <a:stretch>
                  <a:fillRect l="-3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AD6C30-5357-40D6-9036-DD60039DFE7D}"/>
                  </a:ext>
                </a:extLst>
              </p:cNvPr>
              <p:cNvSpPr txBox="1"/>
              <p:nvPr/>
            </p:nvSpPr>
            <p:spPr>
              <a:xfrm>
                <a:off x="124594" y="6125940"/>
                <a:ext cx="3207609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2.8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AD6C30-5357-40D6-9036-DD60039D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4" y="6125940"/>
                <a:ext cx="3207609" cy="651204"/>
              </a:xfrm>
              <a:prstGeom prst="rect">
                <a:avLst/>
              </a:prstGeom>
              <a:blipFill>
                <a:blip r:embed="rId6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88158C3-AE9E-4757-9815-9AD27A2AAE72}"/>
              </a:ext>
            </a:extLst>
          </p:cNvPr>
          <p:cNvSpPr txBox="1"/>
          <p:nvPr/>
        </p:nvSpPr>
        <p:spPr>
          <a:xfrm>
            <a:off x="3268482" y="3721789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</a:t>
            </a:r>
            <a:r>
              <a:rPr lang="en-GB" sz="1400" dirty="0" err="1"/>
              <a:t>i</a:t>
            </a:r>
            <a:r>
              <a:rPr lang="en-GB" sz="1400" dirty="0"/>
              <a:t> vaccination (t = 0-90)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AE99F-2112-45AD-A854-05296E0A1BDD}"/>
              </a:ext>
            </a:extLst>
          </p:cNvPr>
          <p:cNvSpPr txBox="1"/>
          <p:nvPr/>
        </p:nvSpPr>
        <p:spPr>
          <a:xfrm>
            <a:off x="3268481" y="4597245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j vaccination (t = 90-180)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B2A3A-D615-42A2-A7EB-AF455561F81C}"/>
              </a:ext>
            </a:extLst>
          </p:cNvPr>
          <p:cNvSpPr txBox="1"/>
          <p:nvPr/>
        </p:nvSpPr>
        <p:spPr>
          <a:xfrm>
            <a:off x="3268480" y="5456172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k vaccination (t = 180-270)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36F5CB-E43F-43CA-9FDE-0B34D2DBF74F}"/>
              </a:ext>
            </a:extLst>
          </p:cNvPr>
          <p:cNvSpPr txBox="1"/>
          <p:nvPr/>
        </p:nvSpPr>
        <p:spPr>
          <a:xfrm>
            <a:off x="3268479" y="6256194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= 180-270)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DF342-D511-4C4C-86A0-28A4C8D86E93}"/>
              </a:ext>
            </a:extLst>
          </p:cNvPr>
          <p:cNvSpPr txBox="1"/>
          <p:nvPr/>
        </p:nvSpPr>
        <p:spPr>
          <a:xfrm>
            <a:off x="17756" y="87086"/>
            <a:ext cx="3207609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u="sng" dirty="0"/>
              <a:t>Scenario</a:t>
            </a:r>
          </a:p>
          <a:p>
            <a:r>
              <a:rPr lang="en-GB" sz="1200" dirty="0"/>
              <a:t>We model sequential vaccination of 3 sub-populations. Each vaccination schedule lasts 90 days and aims for 90% coverage of the available </a:t>
            </a:r>
            <a:r>
              <a:rPr lang="en-GB" sz="1200" dirty="0" err="1"/>
              <a:t>susceptibles</a:t>
            </a:r>
            <a:r>
              <a:rPr lang="en-GB" sz="1200" dirty="0"/>
              <a:t> at the beginning of the simulation.</a:t>
            </a:r>
          </a:p>
          <a:p>
            <a:endParaRPr lang="en-GB" sz="1200" dirty="0"/>
          </a:p>
          <a:p>
            <a:r>
              <a:rPr lang="en-GB" sz="1200" dirty="0"/>
              <a:t>After vaccination of each subpopulation, the sub-population is released from NPIs, with the R increasing from 1.5 to 2.8. </a:t>
            </a:r>
          </a:p>
          <a:p>
            <a:endParaRPr lang="en-GB" sz="1200" dirty="0"/>
          </a:p>
          <a:p>
            <a:r>
              <a:rPr lang="en-GB" sz="1200" dirty="0"/>
              <a:t>We assume that 0.71% of the Scottish population is currently infected and 10% have already been infected and are now “Recovered”. Each subpopulation is proportionately the same size. </a:t>
            </a:r>
          </a:p>
          <a:p>
            <a:endParaRPr lang="en-GB" sz="1200" dirty="0"/>
          </a:p>
          <a:p>
            <a:r>
              <a:rPr lang="en-GB" sz="1200" dirty="0"/>
              <a:t>Vaccine efficacy is modelled at 90%.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71E62-57EB-4AE9-87B4-FD813CE0103B}"/>
              </a:ext>
            </a:extLst>
          </p:cNvPr>
          <p:cNvSpPr txBox="1"/>
          <p:nvPr/>
        </p:nvSpPr>
        <p:spPr>
          <a:xfrm>
            <a:off x="5814449" y="4626430"/>
            <a:ext cx="14546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 subpopulation k, we can observe a “knock-on” effect when interventions are released in other sub populations.</a:t>
            </a:r>
          </a:p>
          <a:p>
            <a:endParaRPr lang="en-GB" sz="1200" dirty="0"/>
          </a:p>
          <a:p>
            <a:r>
              <a:rPr lang="en-GB" sz="1200" dirty="0"/>
              <a:t>Note the little bumps in prevalence.</a:t>
            </a:r>
          </a:p>
        </p:txBody>
      </p:sp>
    </p:spTree>
    <p:extLst>
      <p:ext uri="{BB962C8B-B14F-4D97-AF65-F5344CB8AC3E}">
        <p14:creationId xmlns:p14="http://schemas.microsoft.com/office/powerpoint/2010/main" val="258220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FC292-618B-469D-8A3A-C7E00CB9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7C9BE-53C6-41E9-9256-657F64702286}"/>
              </a:ext>
            </a:extLst>
          </p:cNvPr>
          <p:cNvSpPr txBox="1"/>
          <p:nvPr/>
        </p:nvSpPr>
        <p:spPr>
          <a:xfrm>
            <a:off x="102297" y="87086"/>
            <a:ext cx="430777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Scenario Analysis (Total)</a:t>
            </a:r>
          </a:p>
          <a:p>
            <a:r>
              <a:rPr lang="en-GB" sz="1600" dirty="0"/>
              <a:t>We now compare the total epidemic curve (the sum of the infectious compartment in each subpopulation) for 3 different scenarios:</a:t>
            </a:r>
          </a:p>
          <a:p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With vaccination and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No vaccination but with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No vaccination and no interventions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r>
              <a:rPr lang="en-GB" sz="1600" dirty="0"/>
              <a:t>The three shaded areas are the vaccination periods for subpopulation </a:t>
            </a:r>
            <a:r>
              <a:rPr lang="en-GB" sz="1600" dirty="0" err="1"/>
              <a:t>i</a:t>
            </a:r>
            <a:r>
              <a:rPr lang="en-GB" sz="1600" dirty="0"/>
              <a:t>, j and k respectively. </a:t>
            </a:r>
          </a:p>
          <a:p>
            <a:endParaRPr lang="en-GB" sz="1600" dirty="0"/>
          </a:p>
          <a:p>
            <a:r>
              <a:rPr lang="en-GB" sz="1600" dirty="0"/>
              <a:t>We can see that by far the greatest impact on reducing the attack rate (cumulative prevalence over the simulated model, t = 365 days) is through the use of sequential vaccination.</a:t>
            </a:r>
          </a:p>
        </p:txBody>
      </p:sp>
    </p:spTree>
    <p:extLst>
      <p:ext uri="{BB962C8B-B14F-4D97-AF65-F5344CB8AC3E}">
        <p14:creationId xmlns:p14="http://schemas.microsoft.com/office/powerpoint/2010/main" val="425562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Widescreen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23</cp:revision>
  <dcterms:created xsi:type="dcterms:W3CDTF">2020-11-27T12:54:28Z</dcterms:created>
  <dcterms:modified xsi:type="dcterms:W3CDTF">2020-12-15T10:49:55Z</dcterms:modified>
</cp:coreProperties>
</file>