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7" r:id="rId4"/>
    <p:sldId id="268" r:id="rId5"/>
    <p:sldId id="269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organ" initials="AM" lastIdx="3" clrIdx="0">
    <p:extLst>
      <p:ext uri="{19B8F6BF-5375-455C-9EA6-DF929625EA0E}">
        <p15:presenceInfo xmlns:p15="http://schemas.microsoft.com/office/powerpoint/2012/main" userId="1a43674bc61a3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C6E4-7C9F-4C7C-BC21-D69558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CD73-8E76-47AC-8B15-002870B8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20F3-E897-4D7A-85CF-E3757A5E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1D2C-1727-46F5-BC27-EBC784D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D41-E5B3-4C78-B65E-930C026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DDAF-97C6-40F1-ABD9-CCEA18E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900F-1E5D-4C57-91EC-002D8217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61F7-F8A3-469A-9359-F4F860B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3E1E-5125-4AAF-B713-7D0ABB77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F49C-5B18-44EE-9B35-8865589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623D4-766A-4C61-B1ED-709D27CC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2E90-B1E9-4AE4-811B-0C6E639F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92FE-749C-40C8-AAB7-C618061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C439-531E-4F46-B783-43B11A3D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92F4-458A-4454-83A4-B878744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2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0DC-D272-4BE5-A2DF-0F5A654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BAF-D398-48F7-8583-94A0D6D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5423-203D-499F-8355-10E0C0A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CAB-EC01-430C-A880-4F545C0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803D-4AC4-4E52-9AD9-E25917B9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E68-26D0-4990-9021-14E3A4F3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D95D-2EFB-4BAC-AD50-5BCC3743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887E-6785-459C-BDFB-A0445392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A014-B64F-4CCF-99A0-7DAC87C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0763-4556-4B49-9820-0F07DE6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543-B182-4C97-8235-5C2A885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76B3-11FA-4D49-9325-2999C820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342-E3D9-458B-AD31-B1C6DB20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3921-3B02-4FBF-A430-5405312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ABC3-1A94-43AE-AAF7-7A2F0A62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7641-9545-407F-91B4-BC7BBAC5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ED6D-6352-4052-BFEB-7ED2E218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0EC0-A188-4BDA-A194-9A3DA761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0DA3-4DAD-454E-9D59-AFA41C0E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7C195-8FC2-4FF2-8007-0E5F95B3C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CC07-B374-43AE-902B-805E101A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6E7A0-3D48-42DB-9C24-B288E77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F57A-6DC1-4E33-883F-D65FBAF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8302-38CC-4403-9B6F-B81458F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8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8F6-76D1-4416-877C-300C5F5B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1896-AE17-4B5D-8611-5076910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D1EF8-F443-411F-94C8-1425865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1AFB7-D91B-450E-8750-03F78C6B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4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3515A-3602-4C06-BA91-13B12664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4925F-E0AF-4A84-991A-E35E4EE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3591-A7A5-49F8-A83F-A047053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C5C-8E48-467F-AE8D-9B9BB668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C7C6-F394-4CB4-AC6A-A74D7ED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D92C-F160-4E6F-BC32-C0DE786D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B5DD-57E9-4425-AE40-32089DF4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EA1E-D82B-494C-B32D-B3B8C56C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85829-12A1-4493-AC5C-95E5E4B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FDC7-3D76-49AC-8DCD-54011248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0DB5A-3BA4-4DA5-8452-A1BAF5FE2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67374-E44F-495A-BD05-E1ABC1D1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B1B6-6C2E-4C4C-9710-CE11BCE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E3B2-2BAF-4EBE-BD51-E453946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F000-6FA1-4D94-AC08-25973C3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6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B2D04-53A5-4AF4-9D66-1BA5EE33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11FE-00ED-4692-B991-AD22F691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5695-9E9C-40D3-839B-38BF8B3B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ACA0-9883-4D04-9F71-D0B9EDEF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55E5-82E5-492E-A6A9-5D7904D0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3772DF-6A94-4657-BA83-F171D49606DC}"/>
              </a:ext>
            </a:extLst>
          </p:cNvPr>
          <p:cNvSpPr txBox="1"/>
          <p:nvPr/>
        </p:nvSpPr>
        <p:spPr>
          <a:xfrm>
            <a:off x="2463318" y="3612899"/>
            <a:ext cx="261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Subpopulation </a:t>
            </a:r>
            <a:r>
              <a:rPr lang="en-GB" sz="1400" b="1" u="sng" dirty="0" err="1"/>
              <a:t>i</a:t>
            </a:r>
            <a:endParaRPr lang="en-GB" sz="1400" b="1" u="sng" dirty="0"/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 day 0</a:t>
            </a:r>
          </a:p>
          <a:p>
            <a:endParaRPr lang="en-GB" sz="1400" dirty="0"/>
          </a:p>
          <a:p>
            <a:r>
              <a:rPr lang="en-GB" sz="1400" b="1" u="sng" dirty="0"/>
              <a:t>Subpopulation j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90</a:t>
            </a:r>
          </a:p>
          <a:p>
            <a:endParaRPr lang="en-GB" sz="1400" dirty="0"/>
          </a:p>
          <a:p>
            <a:r>
              <a:rPr lang="en-GB" sz="1400" b="1" u="sng" dirty="0"/>
              <a:t>Subpopulation k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180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6D91C-DEC0-4B14-8C59-2FDC0A54A8B6}"/>
              </a:ext>
            </a:extLst>
          </p:cNvPr>
          <p:cNvSpPr txBox="1"/>
          <p:nvPr/>
        </p:nvSpPr>
        <p:spPr>
          <a:xfrm>
            <a:off x="304800" y="3720620"/>
            <a:ext cx="15831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Initial Conditions</a:t>
            </a:r>
          </a:p>
          <a:p>
            <a:r>
              <a:rPr lang="en-GB" sz="1400" dirty="0"/>
              <a:t>S</a:t>
            </a:r>
            <a:r>
              <a:rPr lang="en-GB" sz="1400" baseline="-25000" dirty="0"/>
              <a:t>i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k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i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j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k</a:t>
            </a:r>
            <a:r>
              <a:rPr lang="en-GB" sz="1400" dirty="0"/>
              <a:t> = 0.0071/3</a:t>
            </a:r>
          </a:p>
          <a:p>
            <a:r>
              <a:rPr lang="en-GB" sz="1400" dirty="0"/>
              <a:t>V</a:t>
            </a:r>
            <a:r>
              <a:rPr lang="en-GB" sz="1400" baseline="-25000" dirty="0"/>
              <a:t>i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k</a:t>
            </a:r>
            <a:r>
              <a:rPr lang="en-GB" sz="1400" dirty="0"/>
              <a:t> = 0</a:t>
            </a:r>
          </a:p>
          <a:p>
            <a:r>
              <a:rPr lang="en-GB" sz="1400" dirty="0"/>
              <a:t>R</a:t>
            </a:r>
            <a:r>
              <a:rPr lang="en-GB" sz="1400" baseline="-25000" dirty="0"/>
              <a:t>i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j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k</a:t>
            </a:r>
            <a:r>
              <a:rPr lang="en-GB" sz="1400" dirty="0"/>
              <a:t> = 0.073/3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0C096-FAB7-4D07-AC04-0AB3C394A4FC}"/>
              </a:ext>
            </a:extLst>
          </p:cNvPr>
          <p:cNvSpPr txBox="1"/>
          <p:nvPr/>
        </p:nvSpPr>
        <p:spPr>
          <a:xfrm>
            <a:off x="17754" y="87086"/>
            <a:ext cx="591278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u="sng" dirty="0"/>
              <a:t>MODEL DETAILS</a:t>
            </a:r>
          </a:p>
          <a:p>
            <a:endParaRPr lang="en-GB" sz="1400" dirty="0"/>
          </a:p>
          <a:p>
            <a:r>
              <a:rPr lang="en-GB" sz="1400" b="1" u="sng" dirty="0"/>
              <a:t>Different pre-release R values</a:t>
            </a:r>
          </a:p>
          <a:p>
            <a:endParaRPr lang="en-GB" sz="1400" b="1" u="sng" dirty="0"/>
          </a:p>
          <a:p>
            <a:r>
              <a:rPr lang="en-GB" sz="1400" b="1" dirty="0"/>
              <a:t>We now explore a pre-release R value of 1.4. </a:t>
            </a:r>
          </a:p>
          <a:p>
            <a:endParaRPr lang="en-GB" sz="1400" b="1" dirty="0"/>
          </a:p>
          <a:p>
            <a:r>
              <a:rPr lang="en-GB" sz="1400" b="1" dirty="0"/>
              <a:t>Baseline levels was previously modelled at 1.0.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B88458-3ED9-4649-A5C2-25DB52DCAA38}"/>
              </a:ext>
            </a:extLst>
          </p:cNvPr>
          <p:cNvSpPr txBox="1"/>
          <p:nvPr/>
        </p:nvSpPr>
        <p:spPr>
          <a:xfrm>
            <a:off x="6914606" y="87086"/>
            <a:ext cx="497259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We explore 4 different scenarios:</a:t>
            </a:r>
          </a:p>
          <a:p>
            <a:endParaRPr lang="en-GB" sz="1400" b="1" u="sng" dirty="0"/>
          </a:p>
          <a:p>
            <a:pPr algn="ctr"/>
            <a:r>
              <a:rPr lang="en-GB" sz="1400" b="1" u="sng" dirty="0"/>
              <a:t>Baseline </a:t>
            </a:r>
          </a:p>
          <a:p>
            <a:r>
              <a:rPr lang="en-GB" sz="1400" dirty="0"/>
              <a:t>We model sequential vaccination of 3 sub-populations. Each vaccination schedule lasts 90 days and aims for 90% coverage of the available </a:t>
            </a:r>
            <a:r>
              <a:rPr lang="en-GB" sz="1400" dirty="0" err="1"/>
              <a:t>susceptibles</a:t>
            </a:r>
            <a:r>
              <a:rPr lang="en-GB" sz="1400" dirty="0"/>
              <a:t>, </a:t>
            </a:r>
            <a:r>
              <a:rPr lang="en-GB" sz="1400" dirty="0" err="1"/>
              <a:t>infecteds</a:t>
            </a:r>
            <a:r>
              <a:rPr lang="en-GB" sz="1400" dirty="0"/>
              <a:t> and </a:t>
            </a:r>
            <a:r>
              <a:rPr lang="en-GB" sz="1400" dirty="0" err="1"/>
              <a:t>recovereds</a:t>
            </a:r>
            <a:r>
              <a:rPr lang="en-GB" sz="1400" dirty="0"/>
              <a:t> in the vaccinated subpopulation at the beginning of the simulation.</a:t>
            </a:r>
          </a:p>
          <a:p>
            <a:endParaRPr lang="en-GB" sz="1400" dirty="0"/>
          </a:p>
          <a:p>
            <a:r>
              <a:rPr lang="en-GB" sz="1400" dirty="0"/>
              <a:t>After vaccination of each subpopulation, the sub-population is released from NPIs, with the R increasing from 1.4 to 4.2. </a:t>
            </a:r>
          </a:p>
          <a:p>
            <a:endParaRPr lang="en-GB" sz="1400" dirty="0"/>
          </a:p>
          <a:p>
            <a:pPr algn="ctr"/>
            <a:r>
              <a:rPr lang="en-GB" sz="1400" b="1" u="sng" dirty="0"/>
              <a:t>Full Release </a:t>
            </a:r>
          </a:p>
          <a:p>
            <a:r>
              <a:rPr lang="en-GB" sz="1400" dirty="0"/>
              <a:t>We explore 3 different release scenarios: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b="1" u="sng" dirty="0"/>
              <a:t>First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first sub-population (</a:t>
            </a:r>
            <a:r>
              <a:rPr lang="en-GB" sz="1400" dirty="0" err="1"/>
              <a:t>i</a:t>
            </a:r>
            <a:r>
              <a:rPr lang="en-GB" sz="1400" dirty="0"/>
              <a:t>) (after 90 days). This increases the R of the entire population from 1.4 to 4.2.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GB" sz="1400" b="1" u="sng" dirty="0"/>
              <a:t>Middle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second sub-population (j) (after 180 days). This increases the R of the entire population from 1.4 to 4.2.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GB" sz="1400" b="1" u="sng" dirty="0"/>
              <a:t>Last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final sub-population (k) (after 270 days). This increases the R of the entire population from 1.4 to 4.2.</a:t>
            </a:r>
          </a:p>
        </p:txBody>
      </p:sp>
    </p:spTree>
    <p:extLst>
      <p:ext uri="{BB962C8B-B14F-4D97-AF65-F5344CB8AC3E}">
        <p14:creationId xmlns:p14="http://schemas.microsoft.com/office/powerpoint/2010/main" val="4261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54621" y="3324105"/>
                <a:ext cx="3207609" cy="670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" y="3324105"/>
                <a:ext cx="3207609" cy="670825"/>
              </a:xfrm>
              <a:prstGeom prst="rect">
                <a:avLst/>
              </a:prstGeom>
              <a:blipFill>
                <a:blip r:embed="rId2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/>
              <p:nvPr/>
            </p:nvSpPr>
            <p:spPr>
              <a:xfrm>
                <a:off x="154621" y="4195933"/>
                <a:ext cx="3207609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" y="4195933"/>
                <a:ext cx="3207609" cy="649601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/>
              <p:nvPr/>
            </p:nvSpPr>
            <p:spPr>
              <a:xfrm>
                <a:off x="150423" y="5049292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3" y="5049292"/>
                <a:ext cx="3207609" cy="672428"/>
              </a:xfrm>
              <a:prstGeom prst="rect">
                <a:avLst/>
              </a:prstGeom>
              <a:blipFill>
                <a:blip r:embed="rId4"/>
                <a:stretch>
                  <a:fillRect l="-3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5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316608" y="34570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</a:t>
            </a:r>
            <a:r>
              <a:rPr lang="en-GB" sz="1400" dirty="0" err="1"/>
              <a:t>i</a:t>
            </a:r>
            <a:r>
              <a:rPr lang="en-GB" sz="1400" dirty="0"/>
              <a:t> vaccination (t = 0-90)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B476F-FBF9-47EC-9A44-23F1AA503625}"/>
              </a:ext>
            </a:extLst>
          </p:cNvPr>
          <p:cNvSpPr txBox="1"/>
          <p:nvPr/>
        </p:nvSpPr>
        <p:spPr>
          <a:xfrm>
            <a:off x="3316607" y="4332546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j vaccination (t = 90-180)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74200-1EB0-4C6D-B16F-A2C5B2CC59FE}"/>
              </a:ext>
            </a:extLst>
          </p:cNvPr>
          <p:cNvSpPr txBox="1"/>
          <p:nvPr/>
        </p:nvSpPr>
        <p:spPr>
          <a:xfrm>
            <a:off x="3316606" y="5191473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k vaccination (t = 180-270)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= 270)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648169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Baseline </a:t>
            </a:r>
          </a:p>
          <a:p>
            <a:r>
              <a:rPr lang="en-GB" sz="1600" dirty="0"/>
              <a:t>We model sequential vaccination of 3 sub-populations. Each vaccination schedule lasts 90 days and aims for 90% coverage of the available </a:t>
            </a:r>
            <a:r>
              <a:rPr lang="en-GB" sz="1600" dirty="0" err="1"/>
              <a:t>susceptibles</a:t>
            </a:r>
            <a:r>
              <a:rPr lang="en-GB" sz="1600" dirty="0"/>
              <a:t>, </a:t>
            </a:r>
            <a:r>
              <a:rPr lang="en-GB" sz="1600" dirty="0" err="1"/>
              <a:t>infecteds</a:t>
            </a:r>
            <a:r>
              <a:rPr lang="en-GB" sz="1600" dirty="0"/>
              <a:t> and </a:t>
            </a:r>
            <a:r>
              <a:rPr lang="en-GB" sz="1600" dirty="0" err="1"/>
              <a:t>recovereds</a:t>
            </a:r>
            <a:r>
              <a:rPr lang="en-GB" sz="1600" dirty="0"/>
              <a:t> at the beginning of the simulation. After vaccination of each subpopulation, the sub-population is released from NPIs, with the R increasing from 1.4 to 4.2. 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each sub-population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012B5-44D5-442A-9661-F06B430C5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612074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First Group (</a:t>
            </a:r>
            <a:r>
              <a:rPr lang="en-GB" sz="1600" b="1" u="sng" dirty="0" err="1"/>
              <a:t>i</a:t>
            </a:r>
            <a:r>
              <a:rPr lang="en-GB" sz="1600" b="1" u="sng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first</a:t>
            </a:r>
            <a:r>
              <a:rPr lang="en-GB" sz="1600" dirty="0"/>
              <a:t> sub-population (</a:t>
            </a:r>
            <a:r>
              <a:rPr lang="en-GB" sz="1600" dirty="0" err="1"/>
              <a:t>i</a:t>
            </a:r>
            <a:r>
              <a:rPr lang="en-GB" sz="1600" dirty="0"/>
              <a:t>). This increases the R of the entire population from 1.4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2B7D2-D35E-4572-9C8F-67AAEC7408B7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3207609" cy="670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2B7D2-D35E-4572-9C8F-67AAEC74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3207609" cy="670825"/>
              </a:xfrm>
              <a:prstGeom prst="rect">
                <a:avLst/>
              </a:prstGeom>
              <a:blipFill>
                <a:blip r:embed="rId2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6A377-D708-45B8-B2BB-533710232A6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6A377-D708-45B8-B2BB-53371023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1C16349-AE1B-460E-9CDE-D5C24A15B2CD}"/>
              </a:ext>
            </a:extLst>
          </p:cNvPr>
          <p:cNvSpPr txBox="1"/>
          <p:nvPr/>
        </p:nvSpPr>
        <p:spPr>
          <a:xfrm>
            <a:off x="3334707" y="51334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first vaccination schedule (t &lt; 90)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39DF5-20B1-40E4-9013-9CD155FDE0F5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first vaccination schedule (t &gt; 90)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DD7F8D4-61EF-4E3B-AB47-F0A96BFF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588813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Second Group (j)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second</a:t>
            </a:r>
            <a:r>
              <a:rPr lang="en-GB" sz="1600" dirty="0"/>
              <a:t> sub-population (j). This increases the R of the entire population from 1.4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8A965-B16C-43D1-9D0E-E3C812482E77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3207609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8A965-B16C-43D1-9D0E-E3C81248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3207609" cy="649601"/>
              </a:xfrm>
              <a:prstGeom prst="rect">
                <a:avLst/>
              </a:prstGeom>
              <a:blipFill>
                <a:blip r:embed="rId2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CCBC29-E454-4F7C-89C1-B07772B7258D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CCBC29-E454-4F7C-89C1-B07772B7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DBAFE91-6CF0-45C5-B65C-B3BF3633C112}"/>
              </a:ext>
            </a:extLst>
          </p:cNvPr>
          <p:cNvSpPr txBox="1"/>
          <p:nvPr/>
        </p:nvSpPr>
        <p:spPr>
          <a:xfrm>
            <a:off x="3334707" y="5133490"/>
            <a:ext cx="239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second vaccination schedule (t &lt; 180)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688E1-C351-425F-AA8A-ED24A3E83042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second vaccination schedule (t &gt; 180)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C645F0E-5DB9-41E5-8241-809953D3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3207609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3207609" cy="649601"/>
              </a:xfrm>
              <a:prstGeom prst="rect">
                <a:avLst/>
              </a:prstGeom>
              <a:blipFill>
                <a:blip r:embed="rId2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334707" y="51334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final vaccination schedule (t &lt; 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&gt; 270)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59362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Second Group (k)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last</a:t>
            </a:r>
            <a:r>
              <a:rPr lang="en-GB" sz="1600" dirty="0"/>
              <a:t> sub-population (k). This increases the R of the entire population from 1.4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E76D27E-9F8F-42F7-8BDF-D74DD1D25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1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25BBEB1-09FD-4FB3-AB11-94225634555D}"/>
              </a:ext>
            </a:extLst>
          </p:cNvPr>
          <p:cNvSpPr txBox="1"/>
          <p:nvPr/>
        </p:nvSpPr>
        <p:spPr>
          <a:xfrm>
            <a:off x="8021" y="8021"/>
            <a:ext cx="5255767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Scenario Analysis (Total Infected)</a:t>
            </a:r>
          </a:p>
          <a:p>
            <a:r>
              <a:rPr lang="en-GB" sz="1600" dirty="0"/>
              <a:t>We now compare the total epidemic curve (the sum of the infectious compartment in each subpopulation) for 4 different scenarios:</a:t>
            </a:r>
          </a:p>
          <a:p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With vaccination and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first subpopulation (</a:t>
            </a:r>
            <a:r>
              <a:rPr lang="en-GB" sz="1600" dirty="0" err="1"/>
              <a:t>i</a:t>
            </a:r>
            <a:r>
              <a:rPr lang="en-GB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second subpopulation (j)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last subpopulation (k)</a:t>
            </a:r>
          </a:p>
          <a:p>
            <a:endParaRPr lang="en-GB" sz="1600" dirty="0"/>
          </a:p>
          <a:p>
            <a:r>
              <a:rPr lang="en-GB" sz="1600" dirty="0"/>
              <a:t>The three shaded areas are the vaccination periods for subpopulation </a:t>
            </a:r>
            <a:r>
              <a:rPr lang="en-GB" sz="1600" dirty="0" err="1"/>
              <a:t>i</a:t>
            </a:r>
            <a:r>
              <a:rPr lang="en-GB" sz="1600" dirty="0"/>
              <a:t>, j and k respectively. </a:t>
            </a:r>
          </a:p>
          <a:p>
            <a:endParaRPr lang="en-GB" sz="1600" dirty="0"/>
          </a:p>
          <a:p>
            <a:r>
              <a:rPr lang="en-GB" sz="1600" dirty="0"/>
              <a:t>If we assume a baseline NPI R = 1.1, then all scenarios other than the earliest NPI release (release of pop </a:t>
            </a:r>
            <a:r>
              <a:rPr lang="en-GB" sz="1600" dirty="0" err="1"/>
              <a:t>i</a:t>
            </a:r>
            <a:r>
              <a:rPr lang="en-GB" sz="1600" dirty="0"/>
              <a:t>) will cause elimination.</a:t>
            </a:r>
          </a:p>
          <a:p>
            <a:endParaRPr lang="en-GB" sz="1600" dirty="0"/>
          </a:p>
          <a:p>
            <a:r>
              <a:rPr lang="en-GB" sz="1600" dirty="0"/>
              <a:t>The second worst is the sequential elimination strategy.</a:t>
            </a:r>
          </a:p>
          <a:p>
            <a:endParaRPr lang="en-GB" sz="1600" dirty="0"/>
          </a:p>
          <a:p>
            <a:r>
              <a:rPr lang="en-GB" sz="1600" dirty="0"/>
              <a:t>Full releases for the 180+ and 270+ </a:t>
            </a:r>
            <a:r>
              <a:rPr lang="en-GB" sz="1600"/>
              <a:t>day strategies </a:t>
            </a:r>
            <a:r>
              <a:rPr lang="en-GB" sz="1600" dirty="0"/>
              <a:t>have </a:t>
            </a:r>
            <a:r>
              <a:rPr lang="en-GB" sz="1600"/>
              <a:t>equal efficacy. </a:t>
            </a:r>
            <a:endParaRPr lang="en-GB" sz="16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A3D7DEF-EBD5-47BF-A208-C4D735E2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55</cp:revision>
  <dcterms:created xsi:type="dcterms:W3CDTF">2020-12-12T22:02:38Z</dcterms:created>
  <dcterms:modified xsi:type="dcterms:W3CDTF">2021-01-04T13:54:07Z</dcterms:modified>
</cp:coreProperties>
</file>