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245" autoAdjust="0"/>
  </p:normalViewPr>
  <p:slideViewPr>
    <p:cSldViewPr snapToGrid="0">
      <p:cViewPr varScale="1">
        <p:scale>
          <a:sx n="109" d="100"/>
          <a:sy n="109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6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2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8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5ADD-EDC2-4014-AA94-66B6B1082132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0705-AAC2-4987-82DE-07BD0DE7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4" y="1425146"/>
            <a:ext cx="6301947" cy="5135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Mathematical models can be used as a tool for outbreak response: </a:t>
            </a:r>
          </a:p>
          <a:p>
            <a:r>
              <a:rPr lang="en-GB" sz="1600" dirty="0" smtClean="0"/>
              <a:t>Can be used to estimate important characteristics of disease and help public health policy decision making. </a:t>
            </a:r>
          </a:p>
          <a:p>
            <a:pPr lvl="1"/>
            <a:r>
              <a:rPr lang="en-GB" sz="1600" dirty="0" err="1" smtClean="0"/>
              <a:t>e.g</a:t>
            </a:r>
            <a:r>
              <a:rPr lang="en-GB" sz="1600" dirty="0" smtClean="0"/>
              <a:t> - The basic reproduction number (R</a:t>
            </a:r>
            <a:r>
              <a:rPr lang="en-GB" sz="1600" baseline="-25000" dirty="0" smtClean="0"/>
              <a:t>0</a:t>
            </a:r>
            <a:r>
              <a:rPr lang="en-GB" sz="1600" dirty="0" smtClean="0"/>
              <a:t>):</a:t>
            </a:r>
          </a:p>
          <a:p>
            <a:endParaRPr lang="en-GB" sz="1600" dirty="0" smtClean="0"/>
          </a:p>
          <a:p>
            <a:pPr marL="0" indent="0" algn="ctr">
              <a:buNone/>
            </a:pPr>
            <a:r>
              <a:rPr lang="en-GB" sz="1600" dirty="0" smtClean="0"/>
              <a:t>“Expected number of secondary cases produced by a </a:t>
            </a:r>
            <a:r>
              <a:rPr lang="en-GB" sz="1600" b="1" dirty="0" smtClean="0"/>
              <a:t>single (typical) </a:t>
            </a:r>
            <a:r>
              <a:rPr lang="en-GB" sz="1600" dirty="0" smtClean="0"/>
              <a:t>infection in a </a:t>
            </a:r>
            <a:r>
              <a:rPr lang="en-GB" sz="1600" b="1" dirty="0" smtClean="0"/>
              <a:t>completely susceptible </a:t>
            </a:r>
            <a:r>
              <a:rPr lang="en-GB" sz="1600" dirty="0" smtClean="0"/>
              <a:t>population”</a:t>
            </a:r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Care must be taken how we interpret these modelling estimates – subject to change:</a:t>
            </a:r>
          </a:p>
          <a:p>
            <a:pPr lvl="1"/>
            <a:r>
              <a:rPr lang="en-GB" sz="1600" dirty="0" smtClean="0"/>
              <a:t>Need quality surveillance data (unreliable during emerging outbreak).</a:t>
            </a:r>
          </a:p>
          <a:p>
            <a:pPr lvl="1"/>
            <a:r>
              <a:rPr lang="en-GB" sz="1600" dirty="0" smtClean="0"/>
              <a:t>Need information on the characteristics of the pathogen (asymptomatic transmission, serial interval etc.). 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As the </a:t>
            </a:r>
            <a:r>
              <a:rPr lang="en-GB" sz="1600" dirty="0" err="1" smtClean="0"/>
              <a:t>nCoV</a:t>
            </a:r>
            <a:r>
              <a:rPr lang="en-GB" sz="1600" dirty="0" smtClean="0"/>
              <a:t> outbreak progresses – </a:t>
            </a:r>
            <a:r>
              <a:rPr lang="en-GB" sz="1600" b="1" dirty="0" smtClean="0"/>
              <a:t>modelling will get more accurate!</a:t>
            </a:r>
            <a:endParaRPr lang="en-GB" sz="1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Modelling of 2019-nCoV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994" y="1555605"/>
            <a:ext cx="2517690" cy="12588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65978" y="2805649"/>
            <a:ext cx="31870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0" i="0" dirty="0" smtClean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“preliminary R0 estimate of </a:t>
            </a:r>
            <a:r>
              <a:rPr lang="en-GB" sz="1100" b="1" i="0" dirty="0" smtClean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1.4-2.5</a:t>
            </a:r>
            <a:r>
              <a:rPr lang="en-GB" sz="1100" b="0" i="0" dirty="0" smtClean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” – (23/01/20)</a:t>
            </a:r>
            <a:endParaRPr lang="en-GB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94" y="3588490"/>
            <a:ext cx="2575444" cy="1287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63301" y="5035268"/>
            <a:ext cx="37924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b="0" i="0" dirty="0" smtClean="0">
                <a:solidFill>
                  <a:srgbClr val="161515"/>
                </a:solidFill>
                <a:effectLst/>
                <a:latin typeface="firasans"/>
              </a:rPr>
              <a:t>“each case infected </a:t>
            </a:r>
            <a:r>
              <a:rPr lang="en-GB" sz="1050" b="1" i="0" dirty="0" smtClean="0">
                <a:solidFill>
                  <a:srgbClr val="161515"/>
                </a:solidFill>
                <a:effectLst/>
                <a:latin typeface="firasans"/>
              </a:rPr>
              <a:t>2.6 (uncertainty range: 1.5-3.5)</a:t>
            </a:r>
            <a:r>
              <a:rPr lang="en-GB" sz="1050" b="0" i="0" dirty="0" smtClean="0">
                <a:solidFill>
                  <a:srgbClr val="161515"/>
                </a:solidFill>
                <a:effectLst/>
                <a:latin typeface="firasans"/>
              </a:rPr>
              <a:t>”</a:t>
            </a:r>
            <a:r>
              <a:rPr lang="en-GB" sz="1050" b="0" i="0" dirty="0" smtClean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– (25/01/20)</a:t>
            </a:r>
            <a:endParaRPr lang="en-GB" sz="1050" dirty="0" smtClean="0"/>
          </a:p>
        </p:txBody>
      </p:sp>
    </p:spTree>
    <p:extLst>
      <p:ext uri="{BB962C8B-B14F-4D97-AF65-F5344CB8AC3E}">
        <p14:creationId xmlns:p14="http://schemas.microsoft.com/office/powerpoint/2010/main" val="28902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firasans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9</cp:revision>
  <dcterms:created xsi:type="dcterms:W3CDTF">2020-01-30T17:29:57Z</dcterms:created>
  <dcterms:modified xsi:type="dcterms:W3CDTF">2020-01-30T18:28:35Z</dcterms:modified>
</cp:coreProperties>
</file>