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9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8E1B-1D33-4EE5-8036-3114F64AA07E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7DF2-271B-4237-884A-26C76618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97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8E1B-1D33-4EE5-8036-3114F64AA07E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7DF2-271B-4237-884A-26C76618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9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8E1B-1D33-4EE5-8036-3114F64AA07E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7DF2-271B-4237-884A-26C76618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69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8E1B-1D33-4EE5-8036-3114F64AA07E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7DF2-271B-4237-884A-26C76618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21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8E1B-1D33-4EE5-8036-3114F64AA07E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7DF2-271B-4237-884A-26C76618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6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8E1B-1D33-4EE5-8036-3114F64AA07E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7DF2-271B-4237-884A-26C76618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40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8E1B-1D33-4EE5-8036-3114F64AA07E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7DF2-271B-4237-884A-26C76618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8E1B-1D33-4EE5-8036-3114F64AA07E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7DF2-271B-4237-884A-26C76618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9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8E1B-1D33-4EE5-8036-3114F64AA07E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7DF2-271B-4237-884A-26C76618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1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8E1B-1D33-4EE5-8036-3114F64AA07E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7DF2-271B-4237-884A-26C76618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45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8E1B-1D33-4EE5-8036-3114F64AA07E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7DF2-271B-4237-884A-26C76618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B8E1B-1D33-4EE5-8036-3114F64AA07E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7DF2-271B-4237-884A-26C76618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95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08108" y="164757"/>
            <a:ext cx="382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Standard SIR Model (No Demography)</a:t>
            </a:r>
            <a:endParaRPr lang="en-GB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892280"/>
                  </p:ext>
                </p:extLst>
              </p:nvPr>
            </p:nvGraphicFramePr>
            <p:xfrm>
              <a:off x="6731824" y="3960604"/>
              <a:ext cx="5000012" cy="2255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7993">
                      <a:extLst>
                        <a:ext uri="{9D8B030D-6E8A-4147-A177-3AD203B41FA5}">
                          <a16:colId xmlns:a16="http://schemas.microsoft.com/office/drawing/2014/main" val="607105692"/>
                        </a:ext>
                      </a:extLst>
                    </a:gridCol>
                    <a:gridCol w="407987">
                      <a:extLst>
                        <a:ext uri="{9D8B030D-6E8A-4147-A177-3AD203B41FA5}">
                          <a16:colId xmlns:a16="http://schemas.microsoft.com/office/drawing/2014/main" val="899110787"/>
                        </a:ext>
                      </a:extLst>
                    </a:gridCol>
                    <a:gridCol w="1317596">
                      <a:extLst>
                        <a:ext uri="{9D8B030D-6E8A-4147-A177-3AD203B41FA5}">
                          <a16:colId xmlns:a16="http://schemas.microsoft.com/office/drawing/2014/main" val="3423409097"/>
                        </a:ext>
                      </a:extLst>
                    </a:gridCol>
                    <a:gridCol w="1247686">
                      <a:extLst>
                        <a:ext uri="{9D8B030D-6E8A-4147-A177-3AD203B41FA5}">
                          <a16:colId xmlns:a16="http://schemas.microsoft.com/office/drawing/2014/main" val="2423363750"/>
                        </a:ext>
                      </a:extLst>
                    </a:gridCol>
                    <a:gridCol w="1578750">
                      <a:extLst>
                        <a:ext uri="{9D8B030D-6E8A-4147-A177-3AD203B41FA5}">
                          <a16:colId xmlns:a16="http://schemas.microsoft.com/office/drawing/2014/main" val="2785279751"/>
                        </a:ext>
                      </a:extLst>
                    </a:gridCol>
                  </a:tblGrid>
                  <a:tr h="27510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Scenario</a:t>
                          </a:r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Epidemic</a:t>
                          </a:r>
                          <a:r>
                            <a:rPr lang="en-GB" sz="1400" baseline="0" dirty="0" smtClean="0"/>
                            <a:t> Peak</a:t>
                          </a:r>
                          <a:endParaRPr lang="en-GB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Total</a:t>
                          </a:r>
                          <a:r>
                            <a:rPr lang="en-GB" sz="1400" baseline="0" dirty="0" smtClean="0"/>
                            <a:t> Fraction Infected (Cumulative)</a:t>
                          </a:r>
                          <a:endParaRPr lang="en-GB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77804772"/>
                      </a:ext>
                    </a:extLst>
                  </a:tr>
                  <a:tr h="54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r>
                            <a:rPr lang="en-GB" sz="1400" b="1" baseline="-25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GB" sz="1400" b="1" baseline="-25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GB" sz="1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Time at Epidemic Peak</a:t>
                          </a:r>
                          <a:endParaRPr lang="en-GB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Proportion Infected at Peak</a:t>
                          </a:r>
                          <a:endParaRPr lang="en-GB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4472661"/>
                      </a:ext>
                    </a:extLst>
                  </a:tr>
                  <a:tr h="275103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</a:t>
                          </a:r>
                          <a:endParaRPr lang="en-GB" sz="1400" dirty="0"/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Day 36</a:t>
                          </a:r>
                          <a:endParaRPr lang="en-GB" sz="1400" dirty="0"/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0.153</a:t>
                          </a:r>
                          <a:endParaRPr lang="en-GB" sz="1400" dirty="0"/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0.80</a:t>
                          </a:r>
                          <a:endParaRPr lang="en-GB" sz="14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66672930"/>
                      </a:ext>
                    </a:extLst>
                  </a:tr>
                  <a:tr h="275103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2.5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Day 32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0.233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0.89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99584"/>
                      </a:ext>
                    </a:extLst>
                  </a:tr>
                  <a:tr h="275103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3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7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Day</a:t>
                          </a:r>
                          <a:r>
                            <a:rPr lang="en-GB" sz="1400" baseline="0" dirty="0" smtClean="0"/>
                            <a:t> 35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0.300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0.94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72887"/>
                      </a:ext>
                    </a:extLst>
                  </a:tr>
                  <a:tr h="275103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10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Day 35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0.403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0.98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3034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892280"/>
                  </p:ext>
                </p:extLst>
              </p:nvPr>
            </p:nvGraphicFramePr>
            <p:xfrm>
              <a:off x="6731824" y="3960604"/>
              <a:ext cx="5000012" cy="2255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7993">
                      <a:extLst>
                        <a:ext uri="{9D8B030D-6E8A-4147-A177-3AD203B41FA5}">
                          <a16:colId xmlns:a16="http://schemas.microsoft.com/office/drawing/2014/main" val="607105692"/>
                        </a:ext>
                      </a:extLst>
                    </a:gridCol>
                    <a:gridCol w="407987">
                      <a:extLst>
                        <a:ext uri="{9D8B030D-6E8A-4147-A177-3AD203B41FA5}">
                          <a16:colId xmlns:a16="http://schemas.microsoft.com/office/drawing/2014/main" val="899110787"/>
                        </a:ext>
                      </a:extLst>
                    </a:gridCol>
                    <a:gridCol w="1317596">
                      <a:extLst>
                        <a:ext uri="{9D8B030D-6E8A-4147-A177-3AD203B41FA5}">
                          <a16:colId xmlns:a16="http://schemas.microsoft.com/office/drawing/2014/main" val="3423409097"/>
                        </a:ext>
                      </a:extLst>
                    </a:gridCol>
                    <a:gridCol w="1247686">
                      <a:extLst>
                        <a:ext uri="{9D8B030D-6E8A-4147-A177-3AD203B41FA5}">
                          <a16:colId xmlns:a16="http://schemas.microsoft.com/office/drawing/2014/main" val="2423363750"/>
                        </a:ext>
                      </a:extLst>
                    </a:gridCol>
                    <a:gridCol w="1578750">
                      <a:extLst>
                        <a:ext uri="{9D8B030D-6E8A-4147-A177-3AD203B41FA5}">
                          <a16:colId xmlns:a16="http://schemas.microsoft.com/office/drawing/2014/main" val="278527975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Scenario</a:t>
                          </a:r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Epidemic</a:t>
                          </a:r>
                          <a:r>
                            <a:rPr lang="en-GB" sz="1400" baseline="0" dirty="0" smtClean="0"/>
                            <a:t> Peak</a:t>
                          </a:r>
                          <a:endParaRPr lang="en-GB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Total</a:t>
                          </a:r>
                          <a:r>
                            <a:rPr lang="en-GB" sz="1400" baseline="0" dirty="0" smtClean="0"/>
                            <a:t> Fraction Infected (Cumulative)</a:t>
                          </a:r>
                          <a:endParaRPr lang="en-GB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77804772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r>
                            <a:rPr lang="en-GB" sz="1400" b="1" baseline="-25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GB" sz="1400" b="1" baseline="-25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40" t="-42500" r="-1017910" b="-17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Time at Epidemic Peak</a:t>
                          </a:r>
                          <a:endParaRPr lang="en-GB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Proportion Infected at Peak</a:t>
                          </a:r>
                          <a:endParaRPr lang="en-GB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44726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</a:t>
                          </a:r>
                          <a:endParaRPr lang="en-GB" sz="1400" dirty="0"/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Day 36</a:t>
                          </a:r>
                          <a:endParaRPr lang="en-GB" sz="1400" dirty="0"/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0.153</a:t>
                          </a:r>
                          <a:endParaRPr lang="en-GB" sz="1400" dirty="0"/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0.80</a:t>
                          </a:r>
                          <a:endParaRPr lang="en-GB" sz="14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666729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2.5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Day 32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0.233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0.89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9958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3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7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Day</a:t>
                          </a:r>
                          <a:r>
                            <a:rPr lang="en-GB" sz="1400" baseline="0" dirty="0" smtClean="0"/>
                            <a:t> 35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0.300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0.94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728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10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Day 35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0.403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0.98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3034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20207" y="716691"/>
                <a:ext cx="1528175" cy="2131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0" dirty="0" smtClean="0"/>
              </a:p>
              <a:p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207" y="716691"/>
                <a:ext cx="1528175" cy="2131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903308" y="3204519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Initial Conditions: {S = 0.9999, I = 0.0001, R = 0} 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1" y="1"/>
            <a:ext cx="5562600" cy="33766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1" y="3376659"/>
            <a:ext cx="5562600" cy="342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056790"/>
                  </p:ext>
                </p:extLst>
              </p:nvPr>
            </p:nvGraphicFramePr>
            <p:xfrm>
              <a:off x="6494805" y="528688"/>
              <a:ext cx="5078937" cy="555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568">
                      <a:extLst>
                        <a:ext uri="{9D8B030D-6E8A-4147-A177-3AD203B41FA5}">
                          <a16:colId xmlns:a16="http://schemas.microsoft.com/office/drawing/2014/main" val="3142843940"/>
                        </a:ext>
                      </a:extLst>
                    </a:gridCol>
                    <a:gridCol w="447992">
                      <a:extLst>
                        <a:ext uri="{9D8B030D-6E8A-4147-A177-3AD203B41FA5}">
                          <a16:colId xmlns:a16="http://schemas.microsoft.com/office/drawing/2014/main" val="607105692"/>
                        </a:ext>
                      </a:extLst>
                    </a:gridCol>
                    <a:gridCol w="407988">
                      <a:extLst>
                        <a:ext uri="{9D8B030D-6E8A-4147-A177-3AD203B41FA5}">
                          <a16:colId xmlns:a16="http://schemas.microsoft.com/office/drawing/2014/main" val="899110787"/>
                        </a:ext>
                      </a:extLst>
                    </a:gridCol>
                    <a:gridCol w="1340289">
                      <a:extLst>
                        <a:ext uri="{9D8B030D-6E8A-4147-A177-3AD203B41FA5}">
                          <a16:colId xmlns:a16="http://schemas.microsoft.com/office/drawing/2014/main" val="3423409097"/>
                        </a:ext>
                      </a:extLst>
                    </a:gridCol>
                    <a:gridCol w="1076770">
                      <a:extLst>
                        <a:ext uri="{9D8B030D-6E8A-4147-A177-3AD203B41FA5}">
                          <a16:colId xmlns:a16="http://schemas.microsoft.com/office/drawing/2014/main" val="2423363750"/>
                        </a:ext>
                      </a:extLst>
                    </a:gridCol>
                    <a:gridCol w="1233330">
                      <a:extLst>
                        <a:ext uri="{9D8B030D-6E8A-4147-A177-3AD203B41FA5}">
                          <a16:colId xmlns:a16="http://schemas.microsoft.com/office/drawing/2014/main" val="278527975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i="1" smtClean="0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en-GB" sz="14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i="1" smtClean="0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en-GB" sz="1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Scenario</a:t>
                          </a:r>
                          <a:endParaRPr lang="en-GB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Epidemic</a:t>
                          </a:r>
                          <a:r>
                            <a:rPr lang="en-GB" sz="1400" baseline="0" dirty="0" smtClean="0"/>
                            <a:t> Peak</a:t>
                          </a:r>
                          <a:endParaRPr lang="en-GB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Total</a:t>
                          </a:r>
                          <a:r>
                            <a:rPr lang="en-GB" sz="1400" baseline="0" dirty="0" smtClean="0"/>
                            <a:t> Fraction Infected (Cumulative)</a:t>
                          </a:r>
                          <a:endParaRPr lang="en-GB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77804772"/>
                      </a:ext>
                    </a:extLst>
                  </a:tr>
                  <a:tr h="333265">
                    <a:tc vMerge="1">
                      <a:txBody>
                        <a:bodyPr/>
                        <a:lstStyle/>
                        <a:p>
                          <a:pPr algn="ctr"/>
                          <a:endParaRPr lang="en-GB" sz="1200" b="1" baseline="-25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r>
                            <a:rPr lang="en-GB" sz="1400" b="1" baseline="-25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GB" sz="1400" b="1" baseline="-25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GB" sz="14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Time at Epidemic Peak</a:t>
                          </a:r>
                          <a:endParaRPr lang="en-GB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Proportion Infected at Peak</a:t>
                          </a:r>
                          <a:endParaRPr lang="en-GB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4472661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en-GB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2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29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>
                              <a:effectLst/>
                            </a:rPr>
                            <a:t>0.026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0.132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6667293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2.5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26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0.039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0.149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9958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3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7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</a:t>
                          </a:r>
                          <a:r>
                            <a:rPr lang="en-GB" sz="1400" baseline="0" dirty="0" smtClean="0"/>
                            <a:t> </a:t>
                          </a:r>
                          <a:r>
                            <a:rPr lang="en-GB" sz="1400" dirty="0" smtClean="0"/>
                            <a:t>29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0.050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0.157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7288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10</a:t>
                          </a:r>
                          <a:endParaRPr lang="en-GB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29</a:t>
                          </a:r>
                          <a:endParaRPr lang="en-GB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0.067</a:t>
                          </a:r>
                          <a:endParaRPr lang="en-GB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0.163</a:t>
                          </a:r>
                          <a:endParaRPr lang="en-GB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93303412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  <a:endParaRPr lang="en-GB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2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27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0.014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0.072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8238671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2.5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24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0.021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0.081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847469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3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7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26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0.027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0.086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6916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10</a:t>
                          </a:r>
                          <a:endParaRPr lang="en-GB" sz="1400" dirty="0"/>
                        </a:p>
                      </a:txBody>
                      <a:tcP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27</a:t>
                          </a:r>
                          <a:endParaRPr lang="en-GB" sz="1400" dirty="0"/>
                        </a:p>
                      </a:txBody>
                      <a:tcP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smtClean="0"/>
                            <a:t>0.037</a:t>
                          </a:r>
                        </a:p>
                      </a:txBody>
                      <a:tcP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0.089</a:t>
                          </a:r>
                          <a:endParaRPr lang="en-GB" sz="1400" dirty="0"/>
                        </a:p>
                      </a:txBody>
                      <a:tcP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9721064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  <a:endParaRPr lang="en-GB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2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24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0.007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0.038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7755393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2.5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22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0.011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0.043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623298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3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7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24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0.014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smtClean="0"/>
                            <a:t>0.044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859936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10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0.019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smtClean="0"/>
                            <a:t>0.047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418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056790"/>
                  </p:ext>
                </p:extLst>
              </p:nvPr>
            </p:nvGraphicFramePr>
            <p:xfrm>
              <a:off x="6494805" y="528688"/>
              <a:ext cx="5078937" cy="555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568">
                      <a:extLst>
                        <a:ext uri="{9D8B030D-6E8A-4147-A177-3AD203B41FA5}">
                          <a16:colId xmlns:a16="http://schemas.microsoft.com/office/drawing/2014/main" val="3142843940"/>
                        </a:ext>
                      </a:extLst>
                    </a:gridCol>
                    <a:gridCol w="447992">
                      <a:extLst>
                        <a:ext uri="{9D8B030D-6E8A-4147-A177-3AD203B41FA5}">
                          <a16:colId xmlns:a16="http://schemas.microsoft.com/office/drawing/2014/main" val="607105692"/>
                        </a:ext>
                      </a:extLst>
                    </a:gridCol>
                    <a:gridCol w="407988">
                      <a:extLst>
                        <a:ext uri="{9D8B030D-6E8A-4147-A177-3AD203B41FA5}">
                          <a16:colId xmlns:a16="http://schemas.microsoft.com/office/drawing/2014/main" val="899110787"/>
                        </a:ext>
                      </a:extLst>
                    </a:gridCol>
                    <a:gridCol w="1340289">
                      <a:extLst>
                        <a:ext uri="{9D8B030D-6E8A-4147-A177-3AD203B41FA5}">
                          <a16:colId xmlns:a16="http://schemas.microsoft.com/office/drawing/2014/main" val="3423409097"/>
                        </a:ext>
                      </a:extLst>
                    </a:gridCol>
                    <a:gridCol w="1076770">
                      <a:extLst>
                        <a:ext uri="{9D8B030D-6E8A-4147-A177-3AD203B41FA5}">
                          <a16:colId xmlns:a16="http://schemas.microsoft.com/office/drawing/2014/main" val="2423363750"/>
                        </a:ext>
                      </a:extLst>
                    </a:gridCol>
                    <a:gridCol w="1233330">
                      <a:extLst>
                        <a:ext uri="{9D8B030D-6E8A-4147-A177-3AD203B41FA5}">
                          <a16:colId xmlns:a16="http://schemas.microsoft.com/office/drawing/2014/main" val="278527975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64" r="-793617" b="-40497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Scenario</a:t>
                          </a:r>
                          <a:endParaRPr lang="en-GB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Epidemic</a:t>
                          </a:r>
                          <a:r>
                            <a:rPr lang="en-GB" sz="1400" baseline="0" dirty="0" smtClean="0"/>
                            <a:t> Peak</a:t>
                          </a:r>
                          <a:endParaRPr lang="en-GB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Total</a:t>
                          </a:r>
                          <a:r>
                            <a:rPr lang="en-GB" sz="1400" baseline="0" dirty="0" smtClean="0"/>
                            <a:t> Fraction </a:t>
                          </a:r>
                          <a:r>
                            <a:rPr lang="en-GB" sz="1400" baseline="0" dirty="0" smtClean="0"/>
                            <a:t>Infected (Cumulative)</a:t>
                          </a:r>
                          <a:endParaRPr lang="en-GB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77804772"/>
                      </a:ext>
                    </a:extLst>
                  </a:tr>
                  <a:tr h="731520">
                    <a:tc vMerge="1">
                      <a:txBody>
                        <a:bodyPr/>
                        <a:lstStyle/>
                        <a:p>
                          <a:pPr algn="ctr"/>
                          <a:endParaRPr lang="en-GB" sz="1200" b="1" baseline="-25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r>
                            <a:rPr lang="en-GB" sz="1400" b="1" baseline="-250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GB" sz="1400" b="1" baseline="-25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2239" t="-50833" r="-902985" b="-61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Time </a:t>
                          </a:r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at </a:t>
                          </a:r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Epidemic Peak</a:t>
                          </a:r>
                          <a:endParaRPr lang="en-GB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Proportion Infected at Peak</a:t>
                          </a:r>
                          <a:endParaRPr lang="en-GB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4472661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en-GB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2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29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>
                              <a:effectLst/>
                            </a:rPr>
                            <a:t>0.026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0.132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6667293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2.5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26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0.039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0.149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9958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3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7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</a:t>
                          </a:r>
                          <a:r>
                            <a:rPr lang="en-GB" sz="1400" baseline="0" dirty="0" smtClean="0"/>
                            <a:t> </a:t>
                          </a:r>
                          <a:r>
                            <a:rPr lang="en-GB" sz="1400" dirty="0" smtClean="0"/>
                            <a:t>29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0.050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0.157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87288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10</a:t>
                          </a:r>
                          <a:endParaRPr lang="en-GB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29</a:t>
                          </a:r>
                          <a:endParaRPr lang="en-GB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0.067</a:t>
                          </a:r>
                          <a:endParaRPr lang="en-GB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0.163</a:t>
                          </a:r>
                          <a:endParaRPr lang="en-GB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93303412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  <a:endParaRPr lang="en-GB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2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27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0.014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0.072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8238671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2.5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24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0.021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0.081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847469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3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7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26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0.027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0.086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6916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10</a:t>
                          </a:r>
                          <a:endParaRPr lang="en-GB" sz="1400" dirty="0"/>
                        </a:p>
                      </a:txBody>
                      <a:tcP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27</a:t>
                          </a:r>
                          <a:endParaRPr lang="en-GB" sz="1400" dirty="0"/>
                        </a:p>
                      </a:txBody>
                      <a:tcP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smtClean="0"/>
                            <a:t>0.037</a:t>
                          </a:r>
                        </a:p>
                      </a:txBody>
                      <a:tcP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0.089</a:t>
                          </a:r>
                          <a:endParaRPr lang="en-GB" sz="1400" dirty="0"/>
                        </a:p>
                      </a:txBody>
                      <a:tcP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9721064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 smtClean="0"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  <a:endParaRPr lang="en-GB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2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24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0.007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0.038</a:t>
                          </a:r>
                          <a:endParaRPr lang="en-GB" sz="1400" dirty="0"/>
                        </a:p>
                      </a:txBody>
                      <a:tcP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7755393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2.5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22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0.011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0.043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623298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3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7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24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0.014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smtClean="0"/>
                            <a:t>0.044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859936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10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smtClean="0"/>
                            <a:t>Day 25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0.019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smtClean="0"/>
                            <a:t>0.047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4188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664433" y="251484"/>
            <a:ext cx="422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Standard SIR Model w/ “Hidden” Infected </a:t>
            </a:r>
          </a:p>
          <a:p>
            <a:r>
              <a:rPr lang="en-GB" b="1" u="sng" dirty="0" smtClean="0"/>
              <a:t>Compartment (No Demography)</a:t>
            </a:r>
            <a:endParaRPr lang="en-GB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2207" y="1154841"/>
                <a:ext cx="1997470" cy="2934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𝑆𝐼</m:t>
                      </m:r>
                    </m:oMath>
                  </m:oMathPara>
                </a14:m>
                <a:endParaRPr lang="en-GB" b="0" dirty="0" smtClean="0"/>
              </a:p>
              <a:p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0" dirty="0" smtClean="0"/>
              </a:p>
              <a:p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07" y="1154841"/>
                <a:ext cx="1997470" cy="2934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80500" y="4467071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Initial Conditions: {S = 0.9999, I = 0.0001, H = 0, R = 0}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4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472104"/>
            <a:ext cx="4016328" cy="24479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418" y="1472104"/>
            <a:ext cx="4049086" cy="24479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885" y="1472104"/>
            <a:ext cx="4022115" cy="24541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20031"/>
            <a:ext cx="4016329" cy="24511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419" y="3920031"/>
            <a:ext cx="4049086" cy="24617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9884" y="3920031"/>
            <a:ext cx="4001362" cy="2451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648642" y="834856"/>
                <a:ext cx="719043" cy="53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 smtClean="0"/>
                  <a:t> = 5</a:t>
                </a:r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42" y="834856"/>
                <a:ext cx="719043" cy="533288"/>
              </a:xfrm>
              <a:prstGeom prst="rect">
                <a:avLst/>
              </a:prstGeom>
              <a:blipFill>
                <a:blip r:embed="rId8"/>
                <a:stretch>
                  <a:fillRect r="-6780"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40439" y="834856"/>
                <a:ext cx="836063" cy="53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 smtClean="0"/>
                  <a:t> = 10</a:t>
                </a:r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439" y="834856"/>
                <a:ext cx="836063" cy="533288"/>
              </a:xfrm>
              <a:prstGeom prst="rect">
                <a:avLst/>
              </a:prstGeom>
              <a:blipFill>
                <a:blip r:embed="rId9"/>
                <a:stretch>
                  <a:fillRect r="-5109"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762910" y="834856"/>
                <a:ext cx="836063" cy="53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 smtClean="0"/>
                  <a:t> = 20</a:t>
                </a:r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10" y="834856"/>
                <a:ext cx="836063" cy="533288"/>
              </a:xfrm>
              <a:prstGeom prst="rect">
                <a:avLst/>
              </a:prstGeom>
              <a:blipFill>
                <a:blip r:embed="rId10"/>
                <a:stretch>
                  <a:fillRect r="-5109"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8026" y="228878"/>
            <a:ext cx="474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Normal Infected Individuals – “I” Compartment </a:t>
            </a:r>
            <a:endParaRPr lang="en-GB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209550" y="6381750"/>
            <a:ext cx="714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(Note the rescaled y-axis compared to the first 2 plots – {</a:t>
            </a:r>
            <a:r>
              <a:rPr lang="en-GB" b="1" dirty="0" smtClean="0"/>
              <a:t>0 – 0.1</a:t>
            </a:r>
            <a:r>
              <a:rPr lang="en-GB" dirty="0" smtClean="0"/>
              <a:t>; </a:t>
            </a:r>
            <a:r>
              <a:rPr lang="en-GB" b="1" dirty="0" smtClean="0"/>
              <a:t>0 – 0.25</a:t>
            </a:r>
            <a:r>
              <a:rPr lang="en-GB" dirty="0" smtClean="0"/>
              <a:t>})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16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648642" y="834856"/>
                <a:ext cx="719043" cy="53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 smtClean="0"/>
                  <a:t> = 5</a:t>
                </a:r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42" y="834856"/>
                <a:ext cx="719043" cy="533288"/>
              </a:xfrm>
              <a:prstGeom prst="rect">
                <a:avLst/>
              </a:prstGeom>
              <a:blipFill>
                <a:blip r:embed="rId2"/>
                <a:stretch>
                  <a:fillRect r="-6780"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40439" y="834856"/>
                <a:ext cx="836063" cy="53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 smtClean="0"/>
                  <a:t> = 10</a:t>
                </a:r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439" y="834856"/>
                <a:ext cx="836063" cy="533288"/>
              </a:xfrm>
              <a:prstGeom prst="rect">
                <a:avLst/>
              </a:prstGeom>
              <a:blipFill>
                <a:blip r:embed="rId3"/>
                <a:stretch>
                  <a:fillRect r="-5109"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762910" y="834856"/>
                <a:ext cx="836063" cy="53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 smtClean="0"/>
                  <a:t> = 20</a:t>
                </a:r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10" y="834856"/>
                <a:ext cx="836063" cy="533288"/>
              </a:xfrm>
              <a:prstGeom prst="rect">
                <a:avLst/>
              </a:prstGeom>
              <a:blipFill>
                <a:blip r:embed="rId4"/>
                <a:stretch>
                  <a:fillRect r="-5109"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09550" y="6381750"/>
            <a:ext cx="685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(Note the rescaled y-axis compared to the first 2 plots – {</a:t>
            </a:r>
            <a:r>
              <a:rPr lang="en-GB" b="1" dirty="0" smtClean="0"/>
              <a:t>0 – 0.5</a:t>
            </a:r>
            <a:r>
              <a:rPr lang="en-GB" dirty="0" smtClean="0"/>
              <a:t>; </a:t>
            </a:r>
            <a:r>
              <a:rPr lang="en-GB" b="1" dirty="0" smtClean="0"/>
              <a:t>0 – 1</a:t>
            </a:r>
            <a:r>
              <a:rPr lang="en-GB" dirty="0" smtClean="0"/>
              <a:t>})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58026" y="228878"/>
            <a:ext cx="500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“Hidden” Infected Individuals – “H” Compartment </a:t>
            </a:r>
            <a:endParaRPr lang="en-GB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368144"/>
            <a:ext cx="4037046" cy="2469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09435"/>
            <a:ext cx="4154893" cy="2567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9061" y="3909434"/>
            <a:ext cx="4010821" cy="2495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6326" y="1295198"/>
            <a:ext cx="4095670" cy="2495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9882" y="3909432"/>
            <a:ext cx="4029824" cy="2472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1121" y="1359701"/>
            <a:ext cx="3935044" cy="23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8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000" dirty="0" smtClean="0"/>
                  <a:t>As R</a:t>
                </a:r>
                <a:r>
                  <a:rPr lang="en-GB" sz="2000" baseline="-25000" dirty="0" smtClean="0"/>
                  <a:t>0</a:t>
                </a:r>
                <a:r>
                  <a:rPr lang="en-GB" sz="2000" dirty="0" smtClean="0"/>
                  <a:t> and the infectious period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µ</m:t>
                        </m:r>
                      </m:den>
                    </m:f>
                  </m:oMath>
                </a14:m>
                <a:r>
                  <a:rPr lang="en-GB" sz="2000" dirty="0" smtClean="0"/>
                  <a:t>) increases:</a:t>
                </a:r>
              </a:p>
              <a:p>
                <a:pPr lvl="1"/>
                <a:r>
                  <a:rPr lang="en-GB" sz="2000" dirty="0" smtClean="0"/>
                  <a:t>Proportion of infected humans at the epidemic peak increases</a:t>
                </a:r>
              </a:p>
              <a:p>
                <a:pPr lvl="1"/>
                <a:r>
                  <a:rPr lang="en-GB" sz="2000" dirty="0" smtClean="0"/>
                  <a:t>The cumulative number of infections over the course of the outbreak increases.</a:t>
                </a:r>
              </a:p>
              <a:p>
                <a:pPr lvl="1"/>
                <a:r>
                  <a:rPr lang="en-GB" sz="2000" dirty="0" smtClean="0"/>
                  <a:t>Little to no effect on the timing of the epidemic peak.</a:t>
                </a:r>
                <a:endParaRPr lang="en-GB" sz="2000" dirty="0"/>
              </a:p>
              <a:p>
                <a:r>
                  <a:rPr lang="en-GB" sz="2000" dirty="0" smtClean="0"/>
                  <a:t>This epidemiological pattern observed in the standard SIR model is also consistent across the different </a:t>
                </a:r>
                <a:r>
                  <a:rPr lang="el-GR" sz="2000" dirty="0" smtClean="0"/>
                  <a:t>β</a:t>
                </a:r>
                <a:r>
                  <a:rPr lang="en-GB" sz="2000" baseline="-25000" dirty="0" smtClean="0"/>
                  <a:t>2</a:t>
                </a:r>
                <a:r>
                  <a:rPr lang="en-GB" sz="2000" dirty="0" smtClean="0"/>
                  <a:t>/</a:t>
                </a:r>
                <a:r>
                  <a:rPr lang="el-GR" sz="2000" dirty="0" smtClean="0"/>
                  <a:t>β</a:t>
                </a:r>
                <a:r>
                  <a:rPr lang="en-GB" sz="2000" baseline="-25000" dirty="0" smtClean="0"/>
                  <a:t>1</a:t>
                </a:r>
                <a:r>
                  <a:rPr lang="en-GB" sz="2000" dirty="0" smtClean="0"/>
                  <a:t> scenarios (5, 10, 20) for the “Hidden”-infections compartment model</a:t>
                </a:r>
              </a:p>
              <a:p>
                <a:endParaRPr lang="en-GB" sz="2000" dirty="0" smtClean="0"/>
              </a:p>
              <a:p>
                <a:r>
                  <a:rPr lang="en-GB" sz="2000" dirty="0" smtClean="0"/>
                  <a:t>As a greater number of infected individuals are sequestered into the “Hidden”-infected compartment (greater </a:t>
                </a:r>
                <a:r>
                  <a:rPr lang="el-GR" sz="2000" dirty="0"/>
                  <a:t>β</a:t>
                </a:r>
                <a:r>
                  <a:rPr lang="en-GB" sz="2000" baseline="-25000" dirty="0"/>
                  <a:t>2</a:t>
                </a:r>
                <a:r>
                  <a:rPr lang="en-GB" sz="2000" dirty="0"/>
                  <a:t>/</a:t>
                </a:r>
                <a:r>
                  <a:rPr lang="el-GR" sz="2000" dirty="0"/>
                  <a:t>β</a:t>
                </a:r>
                <a:r>
                  <a:rPr lang="en-GB" sz="2000" baseline="-25000" dirty="0" smtClean="0"/>
                  <a:t>1 </a:t>
                </a:r>
                <a:r>
                  <a:rPr lang="en-GB" sz="2000" dirty="0" smtClean="0"/>
                  <a:t>ratio):</a:t>
                </a:r>
              </a:p>
              <a:p>
                <a:pPr lvl="1"/>
                <a:r>
                  <a:rPr lang="en-GB" sz="2000" dirty="0" smtClean="0"/>
                  <a:t>Earlier epidemic peak </a:t>
                </a:r>
              </a:p>
              <a:p>
                <a:pPr lvl="1"/>
                <a:r>
                  <a:rPr lang="en-GB" sz="2000" dirty="0"/>
                  <a:t>L</a:t>
                </a:r>
                <a:r>
                  <a:rPr lang="en-GB" sz="2000" dirty="0" smtClean="0"/>
                  <a:t>ower number of “infected” individuals (normal non-hidden infections) at the epidemic peak</a:t>
                </a:r>
              </a:p>
              <a:p>
                <a:pPr lvl="1"/>
                <a:r>
                  <a:rPr lang="en-GB" sz="2000" dirty="0" smtClean="0"/>
                  <a:t>Lower cumulative number of “infected” infections</a:t>
                </a:r>
                <a:r>
                  <a:rPr lang="en-GB" sz="2000" dirty="0"/>
                  <a:t> (normal non-hidden </a:t>
                </a:r>
                <a:r>
                  <a:rPr lang="en-GB" sz="2000" dirty="0" smtClean="0"/>
                  <a:t>infections) over the course of the outbreak</a:t>
                </a: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77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Posterior For SIHR/SIVR Model Fit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9" y="2854295"/>
            <a:ext cx="3324285" cy="2971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74" y="2854295"/>
            <a:ext cx="3267257" cy="2971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459" y="2854295"/>
            <a:ext cx="3310031" cy="29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9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612</Words>
  <Application>Microsoft Office PowerPoint</Application>
  <PresentationFormat>Widescreen</PresentationFormat>
  <Paragraphs>137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Summary </vt:lpstr>
      <vt:lpstr>Posterior For SIHR/SIVR Model Fit 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Alex</cp:lastModifiedBy>
  <cp:revision>19</cp:revision>
  <dcterms:created xsi:type="dcterms:W3CDTF">2020-02-14T14:46:48Z</dcterms:created>
  <dcterms:modified xsi:type="dcterms:W3CDTF">2020-02-21T20:29:25Z</dcterms:modified>
</cp:coreProperties>
</file>