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D158C-CE4D-4B35-BF5D-34218C2952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0AF986-A7FC-406E-B687-F639EAF907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64026-C5C4-4992-8620-74B954A1A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5947-F953-4F2E-9C00-8C1CC11C3AE1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F6559-B3E6-4C10-9C7E-44D307D89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A1B8-B5B5-49E4-9931-82D8728A2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460B-3163-4964-B828-E03438A3B9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9340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F146-2597-4150-834E-BE846D074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875DD4-B8FE-4ABE-96FB-BECEC0417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7F7B7-B1EA-49CD-800C-3E4F176EB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5947-F953-4F2E-9C00-8C1CC11C3AE1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5EAB4-B9BE-4121-B30B-D5D59CF1E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E9EB4-7E05-4547-9E90-4C9FC110B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460B-3163-4964-B828-E03438A3B9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564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80BE90-2DCC-4FB2-A40C-38BB138D72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C87195-12E3-4D9E-95CF-B67B5A47A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88836-E057-4B1C-858F-617B82A5D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5947-F953-4F2E-9C00-8C1CC11C3AE1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BEC4A-2811-4AD3-8A98-FED481E5D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CB6D3-EAE6-4113-A95C-3D7680D77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460B-3163-4964-B828-E03438A3B9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852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0F216-8849-428D-A8FD-06E1A1A7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4E278-2606-4D7D-9B69-B51BF3E7A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AA3E3-3B57-4B37-8973-5A50D9348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5947-F953-4F2E-9C00-8C1CC11C3AE1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A948B-9045-4BFA-9ADB-C4686D265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EA5E1-D840-43DF-A263-86C4224EF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460B-3163-4964-B828-E03438A3B9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3705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04296-060E-4286-B182-3B45EB71D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CAA2F-462E-49E2-A21F-44D6E1164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2D856-0BDC-4792-986D-CAD442C5F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5947-F953-4F2E-9C00-8C1CC11C3AE1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2B149-1D06-4313-89EF-3A6EDDF65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63F63-C471-4001-BC24-BBD72DB94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460B-3163-4964-B828-E03438A3B9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2164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EF4FB-CAF3-4E67-B5DE-9E572BB7F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A3AE9-AC39-42CB-B0A0-0B3DB76EA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8340C2-8A64-406C-B3AC-E2FE9C2EA4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B52E3C-C658-40D4-84CA-4EFCBCC09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5947-F953-4F2E-9C00-8C1CC11C3AE1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955CD3-3D6C-4EBC-96DD-62FF9085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CFA18-9295-4EA6-9CD8-3368EB27D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460B-3163-4964-B828-E03438A3B9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271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907C2-5935-4F6C-BB73-0390E5ED9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62B44-BEB4-4883-B82F-B85D3FE1A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D2C7F0-EEB6-4760-AE34-5C252D49D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98A406-6CFB-460A-B984-7B2F48B6E0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397D7B-B41E-4A21-84AD-9B3E3ACD2D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484816-5F27-4614-B2AF-8A258F716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5947-F953-4F2E-9C00-8C1CC11C3AE1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872177-76B1-4ED2-B98B-26828FFFD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B211C6-4B9B-4C2A-8684-B6BBD9B2D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460B-3163-4964-B828-E03438A3B9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903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DD5AB-C086-47DB-A390-D54461825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0DD2C9-F916-441D-88B0-3B32CC101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5947-F953-4F2E-9C00-8C1CC11C3AE1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E0B89-6D09-4FB0-AF4B-32F60E1D3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8688DF-AF5B-4A54-AA7D-15600CDE4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460B-3163-4964-B828-E03438A3B9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989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2EE5DC-0E53-4BC3-B5BF-525007E5B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5947-F953-4F2E-9C00-8C1CC11C3AE1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605603-C277-4BA5-ACB2-963747EFE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56F014-4CDB-403A-A76D-41C7113B6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460B-3163-4964-B828-E03438A3B9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40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F527-925F-402A-A1A8-4493B05EA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A3C08-EBAF-4F82-A16E-5928E4BF5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019D8F-155E-4F84-ABA5-093613893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7C11-51C7-4191-9D94-1158AE630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5947-F953-4F2E-9C00-8C1CC11C3AE1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1D440F-1931-403C-8196-C1BFB212C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94B43-AF81-4F53-B5F7-EC6B1B5F4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460B-3163-4964-B828-E03438A3B9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144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78582-CB61-47CD-8F9C-29AB6F355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19474B-D524-4CA7-B6D4-86B1CDCA9C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BE371-F1B8-44FD-B155-B27806F3A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A9DE3-B0A3-44AC-B37C-1BABCA87C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5947-F953-4F2E-9C00-8C1CC11C3AE1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1F170-2D34-49BD-8908-752DF88CF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BAF616-8B24-4CE8-A7E3-C9F56B9FF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9460B-3163-4964-B828-E03438A3B9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2329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300F41-7E17-47A5-BC8D-03882D70B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CA4658-EB97-4F0D-8983-60A852432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867FE-466D-4C8C-A22B-7F632C9A10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F5947-F953-4F2E-9C00-8C1CC11C3AE1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C5EF9-9EA3-43E9-8276-EA8A1F3189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C2E75-2C13-494D-B693-0EBE188B74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9460B-3163-4964-B828-E03438A3B9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0107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F232D8-C14E-4FA0-96FC-879C12EF6EEF}"/>
              </a:ext>
            </a:extLst>
          </p:cNvPr>
          <p:cNvSpPr txBox="1"/>
          <p:nvPr/>
        </p:nvSpPr>
        <p:spPr>
          <a:xfrm>
            <a:off x="0" y="5150840"/>
            <a:ext cx="18069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Initial Conditions</a:t>
            </a:r>
          </a:p>
          <a:p>
            <a:r>
              <a:rPr lang="en-GB" dirty="0"/>
              <a:t>N = 5000000 </a:t>
            </a:r>
          </a:p>
          <a:p>
            <a:r>
              <a:rPr lang="en-GB" dirty="0"/>
              <a:t>S = 4997500</a:t>
            </a:r>
          </a:p>
          <a:p>
            <a:r>
              <a:rPr lang="en-GB" dirty="0"/>
              <a:t>I = 2500</a:t>
            </a:r>
          </a:p>
          <a:p>
            <a:r>
              <a:rPr lang="en-GB" dirty="0"/>
              <a:t>R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C0A5F3-C23F-490A-B345-D94F5BA7B423}"/>
              </a:ext>
            </a:extLst>
          </p:cNvPr>
          <p:cNvSpPr txBox="1"/>
          <p:nvPr/>
        </p:nvSpPr>
        <p:spPr>
          <a:xfrm>
            <a:off x="2412974" y="5150840"/>
            <a:ext cx="462677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Parameters</a:t>
            </a:r>
          </a:p>
          <a:p>
            <a:r>
              <a:rPr lang="en-GB" dirty="0"/>
              <a:t>Doubling Time = 3 days</a:t>
            </a:r>
          </a:p>
          <a:p>
            <a:r>
              <a:rPr lang="en-GB" dirty="0"/>
              <a:t>Gamma = 4997500</a:t>
            </a:r>
          </a:p>
          <a:p>
            <a:r>
              <a:rPr lang="en-GB" dirty="0"/>
              <a:t>Beta = Varies (1.1 &lt; R &lt; 2.0)</a:t>
            </a:r>
          </a:p>
          <a:p>
            <a:r>
              <a:rPr lang="en-GB" dirty="0"/>
              <a:t>Infectious Importations per day (c) = 5 per day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38CB9C2-8399-44F2-A3DE-3BBC96026C80}"/>
                  </a:ext>
                </a:extLst>
              </p:cNvPr>
              <p:cNvSpPr txBox="1"/>
              <p:nvPr/>
            </p:nvSpPr>
            <p:spPr>
              <a:xfrm>
                <a:off x="7645823" y="4163454"/>
                <a:ext cx="4081986" cy="2464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Cumulative Incidence or “Final Size” calculated from start of simulation until I(t) re-reaches 2500 cases</a:t>
                </a:r>
              </a:p>
              <a:p>
                <a:endParaRPr lang="en-GB" dirty="0"/>
              </a:p>
              <a:p>
                <a:r>
                  <a:rPr lang="en-GB" dirty="0"/>
                  <a:t>Proportion of cases attributable to importation defined as: </a:t>
                </a:r>
              </a:p>
              <a:p>
                <a:endParaRPr lang="en-GB" dirty="0"/>
              </a:p>
              <a:p>
                <a:r>
                  <a:rPr lang="en-GB" dirty="0"/>
                  <a:t>1 –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𝐹𝑖𝑛𝑎𝑙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𝑠𝑖𝑧𝑒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𝑤𝑖𝑡h𝑜𝑢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𝑖𝑚𝑝𝑜𝑟𝑡𝑎𝑡𝑖𝑜𝑛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郝</m:t>
                        </m:r>
                      </m:num>
                      <m:num>
                        <m:r>
                          <a:rPr>
                            <a:latin typeface="Cambria Math" panose="02040503050406030204" pitchFamily="18" charset="0"/>
                          </a:rPr>
                          <m:t>𝐹𝑖𝑛𝑎𝑙</m:t>
                        </m:r>
                      </m:num>
                      <m:num>
                        <m:r>
                          <a:rPr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num>
                        <m:r>
                          <a:rPr>
                            <a:latin typeface="Cambria Math" panose="02040503050406030204" pitchFamily="18" charset="0"/>
                          </a:rPr>
                          <m:t>𝑠𝑖𝑧𝑒</m:t>
                        </m:r>
                      </m:num>
                      <m:num>
                        <m:r>
                          <a:rPr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num>
                        <m:r>
                          <a:rPr>
                            <a:latin typeface="Cambria Math" panose="02040503050406030204" pitchFamily="18" charset="0"/>
                          </a:rPr>
                          <m:t>𝑤𝑖𝑡h</m:t>
                        </m:r>
                      </m:num>
                      <m:num>
                        <m:r>
                          <a:rPr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>
                            <a:latin typeface="Cambria Math" panose="02040503050406030204" pitchFamily="18" charset="0"/>
                          </a:rPr>
                          <m:t>𝑖𝑚𝑝𝑜𝑟𝑡𝑎𝑡𝑖𝑜𝑛</m:t>
                        </m:r>
                      </m:den>
                    </m:f>
                  </m:oMath>
                </a14:m>
                <a:r>
                  <a:rPr lang="en-GB" dirty="0"/>
                  <a:t>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38CB9C2-8399-44F2-A3DE-3BBC96026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5823" y="4163454"/>
                <a:ext cx="4081986" cy="2464714"/>
              </a:xfrm>
              <a:prstGeom prst="rect">
                <a:avLst/>
              </a:prstGeom>
              <a:blipFill>
                <a:blip r:embed="rId2"/>
                <a:stretch>
                  <a:fillRect l="-1194" t="-1485" b="-2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14AC905-7BAE-44DC-81D8-467A88032493}"/>
                  </a:ext>
                </a:extLst>
              </p:cNvPr>
              <p:cNvSpPr txBox="1"/>
              <p:nvPr/>
            </p:nvSpPr>
            <p:spPr>
              <a:xfrm>
                <a:off x="1174460" y="1145096"/>
                <a:ext cx="1858201" cy="21330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</a:rPr>
                            <m:t>β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GB" b="0" dirty="0"/>
              </a:p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𝑑𝐼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</a:rPr>
                            <m:t>β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𝑑𝑅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14AC905-7BAE-44DC-81D8-467A880324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460" y="1145096"/>
                <a:ext cx="1858201" cy="21330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1EA716C-A90C-42E1-85DE-D88650FDEAF4}"/>
              </a:ext>
            </a:extLst>
          </p:cNvPr>
          <p:cNvSpPr txBox="1"/>
          <p:nvPr/>
        </p:nvSpPr>
        <p:spPr>
          <a:xfrm>
            <a:off x="1243292" y="469784"/>
            <a:ext cx="1746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Model Structure</a:t>
            </a:r>
          </a:p>
        </p:txBody>
      </p:sp>
    </p:spTree>
    <p:extLst>
      <p:ext uri="{BB962C8B-B14F-4D97-AF65-F5344CB8AC3E}">
        <p14:creationId xmlns:p14="http://schemas.microsoft.com/office/powerpoint/2010/main" val="3405057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E44040-6C0D-4039-872D-8F4F59CF1EAF}"/>
              </a:ext>
            </a:extLst>
          </p:cNvPr>
          <p:cNvSpPr txBox="1"/>
          <p:nvPr/>
        </p:nvSpPr>
        <p:spPr>
          <a:xfrm>
            <a:off x="1" y="5230849"/>
            <a:ext cx="947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Final Size at I(t) = 2500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AC5F4C-E59A-4EC3-9738-617787B20027}"/>
              </a:ext>
            </a:extLst>
          </p:cNvPr>
          <p:cNvSpPr txBox="1"/>
          <p:nvPr/>
        </p:nvSpPr>
        <p:spPr>
          <a:xfrm>
            <a:off x="1593074" y="5235987"/>
            <a:ext cx="2252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Importation = </a:t>
            </a:r>
            <a:r>
              <a:rPr lang="en-GB" sz="1200" b="1" dirty="0"/>
              <a:t>1575336 cases</a:t>
            </a:r>
          </a:p>
          <a:p>
            <a:r>
              <a:rPr lang="en-GB" sz="1200" dirty="0"/>
              <a:t>No Importation = </a:t>
            </a:r>
            <a:r>
              <a:rPr lang="en-GB" sz="1200" b="1" dirty="0"/>
              <a:t>1564216 cases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43EA90-F518-40E5-B42A-BF28D2C3E881}"/>
              </a:ext>
            </a:extLst>
          </p:cNvPr>
          <p:cNvSpPr txBox="1"/>
          <p:nvPr/>
        </p:nvSpPr>
        <p:spPr>
          <a:xfrm>
            <a:off x="0" y="5869229"/>
            <a:ext cx="13780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Fraction of Epidemic w/ Importation attributable to Importation?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DD150E-9E92-4B44-AB85-DC8225FC23F4}"/>
              </a:ext>
            </a:extLst>
          </p:cNvPr>
          <p:cNvSpPr txBox="1"/>
          <p:nvPr/>
        </p:nvSpPr>
        <p:spPr>
          <a:xfrm>
            <a:off x="2285505" y="6227519"/>
            <a:ext cx="872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0.007%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F0E429-78D5-44AD-8275-F4C673954CB5}"/>
              </a:ext>
            </a:extLst>
          </p:cNvPr>
          <p:cNvSpPr txBox="1"/>
          <p:nvPr/>
        </p:nvSpPr>
        <p:spPr>
          <a:xfrm>
            <a:off x="302166" y="4711604"/>
            <a:ext cx="1216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97A551-1AA2-4ED9-BA2F-6893BF7B017B}"/>
              </a:ext>
            </a:extLst>
          </p:cNvPr>
          <p:cNvSpPr txBox="1"/>
          <p:nvPr/>
        </p:nvSpPr>
        <p:spPr>
          <a:xfrm>
            <a:off x="2371508" y="4738129"/>
            <a:ext cx="621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1.2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E67C07-F9A0-4471-A2A0-008EA97145C8}"/>
              </a:ext>
            </a:extLst>
          </p:cNvPr>
          <p:cNvSpPr txBox="1"/>
          <p:nvPr/>
        </p:nvSpPr>
        <p:spPr>
          <a:xfrm>
            <a:off x="4388410" y="5230847"/>
            <a:ext cx="2252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Importation = </a:t>
            </a:r>
            <a:r>
              <a:rPr lang="en-GB" sz="1200" b="1" dirty="0"/>
              <a:t>2555141 cases</a:t>
            </a:r>
          </a:p>
          <a:p>
            <a:r>
              <a:rPr lang="en-GB" sz="1200" dirty="0"/>
              <a:t>No Importation = </a:t>
            </a:r>
            <a:r>
              <a:rPr lang="en-GB" sz="1200" b="1" dirty="0"/>
              <a:t>2551098 cases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622B80-2B88-4FE7-BC4E-BDCD0DBD5DC4}"/>
              </a:ext>
            </a:extLst>
          </p:cNvPr>
          <p:cNvSpPr txBox="1"/>
          <p:nvPr/>
        </p:nvSpPr>
        <p:spPr>
          <a:xfrm>
            <a:off x="4943868" y="6222381"/>
            <a:ext cx="872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0.001%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18F8B4C-AB47-4973-BB5D-039FFBBC1FA6}"/>
              </a:ext>
            </a:extLst>
          </p:cNvPr>
          <p:cNvSpPr txBox="1"/>
          <p:nvPr/>
        </p:nvSpPr>
        <p:spPr>
          <a:xfrm>
            <a:off x="5069540" y="4691185"/>
            <a:ext cx="621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1.4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CC3B66-FB83-430D-92B3-7AC6AAEB7AEC}"/>
              </a:ext>
            </a:extLst>
          </p:cNvPr>
          <p:cNvSpPr txBox="1"/>
          <p:nvPr/>
        </p:nvSpPr>
        <p:spPr>
          <a:xfrm>
            <a:off x="7702265" y="6230528"/>
            <a:ext cx="872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0.0007%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29AF4CA-B6B0-4769-91CD-43802861BE87}"/>
              </a:ext>
            </a:extLst>
          </p:cNvPr>
          <p:cNvSpPr txBox="1"/>
          <p:nvPr/>
        </p:nvSpPr>
        <p:spPr>
          <a:xfrm>
            <a:off x="7827937" y="4699332"/>
            <a:ext cx="621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1.6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94EE2EB-E7F2-4EDB-8E67-6945BDBA243D}"/>
              </a:ext>
            </a:extLst>
          </p:cNvPr>
          <p:cNvSpPr txBox="1"/>
          <p:nvPr/>
        </p:nvSpPr>
        <p:spPr>
          <a:xfrm>
            <a:off x="10496222" y="6215787"/>
            <a:ext cx="872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0.0004%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A4D6A0F-B541-4E71-8B63-CDA49219BE95}"/>
              </a:ext>
            </a:extLst>
          </p:cNvPr>
          <p:cNvSpPr txBox="1"/>
          <p:nvPr/>
        </p:nvSpPr>
        <p:spPr>
          <a:xfrm>
            <a:off x="10583873" y="4714159"/>
            <a:ext cx="621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1.8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034C47F-B99D-4F59-9661-DAB8B9A375EB}"/>
              </a:ext>
            </a:extLst>
          </p:cNvPr>
          <p:cNvSpPr txBox="1"/>
          <p:nvPr/>
        </p:nvSpPr>
        <p:spPr>
          <a:xfrm>
            <a:off x="7115284" y="5225202"/>
            <a:ext cx="2252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Importation = </a:t>
            </a:r>
            <a:r>
              <a:rPr lang="en-GB" sz="1200" b="1" dirty="0"/>
              <a:t>3208534 cases</a:t>
            </a:r>
          </a:p>
          <a:p>
            <a:r>
              <a:rPr lang="en-GB" sz="1200" dirty="0"/>
              <a:t>No Importation = </a:t>
            </a:r>
            <a:r>
              <a:rPr lang="en-GB" sz="1200" b="1" dirty="0"/>
              <a:t>3206231 cases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849A1DD-89B8-4D46-8025-EC6F12A6355E}"/>
              </a:ext>
            </a:extLst>
          </p:cNvPr>
          <p:cNvSpPr txBox="1"/>
          <p:nvPr/>
        </p:nvSpPr>
        <p:spPr>
          <a:xfrm>
            <a:off x="9680610" y="5226503"/>
            <a:ext cx="2252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Importation = </a:t>
            </a:r>
            <a:r>
              <a:rPr lang="en-GB" sz="1200" b="1" dirty="0"/>
              <a:t>3660239 cases</a:t>
            </a:r>
          </a:p>
          <a:p>
            <a:r>
              <a:rPr lang="en-GB" sz="1200" dirty="0"/>
              <a:t>No Importation = </a:t>
            </a:r>
            <a:r>
              <a:rPr lang="en-GB" sz="1200" b="1" dirty="0"/>
              <a:t>3658654 cases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D5AD0B-E10F-433E-9947-FF38A7574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095" y="795175"/>
            <a:ext cx="2571927" cy="367418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F54D5F1-D7FD-4572-8B7F-F6BB1E30D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5409" y="795174"/>
            <a:ext cx="2571927" cy="36741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581FDAD-E48D-4B08-AB98-126F891456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8918" y="795174"/>
            <a:ext cx="2558701" cy="36552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AF78B2-F9F6-4F91-B9DD-4D524093AD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42874" y="795174"/>
            <a:ext cx="2558701" cy="365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255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164</Words>
  <Application>Microsoft Macintosh PowerPoint</Application>
  <PresentationFormat>Widescreen</PresentationFormat>
  <Paragraphs>40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Morgan</dc:creator>
  <cp:lastModifiedBy>Morgan  Alexander Liang Kang</cp:lastModifiedBy>
  <cp:revision>6</cp:revision>
  <dcterms:created xsi:type="dcterms:W3CDTF">2020-09-18T10:51:44Z</dcterms:created>
  <dcterms:modified xsi:type="dcterms:W3CDTF">2022-09-19T15:57:13Z</dcterms:modified>
</cp:coreProperties>
</file>