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F89D-E354-45A5-8A91-A8B7622DFBFD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B16A-7AD0-49B7-A443-9D7F328BC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20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F89D-E354-45A5-8A91-A8B7622DFBFD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B16A-7AD0-49B7-A443-9D7F328BC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80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F89D-E354-45A5-8A91-A8B7622DFBFD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B16A-7AD0-49B7-A443-9D7F328BC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51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F89D-E354-45A5-8A91-A8B7622DFBFD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B16A-7AD0-49B7-A443-9D7F328BC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69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F89D-E354-45A5-8A91-A8B7622DFBFD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B16A-7AD0-49B7-A443-9D7F328BC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63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F89D-E354-45A5-8A91-A8B7622DFBFD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B16A-7AD0-49B7-A443-9D7F328BC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28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F89D-E354-45A5-8A91-A8B7622DFBFD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B16A-7AD0-49B7-A443-9D7F328BC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96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F89D-E354-45A5-8A91-A8B7622DFBFD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B16A-7AD0-49B7-A443-9D7F328BC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84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F89D-E354-45A5-8A91-A8B7622DFBFD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B16A-7AD0-49B7-A443-9D7F328BC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27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F89D-E354-45A5-8A91-A8B7622DFBFD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B16A-7AD0-49B7-A443-9D7F328BC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43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EF89D-E354-45A5-8A91-A8B7622DFBFD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B16A-7AD0-49B7-A443-9D7F328BC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75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EF89D-E354-45A5-8A91-A8B7622DFBFD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4B16A-7AD0-49B7-A443-9D7F328BCB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7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402" y="6297253"/>
            <a:ext cx="488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Epigroup</a:t>
            </a:r>
            <a:r>
              <a:rPr lang="en-GB" dirty="0"/>
              <a:t>, University of Edinburgh, 28/05/20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4850" y="161553"/>
            <a:ext cx="1078230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/>
              <a:t>CONTACT TRACING AND TIME TO TARGET</a:t>
            </a:r>
          </a:p>
          <a:p>
            <a:pPr algn="ctr"/>
            <a:endParaRPr lang="en-GB" sz="2400" dirty="0"/>
          </a:p>
          <a:p>
            <a:pPr algn="ctr"/>
            <a:r>
              <a:rPr lang="en-GB" sz="2200" dirty="0"/>
              <a:t>The following slide illustrates a sequence of increasingly restrictive policy goals influences the range of options available to respond to the COVID-19 epidemic</a:t>
            </a:r>
          </a:p>
          <a:p>
            <a:pPr algn="ctr"/>
            <a:endParaRPr lang="en-GB" sz="2200" dirty="0"/>
          </a:p>
          <a:p>
            <a:r>
              <a:rPr lang="en-GB" sz="2200" dirty="0"/>
              <a:t>The graphs show model simulation results for combinations of:				</a:t>
            </a:r>
          </a:p>
          <a:p>
            <a:r>
              <a:rPr lang="en-GB" sz="2200" dirty="0"/>
              <a:t>     </a:t>
            </a:r>
            <a:r>
              <a:rPr lang="en-GB" sz="2200" dirty="0" err="1"/>
              <a:t>i</a:t>
            </a:r>
            <a:r>
              <a:rPr lang="en-GB" sz="2200" dirty="0"/>
              <a:t>) </a:t>
            </a:r>
            <a:r>
              <a:rPr lang="en-GB" sz="2200" b="1" dirty="0"/>
              <a:t>R value</a:t>
            </a:r>
            <a:r>
              <a:rPr lang="en-GB" sz="2200" dirty="0"/>
              <a:t> from 0.5 to 1 (vertical axis) </a:t>
            </a:r>
          </a:p>
          <a:p>
            <a:r>
              <a:rPr lang="en-GB" sz="2200" dirty="0"/>
              <a:t>     ii) </a:t>
            </a:r>
            <a:r>
              <a:rPr lang="en-GB" sz="2200" b="1" dirty="0"/>
              <a:t>Target incidence</a:t>
            </a:r>
            <a:r>
              <a:rPr lang="en-GB" sz="2200" dirty="0"/>
              <a:t>: 1, 10 or 100 new cases per day (vertical blocks)</a:t>
            </a:r>
          </a:p>
          <a:p>
            <a:r>
              <a:rPr lang="en-GB" sz="2200" dirty="0"/>
              <a:t>     iii) Rate at which contact tracing </a:t>
            </a:r>
            <a:r>
              <a:rPr lang="en-GB" sz="2200" b="1" dirty="0"/>
              <a:t>coverage</a:t>
            </a:r>
            <a:r>
              <a:rPr lang="en-GB" sz="2200" dirty="0"/>
              <a:t> can be ramped up (horizontal axis)	</a:t>
            </a:r>
          </a:p>
          <a:p>
            <a:r>
              <a:rPr lang="en-GB" sz="2200" dirty="0"/>
              <a:t>     iv) </a:t>
            </a:r>
            <a:r>
              <a:rPr lang="en-GB" sz="2200" b="1" dirty="0"/>
              <a:t>Effectiveness</a:t>
            </a:r>
            <a:r>
              <a:rPr lang="en-GB" sz="2200" dirty="0"/>
              <a:t> of contact tracing (relative to 100% coverage)			</a:t>
            </a:r>
          </a:p>
          <a:p>
            <a:pPr algn="ctr"/>
            <a:endParaRPr lang="en-GB" sz="2200" dirty="0"/>
          </a:p>
          <a:p>
            <a:r>
              <a:rPr lang="en-GB" sz="2200" dirty="0"/>
              <a:t>Colour coding indicates the time period during which target incidence would be achieved.</a:t>
            </a:r>
          </a:p>
          <a:p>
            <a:r>
              <a:rPr lang="en-GB" sz="2200" dirty="0"/>
              <a:t>These scenarios assume a starting incidence (at 25/05/20) of 850 new cases per day; this is consistent with ONS estimates but could be a factor of 2 higher or lower.</a:t>
            </a:r>
          </a:p>
          <a:p>
            <a:pPr algn="ctr"/>
            <a:endParaRPr lang="en-GB" sz="2400" dirty="0"/>
          </a:p>
          <a:p>
            <a:pPr algn="just"/>
            <a:r>
              <a:rPr lang="en-GB" sz="2200" b="1" i="1" dirty="0"/>
              <a:t>Caveat</a:t>
            </a:r>
            <a:r>
              <a:rPr lang="en-GB" sz="2200" i="1" dirty="0"/>
              <a:t>: These are scenario models. They are calibrated to be consistent with the epidemic data so far but they are </a:t>
            </a:r>
            <a:r>
              <a:rPr lang="en-GB" sz="2200" b="1" i="1" u="sng" dirty="0"/>
              <a:t>not</a:t>
            </a:r>
            <a:r>
              <a:rPr lang="en-GB" sz="2200" b="1" i="1" dirty="0"/>
              <a:t> predictions</a:t>
            </a:r>
            <a:r>
              <a:rPr lang="en-GB" sz="2200" i="1" dirty="0"/>
              <a:t>. Full details of the modelling are available on request.</a:t>
            </a:r>
          </a:p>
        </p:txBody>
      </p:sp>
    </p:spTree>
    <p:extLst>
      <p:ext uri="{BB962C8B-B14F-4D97-AF65-F5344CB8AC3E}">
        <p14:creationId xmlns:p14="http://schemas.microsoft.com/office/powerpoint/2010/main" val="391819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443331" y="374824"/>
            <a:ext cx="5273748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/>
              <a:t>KEY RESULTS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Time to target depends on what the target 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Near eradication very hard to achieve quickly unless efficacy is very high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At current R≈0.85 much less prospect of reaching target quickly (cf. R≈0.50)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If effectiveness is &lt;50% then much less prospect of reaching target quickly (cf. effectiveness &gt;80%)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Rate of increase of coverage shows diminishing returns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7402" y="6297253"/>
            <a:ext cx="488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Epigroup</a:t>
            </a:r>
            <a:r>
              <a:rPr lang="en-GB" dirty="0"/>
              <a:t>, University of Edinburgh, 28/05/20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98"/>
          <a:stretch/>
        </p:blipFill>
        <p:spPr>
          <a:xfrm>
            <a:off x="277402" y="651274"/>
            <a:ext cx="5580000" cy="5236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35" t="35070" r="-179" b="38121"/>
          <a:stretch/>
        </p:blipFill>
        <p:spPr>
          <a:xfrm>
            <a:off x="7712205" y="853296"/>
            <a:ext cx="2736000" cy="14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49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278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BUNNIK Bram</dc:creator>
  <cp:lastModifiedBy>Morgan  Alexander Liang Kang</cp:lastModifiedBy>
  <cp:revision>20</cp:revision>
  <dcterms:created xsi:type="dcterms:W3CDTF">2020-04-25T11:36:52Z</dcterms:created>
  <dcterms:modified xsi:type="dcterms:W3CDTF">2022-09-19T15:57:28Z</dcterms:modified>
</cp:coreProperties>
</file>