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7"/>
    <p:restoredTop sz="79028"/>
  </p:normalViewPr>
  <p:slideViewPr>
    <p:cSldViewPr snapToGrid="0" snapToObjects="1">
      <p:cViewPr>
        <p:scale>
          <a:sx n="147" d="100"/>
          <a:sy n="147" d="100"/>
        </p:scale>
        <p:origin x="3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165F-F878-B74C-A9CB-1D93544D2133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73EA-12D6-9A48-90AF-A5442583D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3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9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826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42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8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6BC6-2ADB-A08D-7903-3689D89E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D053-95BF-D9DB-4D73-287A0E3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6CF7-9136-CD0D-143B-0FC685C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722-D27E-F7A2-4BB5-5792E2F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153E-D945-F532-72CE-FD267D05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5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72A8-8080-AE7E-0A5F-9D3EC3FD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E9C3-A702-8206-9FC6-54A919C9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AD3F-C556-E77B-BE4A-76A3FCDC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6922-635B-7C89-9845-CB77D19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C896-FAA9-0F8F-2733-44686F9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15CA-DC9C-C2B7-8942-AC26FB25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AB86-A0CB-E857-C5DA-C4DF3A38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C644-59C0-4D10-CFC0-DC3BDBD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D75-3E37-513F-AD15-4920F7C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D845-63E8-A6AB-6F3E-8DBD513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7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5D85-40FC-829F-8A9E-A7CA15F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62A-8BBA-F4B6-A23C-A9B9628B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32A7-03F4-2E8C-A3BC-A3AE717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5A55-36E2-9ABA-A5A2-FB5CDB0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2831-CAFC-B4A0-E450-FA9BA35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7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15EC-788D-77DC-0B82-46F1588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1E86-A0CA-9F89-0BC5-32A4B592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8714-9E2D-0DAB-673B-EDFCAB88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A118-5480-1B69-6C1A-38358262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0751-D296-EB9B-F7DB-7CB5D5A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30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2A6-AAD2-51EE-B105-0F2B53E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51D0-1A96-4520-833C-17B30240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1438-8FA4-AB3D-1C95-2D714588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C42-B7BC-F9E9-9090-089E5235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9270-5039-EDC0-4A78-1244D60D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0EFC-B944-098C-E1B8-6A0A0CF2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3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FA5-6726-FEC8-C108-002E7B1E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4F1A-EF45-B94A-1618-832856A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762D-E446-92EC-687F-FBF58DEA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2EAD-DA92-5CC3-3585-14ACC51C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1747-B4DC-5DF9-CC55-B2C2D685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4D66-90BA-28D6-2D94-E0078D4F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9138-BC45-792D-48CC-1E786BC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CA9C9-EF4C-57EF-D439-9AEDBA10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6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87B2-17D3-738C-5785-3FA3AB3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7C56B-080C-7426-D74D-0BBBAC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BE78-F002-C228-73DB-76F04A1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2CE3-7169-2761-8DA4-A104D18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344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F3D1-2DED-093C-17F7-F3EF7FF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9239-B470-C2F7-D3D1-7D1C3D3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5CF67-7634-1BDB-FD6C-F196884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4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4BF-CC49-73DC-DFB9-DFB33F6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6ED1-5747-5F6D-3591-054C7A9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419-2702-09F8-855B-A055B03A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8FCB-7DFA-07F2-0079-7D5F6E0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CFC8-80B1-D9F3-D437-A35A7EC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B64C-B56C-AFFC-E565-DB28974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12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E3-0B80-90E7-43CB-3F6B1F2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E776-BC17-6BA4-F40A-9063B23F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732B-9BDC-60CE-7C34-101914AE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FE42-9504-DD68-BD9E-5C44ADE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C83-4990-A7BE-339F-0E03117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8CCC-E01E-0079-D1EF-B70F419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8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E4E5C-B11D-9A50-9144-2F71984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B2AD-B984-C3DD-2C8B-668B1ECA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4942-BFFE-93B1-1319-C5A759A4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520-85C3-3F4A-BBF1-568BB9EDF9C7}" type="datetimeFigureOut">
              <a:rPr lang="en-CH" smtClean="0"/>
              <a:t>29.06.22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FDED-5D62-ED0E-1452-AC687A08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C7C-B603-261B-BD6B-A4A02751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05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4957E-E1BE-649A-2095-8A6508FBB552}"/>
              </a:ext>
            </a:extLst>
          </p:cNvPr>
          <p:cNvSpPr/>
          <p:nvPr/>
        </p:nvSpPr>
        <p:spPr>
          <a:xfrm>
            <a:off x="5841797" y="699983"/>
            <a:ext cx="6190736" cy="520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F6BF6-DB8F-8C90-431A-FF4181BBF885}"/>
              </a:ext>
            </a:extLst>
          </p:cNvPr>
          <p:cNvSpPr/>
          <p:nvPr/>
        </p:nvSpPr>
        <p:spPr>
          <a:xfrm>
            <a:off x="8464341" y="4870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A5C0-EC3A-247B-9EA7-FCAD1B259265}"/>
              </a:ext>
            </a:extLst>
          </p:cNvPr>
          <p:cNvSpPr/>
          <p:nvPr/>
        </p:nvSpPr>
        <p:spPr>
          <a:xfrm>
            <a:off x="61894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0A8B5-1FB9-2C3C-1422-152ED426CD94}"/>
              </a:ext>
            </a:extLst>
          </p:cNvPr>
          <p:cNvSpPr/>
          <p:nvPr/>
        </p:nvSpPr>
        <p:spPr>
          <a:xfrm>
            <a:off x="107391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0D6-C44D-3617-EF41-9DAD3E789E93}"/>
              </a:ext>
            </a:extLst>
          </p:cNvPr>
          <p:cNvSpPr/>
          <p:nvPr/>
        </p:nvSpPr>
        <p:spPr>
          <a:xfrm>
            <a:off x="8437483" y="872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D6AC0-25ED-3237-F9CF-B4DD17BEA94A}"/>
              </a:ext>
            </a:extLst>
          </p:cNvPr>
          <p:cNvCxnSpPr/>
          <p:nvPr/>
        </p:nvCxnSpPr>
        <p:spPr>
          <a:xfrm flipV="1">
            <a:off x="6544474" y="1168142"/>
            <a:ext cx="1769326" cy="14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BD9F8-90F4-E7E9-744C-FA21B0539DF9}"/>
              </a:ext>
            </a:extLst>
          </p:cNvPr>
          <p:cNvCxnSpPr>
            <a:cxnSpLocks/>
          </p:cNvCxnSpPr>
          <p:nvPr/>
        </p:nvCxnSpPr>
        <p:spPr>
          <a:xfrm flipH="1">
            <a:off x="6793516" y="1369790"/>
            <a:ext cx="1577899" cy="125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7A417-0D07-4ED9-5357-A02C85FC7BB1}"/>
              </a:ext>
            </a:extLst>
          </p:cNvPr>
          <p:cNvCxnSpPr>
            <a:cxnSpLocks/>
          </p:cNvCxnSpPr>
          <p:nvPr/>
        </p:nvCxnSpPr>
        <p:spPr>
          <a:xfrm flipH="1" flipV="1">
            <a:off x="9460911" y="1300929"/>
            <a:ext cx="1911936" cy="132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42C04-AD3E-26C6-AC88-EE5BF7B7AFFC}"/>
              </a:ext>
            </a:extLst>
          </p:cNvPr>
          <p:cNvCxnSpPr>
            <a:cxnSpLocks/>
          </p:cNvCxnSpPr>
          <p:nvPr/>
        </p:nvCxnSpPr>
        <p:spPr>
          <a:xfrm>
            <a:off x="9394801" y="1458914"/>
            <a:ext cx="1727867" cy="118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1929A-7CC3-8C6C-2938-AB051FD77B1B}"/>
              </a:ext>
            </a:extLst>
          </p:cNvPr>
          <p:cNvSpPr txBox="1"/>
          <p:nvPr/>
        </p:nvSpPr>
        <p:spPr>
          <a:xfrm>
            <a:off x="6260487" y="1261994"/>
            <a:ext cx="17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endParaRPr lang="en-CH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8488-82D9-9568-B796-09334E8DEA52}"/>
              </a:ext>
            </a:extLst>
          </p:cNvPr>
          <p:cNvSpPr txBox="1"/>
          <p:nvPr/>
        </p:nvSpPr>
        <p:spPr>
          <a:xfrm>
            <a:off x="9432946" y="2078951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2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264A-110D-C0CA-3E09-E1C424A14206}"/>
              </a:ext>
            </a:extLst>
          </p:cNvPr>
          <p:cNvSpPr txBox="1"/>
          <p:nvPr/>
        </p:nvSpPr>
        <p:spPr>
          <a:xfrm>
            <a:off x="7373960" y="21142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DD78C-95A7-FA2A-309A-9BFA34D423B9}"/>
              </a:ext>
            </a:extLst>
          </p:cNvPr>
          <p:cNvSpPr txBox="1"/>
          <p:nvPr/>
        </p:nvSpPr>
        <p:spPr>
          <a:xfrm>
            <a:off x="10089693" y="136335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endParaRPr lang="en-CH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27542-F78E-E530-3CBE-39952755CEC2}"/>
              </a:ext>
            </a:extLst>
          </p:cNvPr>
          <p:cNvCxnSpPr>
            <a:cxnSpLocks/>
          </p:cNvCxnSpPr>
          <p:nvPr/>
        </p:nvCxnSpPr>
        <p:spPr>
          <a:xfrm>
            <a:off x="9005767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2CA8-AABA-D99E-49AC-43D8A7115DC5}"/>
              </a:ext>
            </a:extLst>
          </p:cNvPr>
          <p:cNvCxnSpPr>
            <a:cxnSpLocks/>
          </p:cNvCxnSpPr>
          <p:nvPr/>
        </p:nvCxnSpPr>
        <p:spPr>
          <a:xfrm flipV="1">
            <a:off x="8760385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DB177-C022-3BA7-ABCA-3C466BB8AFE7}"/>
              </a:ext>
            </a:extLst>
          </p:cNvPr>
          <p:cNvCxnSpPr>
            <a:cxnSpLocks/>
          </p:cNvCxnSpPr>
          <p:nvPr/>
        </p:nvCxnSpPr>
        <p:spPr>
          <a:xfrm flipH="1" flipV="1">
            <a:off x="6797660" y="3688963"/>
            <a:ext cx="1769326" cy="16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AC07A-6063-6D92-18E4-016AF374BAE1}"/>
              </a:ext>
            </a:extLst>
          </p:cNvPr>
          <p:cNvCxnSpPr>
            <a:cxnSpLocks/>
          </p:cNvCxnSpPr>
          <p:nvPr/>
        </p:nvCxnSpPr>
        <p:spPr>
          <a:xfrm>
            <a:off x="6676428" y="3856878"/>
            <a:ext cx="1676400" cy="15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0766AA-3AEF-14CC-016D-B5C74A70EE68}"/>
              </a:ext>
            </a:extLst>
          </p:cNvPr>
          <p:cNvCxnSpPr>
            <a:cxnSpLocks/>
          </p:cNvCxnSpPr>
          <p:nvPr/>
        </p:nvCxnSpPr>
        <p:spPr>
          <a:xfrm flipV="1">
            <a:off x="9507350" y="3804637"/>
            <a:ext cx="1592196" cy="1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6CB08-C5B9-F3A3-8204-ADC4FF0B6A1F}"/>
              </a:ext>
            </a:extLst>
          </p:cNvPr>
          <p:cNvCxnSpPr/>
          <p:nvPr/>
        </p:nvCxnSpPr>
        <p:spPr>
          <a:xfrm flipH="1">
            <a:off x="9490254" y="3877888"/>
            <a:ext cx="1799063" cy="156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1198E-9779-DAE1-E2AE-2E6F0055B01B}"/>
              </a:ext>
            </a:extLst>
          </p:cNvPr>
          <p:cNvSpPr txBox="1"/>
          <p:nvPr/>
        </p:nvSpPr>
        <p:spPr>
          <a:xfrm>
            <a:off x="9808140" y="40462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2</a:t>
            </a:r>
            <a:r>
              <a:rPr lang="de-CH" dirty="0"/>
              <a:t>c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96295-DCE6-7E49-9F5C-C7955AF3D6E5}"/>
              </a:ext>
            </a:extLst>
          </p:cNvPr>
          <p:cNvSpPr txBox="1"/>
          <p:nvPr/>
        </p:nvSpPr>
        <p:spPr>
          <a:xfrm>
            <a:off x="7471993" y="40183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1</a:t>
            </a:r>
            <a:r>
              <a:rPr lang="de-CH" dirty="0"/>
              <a:t>c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CB436-9D4D-E8CB-DF0C-BB54C487E6A6}"/>
              </a:ext>
            </a:extLst>
          </p:cNvPr>
          <p:cNvSpPr txBox="1"/>
          <p:nvPr/>
        </p:nvSpPr>
        <p:spPr>
          <a:xfrm>
            <a:off x="6092434" y="460086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7F588-AF98-8AA2-A276-149DF8B97BB2}"/>
              </a:ext>
            </a:extLst>
          </p:cNvPr>
          <p:cNvSpPr txBox="1"/>
          <p:nvPr/>
        </p:nvSpPr>
        <p:spPr>
          <a:xfrm>
            <a:off x="8183451" y="2921647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E6222-0CBA-3937-D8BE-48D0D4936910}"/>
              </a:ext>
            </a:extLst>
          </p:cNvPr>
          <p:cNvSpPr txBox="1"/>
          <p:nvPr/>
        </p:nvSpPr>
        <p:spPr>
          <a:xfrm>
            <a:off x="9005735" y="2627375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</a:p>
          <a:p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)*(1-</a:t>
            </a:r>
            <a:r>
              <a:rPr lang="el-GR" dirty="0"/>
              <a:t>ρ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74C12-BDD1-F00B-2E02-0B37526C4392}"/>
              </a:ext>
            </a:extLst>
          </p:cNvPr>
          <p:cNvSpPr txBox="1"/>
          <p:nvPr/>
        </p:nvSpPr>
        <p:spPr>
          <a:xfrm>
            <a:off x="9003556" y="3221678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µ</a:t>
            </a:r>
            <a:r>
              <a:rPr lang="en-CH" baseline="-25000" dirty="0"/>
              <a:t>W</a:t>
            </a:r>
            <a:r>
              <a:rPr lang="en-CH" dirty="0"/>
              <a:t>*</a:t>
            </a:r>
          </a:p>
          <a:p>
            <a:r>
              <a:rPr lang="en-CH" dirty="0"/>
              <a:t>1-</a:t>
            </a:r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2C31D-664B-DEBE-C49C-30E667AC900D}"/>
              </a:ext>
            </a:extLst>
          </p:cNvPr>
          <p:cNvSpPr txBox="1"/>
          <p:nvPr/>
        </p:nvSpPr>
        <p:spPr>
          <a:xfrm>
            <a:off x="10430786" y="454718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0069F-C016-E983-0336-A6D2559684F9}"/>
              </a:ext>
            </a:extLst>
          </p:cNvPr>
          <p:cNvSpPr txBox="1"/>
          <p:nvPr/>
        </p:nvSpPr>
        <p:spPr>
          <a:xfrm>
            <a:off x="265043" y="556591"/>
            <a:ext cx="349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Implementation of Prophylaxis</a:t>
            </a:r>
          </a:p>
          <a:p>
            <a:r>
              <a:rPr lang="en-CH" dirty="0"/>
              <a:t>Aim to have a class of animals who</a:t>
            </a:r>
          </a:p>
        </p:txBody>
      </p:sp>
    </p:spTree>
    <p:extLst>
      <p:ext uri="{BB962C8B-B14F-4D97-AF65-F5344CB8AC3E}">
        <p14:creationId xmlns:p14="http://schemas.microsoft.com/office/powerpoint/2010/main" val="3187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39D8022-93B7-D670-965F-85D81086CA72}"/>
              </a:ext>
            </a:extLst>
          </p:cNvPr>
          <p:cNvSpPr txBox="1"/>
          <p:nvPr/>
        </p:nvSpPr>
        <p:spPr>
          <a:xfrm>
            <a:off x="1842572" y="275904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7ED6E3-D241-BB9A-554E-5C9F58EFEFED}"/>
              </a:ext>
            </a:extLst>
          </p:cNvPr>
          <p:cNvSpPr txBox="1"/>
          <p:nvPr/>
        </p:nvSpPr>
        <p:spPr>
          <a:xfrm>
            <a:off x="1866210" y="368049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233648" y="520131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B7E1D7-99EE-FB98-48E3-4BB1CC21CF18}"/>
              </a:ext>
            </a:extLst>
          </p:cNvPr>
          <p:cNvSpPr txBox="1"/>
          <p:nvPr/>
        </p:nvSpPr>
        <p:spPr>
          <a:xfrm>
            <a:off x="2890853" y="196497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83021" y="4706247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697676" y="3056652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414371" y="2110894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52644" y="1869130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722266" y="4303432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719006" y="3450785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6769252-6271-8900-AACE-9E04C7FFC103}"/>
              </a:ext>
            </a:extLst>
          </p:cNvPr>
          <p:cNvSpPr txBox="1"/>
          <p:nvPr/>
        </p:nvSpPr>
        <p:spPr>
          <a:xfrm>
            <a:off x="2458307" y="438888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469E29-5C98-01FE-26F4-926F89A206F5}"/>
              </a:ext>
            </a:extLst>
          </p:cNvPr>
          <p:cNvSpPr txBox="1"/>
          <p:nvPr/>
        </p:nvSpPr>
        <p:spPr>
          <a:xfrm>
            <a:off x="2667639" y="4734698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9D98C1-4359-0000-BEB8-EC8925A6FDF8}"/>
              </a:ext>
            </a:extLst>
          </p:cNvPr>
          <p:cNvSpPr txBox="1"/>
          <p:nvPr/>
        </p:nvSpPr>
        <p:spPr>
          <a:xfrm>
            <a:off x="2918898" y="231716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02436" y="138023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5837188" y="3437405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87155-2BA1-EDDF-A616-2770C830DAED}"/>
              </a:ext>
            </a:extLst>
          </p:cNvPr>
          <p:cNvSpPr txBox="1"/>
          <p:nvPr/>
        </p:nvSpPr>
        <p:spPr>
          <a:xfrm>
            <a:off x="4475006" y="1756807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39112" y="1928281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090361" y="3933622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9B6403-3ECA-8599-8E89-6297B20DBF63}"/>
              </a:ext>
            </a:extLst>
          </p:cNvPr>
          <p:cNvSpPr txBox="1"/>
          <p:nvPr/>
        </p:nvSpPr>
        <p:spPr>
          <a:xfrm>
            <a:off x="4505818" y="4788488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</p:spTree>
    <p:extLst>
      <p:ext uri="{BB962C8B-B14F-4D97-AF65-F5344CB8AC3E}">
        <p14:creationId xmlns:p14="http://schemas.microsoft.com/office/powerpoint/2010/main" val="38072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309221" y="470498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986537" y="3073472"/>
            <a:ext cx="77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ßSWc*P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8357838" y="187813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8075045" y="426895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9028177" y="344808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ßSWi*(1-P)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582494" y="134536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04512" y="202898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233895" y="413540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95B054-59BC-D583-5390-7F98E9F6E249}"/>
              </a:ext>
            </a:extLst>
          </p:cNvPr>
          <p:cNvSpPr txBox="1"/>
          <p:nvPr/>
        </p:nvSpPr>
        <p:spPr>
          <a:xfrm>
            <a:off x="3176015" y="23854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CFB50A-29BE-9A42-D03E-FD841C659B5C}"/>
              </a:ext>
            </a:extLst>
          </p:cNvPr>
          <p:cNvSpPr txBox="1"/>
          <p:nvPr/>
        </p:nvSpPr>
        <p:spPr>
          <a:xfrm>
            <a:off x="2120996" y="27139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87DE40-01AD-2314-8036-83B2B7DE19E5}"/>
              </a:ext>
            </a:extLst>
          </p:cNvPr>
          <p:cNvSpPr txBox="1"/>
          <p:nvPr/>
        </p:nvSpPr>
        <p:spPr>
          <a:xfrm>
            <a:off x="1884756" y="378206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AFFC56-E875-94F5-114E-BDE064484A2E}"/>
              </a:ext>
            </a:extLst>
          </p:cNvPr>
          <p:cNvSpPr txBox="1"/>
          <p:nvPr/>
        </p:nvSpPr>
        <p:spPr>
          <a:xfrm>
            <a:off x="2665349" y="432074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1D4F44-9EA9-5431-24E3-A9276575B953}"/>
              </a:ext>
            </a:extLst>
          </p:cNvPr>
          <p:cNvSpPr txBox="1"/>
          <p:nvPr/>
        </p:nvSpPr>
        <p:spPr>
          <a:xfrm>
            <a:off x="2776006" y="475855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6219914" y="34056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</a:t>
            </a:r>
            <a:r>
              <a:rPr lang="el-GR" dirty="0"/>
              <a:t>ρ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4403A-2897-CE15-E715-88880E2CFD68}"/>
              </a:ext>
            </a:extLst>
          </p:cNvPr>
          <p:cNvSpPr txBox="1"/>
          <p:nvPr/>
        </p:nvSpPr>
        <p:spPr>
          <a:xfrm>
            <a:off x="4558869" y="488934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65986" y="541575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09161" y="4815831"/>
            <a:ext cx="1431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 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859236" y="3087611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37268" y="177351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673123" y="4340805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930868" y="3462122"/>
            <a:ext cx="145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 </a:t>
            </a:r>
            <a:r>
              <a:rPr lang="en-CH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674221" y="1334076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4587" y="21903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3353" y="18602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6726" y="86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77463" y="3339065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60469" y="4914858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7137063" y="447375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7378465" y="24425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321020" y="453025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7131342" y="162757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7909" y="50858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7606018" y="39510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91811" y="26955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83799" y="355202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8717" y="412912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12118" y="309037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C342F-CCB9-1596-864B-FD5A3CA27982}"/>
              </a:ext>
            </a:extLst>
          </p:cNvPr>
          <p:cNvSpPr txBox="1"/>
          <p:nvPr/>
        </p:nvSpPr>
        <p:spPr>
          <a:xfrm>
            <a:off x="5479072" y="447375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70238" y="3646905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167BF-502C-4FA4-9747-848A23C1B47E}"/>
              </a:ext>
            </a:extLst>
          </p:cNvPr>
          <p:cNvSpPr txBox="1"/>
          <p:nvPr/>
        </p:nvSpPr>
        <p:spPr>
          <a:xfrm>
            <a:off x="5969299" y="206861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5D1BF-DE0F-CD56-B296-C9093A9AB00C}"/>
              </a:ext>
            </a:extLst>
          </p:cNvPr>
          <p:cNvSpPr txBox="1"/>
          <p:nvPr/>
        </p:nvSpPr>
        <p:spPr>
          <a:xfrm>
            <a:off x="4393537" y="5167425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02" y="1831335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807366" y="3911972"/>
            <a:ext cx="747545" cy="970737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63322-4582-6F28-C02C-7D94FF7D14D1}"/>
              </a:ext>
            </a:extLst>
          </p:cNvPr>
          <p:cNvSpPr txBox="1"/>
          <p:nvPr/>
        </p:nvSpPr>
        <p:spPr>
          <a:xfrm>
            <a:off x="6064316" y="437212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65986" y="541575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09161" y="4815831"/>
            <a:ext cx="1431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 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859236" y="3087611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37268" y="177351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673123" y="4340805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930868" y="3462122"/>
            <a:ext cx="145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 </a:t>
            </a:r>
            <a:r>
              <a:rPr lang="en-CH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674221" y="1334076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4587" y="21903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3353" y="18602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6726" y="86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77463" y="333906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60469" y="491485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7137063" y="44737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7378465" y="244255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321020" y="453025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7131342" y="162757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7909" y="50858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7606018" y="39510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91811" y="26955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83799" y="355202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8717" y="412912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12118" y="309037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C342F-CCB9-1596-864B-FD5A3CA27982}"/>
              </a:ext>
            </a:extLst>
          </p:cNvPr>
          <p:cNvSpPr txBox="1"/>
          <p:nvPr/>
        </p:nvSpPr>
        <p:spPr>
          <a:xfrm>
            <a:off x="5479072" y="447375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70238" y="3646905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167BF-502C-4FA4-9747-848A23C1B47E}"/>
              </a:ext>
            </a:extLst>
          </p:cNvPr>
          <p:cNvSpPr txBox="1"/>
          <p:nvPr/>
        </p:nvSpPr>
        <p:spPr>
          <a:xfrm>
            <a:off x="5969299" y="206861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5D1BF-DE0F-CD56-B296-C9093A9AB00C}"/>
              </a:ext>
            </a:extLst>
          </p:cNvPr>
          <p:cNvSpPr txBox="1"/>
          <p:nvPr/>
        </p:nvSpPr>
        <p:spPr>
          <a:xfrm>
            <a:off x="4403205" y="522720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02" y="1831335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807366" y="3911972"/>
            <a:ext cx="747545" cy="970737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63322-4582-6F28-C02C-7D94FF7D14D1}"/>
              </a:ext>
            </a:extLst>
          </p:cNvPr>
          <p:cNvSpPr txBox="1"/>
          <p:nvPr/>
        </p:nvSpPr>
        <p:spPr>
          <a:xfrm>
            <a:off x="6064316" y="437212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01FE-7B1B-622D-6BDA-81F3D760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5760"/>
          </a:xfrm>
        </p:spPr>
        <p:txBody>
          <a:bodyPr>
            <a:normAutofit fontScale="90000"/>
          </a:bodyPr>
          <a:lstStyle/>
          <a:p>
            <a:r>
              <a:rPr lang="en-CH" b="1" u="sng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FA18-00C7-2E74-8CC3-12DF70D2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1" y="846373"/>
            <a:ext cx="10410738" cy="5462147"/>
          </a:xfrm>
        </p:spPr>
        <p:txBody>
          <a:bodyPr>
            <a:normAutofit/>
          </a:bodyPr>
          <a:lstStyle/>
          <a:p>
            <a:r>
              <a:rPr lang="en-CH" sz="2000" dirty="0"/>
              <a:t>Prophylaxis assumed to occur within individuals with no clinical signs of infection – implies a stratification of those with clinical illness and those colonised (asymptomatically)</a:t>
            </a:r>
          </a:p>
          <a:p>
            <a:r>
              <a:rPr lang="en-CH" sz="2000" dirty="0"/>
              <a:t>Therefore we either ignore those who are clinically infected and those who require treatment</a:t>
            </a:r>
          </a:p>
          <a:p>
            <a:pPr lvl="1"/>
            <a:r>
              <a:rPr lang="en-CH" sz="2000" dirty="0"/>
              <a:t>That way we only need to model prophylaxis – However, this would ignore a proportion of the population likely to be important for AMR dynamics. </a:t>
            </a:r>
          </a:p>
          <a:p>
            <a:r>
              <a:rPr lang="en-CH" sz="2000" dirty="0"/>
              <a:t>Therefore we likely need a stratification of the WT, R1 and R2 compartments.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b="1" u="sng" dirty="0"/>
              <a:t>Prophylaxis</a:t>
            </a:r>
            <a:r>
              <a:rPr lang="en-CH" sz="2000" dirty="0"/>
              <a:t> </a:t>
            </a:r>
          </a:p>
          <a:p>
            <a:r>
              <a:rPr lang="en-CH" sz="2000" dirty="0"/>
              <a:t>We assume that those who are suscpetible or colonised with infection can be prophylaxed. </a:t>
            </a:r>
          </a:p>
          <a:p>
            <a:r>
              <a:rPr lang="en-CH" sz="2000" dirty="0"/>
              <a:t>Those who are infected with a clinical infection are treated and not prophylaxed.</a:t>
            </a:r>
          </a:p>
          <a:p>
            <a:r>
              <a:rPr lang="en-CH" sz="2000" dirty="0"/>
              <a:t>We assume that individuals who are resistant are unable to get prophylaxed by that particular antibiotic class – so this pathway of prophylaxis is not modelled</a:t>
            </a:r>
          </a:p>
          <a:p>
            <a:r>
              <a:rPr lang="en-CH" sz="2000" dirty="0"/>
              <a:t>(Or they are prophylaxed – but it doesn’t matter since nothing happens to them) 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2327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21F6-EA23-0EB8-43AD-D956CCFA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36" y="696286"/>
            <a:ext cx="11484528" cy="532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H" sz="1600" b="1" u="sng" dirty="0"/>
              <a:t>Infection</a:t>
            </a:r>
          </a:p>
          <a:p>
            <a:r>
              <a:rPr lang="en-CH" sz="1600" dirty="0"/>
              <a:t>Individuals are infected at the normal mass action transmission rate – </a:t>
            </a:r>
            <a:r>
              <a:rPr lang="el-GR" sz="1600" dirty="0"/>
              <a:t>β</a:t>
            </a:r>
            <a:r>
              <a:rPr lang="de-CH" sz="1600" dirty="0"/>
              <a:t>SI</a:t>
            </a:r>
          </a:p>
          <a:p>
            <a:r>
              <a:rPr lang="en-CH" sz="1600" dirty="0"/>
              <a:t>However, once infected, individuals will either be colonised (with probability P) or clinically infected (with probability (1-P))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Recovery </a:t>
            </a:r>
          </a:p>
          <a:p>
            <a:r>
              <a:rPr lang="en-CH" sz="1600" dirty="0"/>
              <a:t>Clinically infected individuals recover and move back to being colonised or can be treated with antibiotics and move back to being fully susceptible. </a:t>
            </a:r>
          </a:p>
          <a:p>
            <a:r>
              <a:rPr lang="en-CH" sz="1600" dirty="0"/>
              <a:t>Individuals who are colonised can only recover naturally. 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Conversion and Reversion Dynamics</a:t>
            </a:r>
          </a:p>
          <a:p>
            <a:r>
              <a:rPr lang="en-CH" sz="1600" dirty="0"/>
              <a:t>Those who are clinically infected are assumed to have too short of an infection time to allow for movement between infection types </a:t>
            </a:r>
          </a:p>
          <a:p>
            <a:r>
              <a:rPr lang="en-CH" sz="1600" dirty="0"/>
              <a:t>Those who are colonised and prophylaxed are assumed to have prophylax failure and can move to being resistant to the particular antibiotic they are prophylaxed with.</a:t>
            </a:r>
          </a:p>
          <a:p>
            <a:endParaRPr lang="en-CH" sz="1600" dirty="0"/>
          </a:p>
          <a:p>
            <a:r>
              <a:rPr lang="en-CH" sz="1600" dirty="0"/>
              <a:t>Unsure about whether or not to include prophylaxis failure for those who are resistant (R1 -&gt; R2).</a:t>
            </a:r>
          </a:p>
          <a:p>
            <a:pPr lvl="1"/>
            <a:r>
              <a:rPr lang="en-CH" sz="1600" dirty="0"/>
              <a:t>However, this would likely require the use of MDR compartments – someone who has R1 resistance fails prophylaxis and becomes resistant to R2.</a:t>
            </a:r>
          </a:p>
          <a:p>
            <a:pPr lvl="1"/>
            <a:r>
              <a:rPr lang="en-CH" sz="1600" dirty="0"/>
              <a:t>Adding an element of treatment failure is important – as subtherapeutic prohylaxis of herds is a major driver of resistance.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D9931-09BC-1154-D138-5EEDFCCA1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5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b="1" u="sng"/>
              <a:t>Model Assumptions</a:t>
            </a:r>
            <a:endParaRPr lang="en-CH" b="1" u="sng" dirty="0"/>
          </a:p>
        </p:txBody>
      </p:sp>
    </p:spTree>
    <p:extLst>
      <p:ext uri="{BB962C8B-B14F-4D97-AF65-F5344CB8AC3E}">
        <p14:creationId xmlns:p14="http://schemas.microsoft.com/office/powerpoint/2010/main" val="1471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1051</Words>
  <Application>Microsoft Macintosh PowerPoint</Application>
  <PresentationFormat>Widescreen</PresentationFormat>
  <Paragraphs>212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6</cp:revision>
  <dcterms:created xsi:type="dcterms:W3CDTF">2022-06-16T13:57:13Z</dcterms:created>
  <dcterms:modified xsi:type="dcterms:W3CDTF">2022-06-30T12:03:35Z</dcterms:modified>
</cp:coreProperties>
</file>