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9" r:id="rId2"/>
    <p:sldId id="317" r:id="rId3"/>
    <p:sldId id="361" r:id="rId4"/>
    <p:sldId id="372" r:id="rId5"/>
    <p:sldId id="373" r:id="rId6"/>
    <p:sldId id="376" r:id="rId7"/>
    <p:sldId id="356" r:id="rId8"/>
    <p:sldId id="358" r:id="rId9"/>
    <p:sldId id="357" r:id="rId10"/>
    <p:sldId id="359" r:id="rId11"/>
    <p:sldId id="380" r:id="rId12"/>
    <p:sldId id="366" r:id="rId13"/>
    <p:sldId id="369" r:id="rId14"/>
    <p:sldId id="362" r:id="rId15"/>
    <p:sldId id="365" r:id="rId16"/>
    <p:sldId id="393" r:id="rId17"/>
    <p:sldId id="394" r:id="rId18"/>
    <p:sldId id="370" r:id="rId19"/>
    <p:sldId id="382" r:id="rId20"/>
    <p:sldId id="381" r:id="rId21"/>
    <p:sldId id="389" r:id="rId22"/>
    <p:sldId id="388" r:id="rId23"/>
    <p:sldId id="391" r:id="rId24"/>
    <p:sldId id="392" r:id="rId25"/>
    <p:sldId id="390" r:id="rId26"/>
    <p:sldId id="363" r:id="rId27"/>
    <p:sldId id="368" r:id="rId28"/>
    <p:sldId id="374" r:id="rId29"/>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77"/>
    <p:restoredTop sz="96327"/>
  </p:normalViewPr>
  <p:slideViewPr>
    <p:cSldViewPr snapToGrid="0" snapToObjects="1">
      <p:cViewPr>
        <p:scale>
          <a:sx n="127" d="100"/>
          <a:sy n="127" d="100"/>
        </p:scale>
        <p:origin x="288" y="8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6F43DD-9F2B-0A40-B3C1-88790F75DDAF}" type="datetimeFigureOut">
              <a:rPr lang="en-CH" smtClean="0"/>
              <a:t>30.06.22</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1D8B4-266B-AF4A-8E38-FDE90B9CBBE6}" type="slidenum">
              <a:rPr lang="en-CH" smtClean="0"/>
              <a:t>‹#›</a:t>
            </a:fld>
            <a:endParaRPr lang="en-CH"/>
          </a:p>
        </p:txBody>
      </p:sp>
    </p:spTree>
    <p:extLst>
      <p:ext uri="{BB962C8B-B14F-4D97-AF65-F5344CB8AC3E}">
        <p14:creationId xmlns:p14="http://schemas.microsoft.com/office/powerpoint/2010/main" val="3854243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Mybe multiply the sigma by a proportion - so a proportion that the wild type either goes back to being sensitive or goes to being resistant. </a:t>
            </a:r>
          </a:p>
          <a:p>
            <a:endParaRPr lang="en-CH" dirty="0"/>
          </a:p>
          <a:p>
            <a:r>
              <a:rPr lang="en-CH" dirty="0"/>
              <a:t>Then you can allow for the proportion that the WT becomes resistant to be split up between the different R1 and R2 and R3, based on the fitness cost and the relative abundance between the R1 and R2 and R3 strains. </a:t>
            </a:r>
          </a:p>
          <a:p>
            <a:endParaRPr lang="en-CH" dirty="0"/>
          </a:p>
          <a:p>
            <a:r>
              <a:rPr lang="en-CH" dirty="0"/>
              <a:t>So prop*(R1*c1/(R1*c1+r2*c2+R3*c3)</a:t>
            </a:r>
          </a:p>
          <a:p>
            <a:endParaRPr lang="en-CH" dirty="0"/>
          </a:p>
          <a:p>
            <a:r>
              <a:rPr lang="en-CH" dirty="0"/>
              <a:t>I think the reason that this works is that the beta parameter is the same so we don’t need to factor this in. </a:t>
            </a:r>
          </a:p>
          <a:p>
            <a:endParaRPr lang="en-CH" dirty="0"/>
          </a:p>
          <a:p>
            <a:r>
              <a:rPr lang="en-CH" dirty="0"/>
              <a:t>This require the addition of just the proportion parameter – but we shall see. </a:t>
            </a:r>
            <a:r>
              <a:rPr lang="en-GB" dirty="0"/>
              <a:t>I</a:t>
            </a:r>
            <a:r>
              <a:rPr lang="en-CH" dirty="0"/>
              <a:t>n its current form I think the system also works. </a:t>
            </a:r>
          </a:p>
          <a:p>
            <a:endParaRPr lang="en-CH" dirty="0"/>
          </a:p>
          <a:p>
            <a:r>
              <a:rPr lang="en-CH" dirty="0"/>
              <a:t>There is also an issue with the model – where </a:t>
            </a:r>
          </a:p>
        </p:txBody>
      </p:sp>
      <p:sp>
        <p:nvSpPr>
          <p:cNvPr id="4" name="Slide Number Placeholder 3"/>
          <p:cNvSpPr>
            <a:spLocks noGrp="1"/>
          </p:cNvSpPr>
          <p:nvPr>
            <p:ph type="sldNum" sz="quarter" idx="5"/>
          </p:nvPr>
        </p:nvSpPr>
        <p:spPr/>
        <p:txBody>
          <a:bodyPr/>
          <a:lstStyle/>
          <a:p>
            <a:fld id="{FF0A083E-5A7F-9B48-A7BC-344F5CF89E77}" type="slidenum">
              <a:rPr lang="en-CH" smtClean="0"/>
              <a:t>1</a:t>
            </a:fld>
            <a:endParaRPr lang="en-CH"/>
          </a:p>
        </p:txBody>
      </p:sp>
    </p:spTree>
    <p:extLst>
      <p:ext uri="{BB962C8B-B14F-4D97-AF65-F5344CB8AC3E}">
        <p14:creationId xmlns:p14="http://schemas.microsoft.com/office/powerpoint/2010/main" val="2847530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Think about the normalisation measure – the denominator </a:t>
            </a:r>
          </a:p>
        </p:txBody>
      </p:sp>
      <p:sp>
        <p:nvSpPr>
          <p:cNvPr id="4" name="Slide Number Placeholder 3"/>
          <p:cNvSpPr>
            <a:spLocks noGrp="1"/>
          </p:cNvSpPr>
          <p:nvPr>
            <p:ph type="sldNum" sz="quarter" idx="5"/>
          </p:nvPr>
        </p:nvSpPr>
        <p:spPr/>
        <p:txBody>
          <a:bodyPr/>
          <a:lstStyle/>
          <a:p>
            <a:fld id="{FF0A083E-5A7F-9B48-A7BC-344F5CF89E77}" type="slidenum">
              <a:rPr lang="en-CH" smtClean="0"/>
              <a:t>9</a:t>
            </a:fld>
            <a:endParaRPr lang="en-CH"/>
          </a:p>
        </p:txBody>
      </p:sp>
    </p:spTree>
    <p:extLst>
      <p:ext uri="{BB962C8B-B14F-4D97-AF65-F5344CB8AC3E}">
        <p14:creationId xmlns:p14="http://schemas.microsoft.com/office/powerpoint/2010/main" val="563066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5A595-4884-DA16-9650-47B5312F2BE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0903DBD9-4A73-8294-49B0-17ACDAF3DE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478C9CD1-EDC1-E590-A3F5-681D6FE12109}"/>
              </a:ext>
            </a:extLst>
          </p:cNvPr>
          <p:cNvSpPr>
            <a:spLocks noGrp="1"/>
          </p:cNvSpPr>
          <p:nvPr>
            <p:ph type="dt" sz="half" idx="10"/>
          </p:nvPr>
        </p:nvSpPr>
        <p:spPr/>
        <p:txBody>
          <a:bodyPr/>
          <a:lstStyle/>
          <a:p>
            <a:fld id="{9BBA371B-B9DA-D249-BC01-C478C5C51503}" type="datetimeFigureOut">
              <a:rPr lang="en-CH" smtClean="0"/>
              <a:t>30.06.22</a:t>
            </a:fld>
            <a:endParaRPr lang="en-CH"/>
          </a:p>
        </p:txBody>
      </p:sp>
      <p:sp>
        <p:nvSpPr>
          <p:cNvPr id="5" name="Footer Placeholder 4">
            <a:extLst>
              <a:ext uri="{FF2B5EF4-FFF2-40B4-BE49-F238E27FC236}">
                <a16:creationId xmlns:a16="http://schemas.microsoft.com/office/drawing/2014/main" id="{6D23109E-1699-B70D-83F2-B3A1392195CA}"/>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DA014008-FAD4-C010-2E0A-C964176FC062}"/>
              </a:ext>
            </a:extLst>
          </p:cNvPr>
          <p:cNvSpPr>
            <a:spLocks noGrp="1"/>
          </p:cNvSpPr>
          <p:nvPr>
            <p:ph type="sldNum" sz="quarter" idx="12"/>
          </p:nvPr>
        </p:nvSpPr>
        <p:spPr/>
        <p:txBody>
          <a:bodyPr/>
          <a:lstStyle/>
          <a:p>
            <a:fld id="{BD5AD435-9540-CB4F-B123-B3EA32908CD0}" type="slidenum">
              <a:rPr lang="en-CH" smtClean="0"/>
              <a:t>‹#›</a:t>
            </a:fld>
            <a:endParaRPr lang="en-CH"/>
          </a:p>
        </p:txBody>
      </p:sp>
    </p:spTree>
    <p:extLst>
      <p:ext uri="{BB962C8B-B14F-4D97-AF65-F5344CB8AC3E}">
        <p14:creationId xmlns:p14="http://schemas.microsoft.com/office/powerpoint/2010/main" val="3848826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A5590-C146-318F-089E-EDAE3C9DA357}"/>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52646A0A-28DD-CD87-DFA7-869AE3B1508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9E79131-7401-C3DD-F573-FB4DCD7C21B6}"/>
              </a:ext>
            </a:extLst>
          </p:cNvPr>
          <p:cNvSpPr>
            <a:spLocks noGrp="1"/>
          </p:cNvSpPr>
          <p:nvPr>
            <p:ph type="dt" sz="half" idx="10"/>
          </p:nvPr>
        </p:nvSpPr>
        <p:spPr/>
        <p:txBody>
          <a:bodyPr/>
          <a:lstStyle/>
          <a:p>
            <a:fld id="{9BBA371B-B9DA-D249-BC01-C478C5C51503}" type="datetimeFigureOut">
              <a:rPr lang="en-CH" smtClean="0"/>
              <a:t>30.06.22</a:t>
            </a:fld>
            <a:endParaRPr lang="en-CH"/>
          </a:p>
        </p:txBody>
      </p:sp>
      <p:sp>
        <p:nvSpPr>
          <p:cNvPr id="5" name="Footer Placeholder 4">
            <a:extLst>
              <a:ext uri="{FF2B5EF4-FFF2-40B4-BE49-F238E27FC236}">
                <a16:creationId xmlns:a16="http://schemas.microsoft.com/office/drawing/2014/main" id="{8CB553F3-7663-90E9-B472-6B58928C23F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3010D9D-D95E-4D9B-8506-FF42D4E30C7F}"/>
              </a:ext>
            </a:extLst>
          </p:cNvPr>
          <p:cNvSpPr>
            <a:spLocks noGrp="1"/>
          </p:cNvSpPr>
          <p:nvPr>
            <p:ph type="sldNum" sz="quarter" idx="12"/>
          </p:nvPr>
        </p:nvSpPr>
        <p:spPr/>
        <p:txBody>
          <a:bodyPr/>
          <a:lstStyle/>
          <a:p>
            <a:fld id="{BD5AD435-9540-CB4F-B123-B3EA32908CD0}" type="slidenum">
              <a:rPr lang="en-CH" smtClean="0"/>
              <a:t>‹#›</a:t>
            </a:fld>
            <a:endParaRPr lang="en-CH"/>
          </a:p>
        </p:txBody>
      </p:sp>
    </p:spTree>
    <p:extLst>
      <p:ext uri="{BB962C8B-B14F-4D97-AF65-F5344CB8AC3E}">
        <p14:creationId xmlns:p14="http://schemas.microsoft.com/office/powerpoint/2010/main" val="933217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D0DF59-1D2A-E69B-067B-2BF6AAE0D1C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3A787AE0-C9D9-7AB9-6148-469B10476E1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61383976-13D7-2097-B3B8-DCD9C5D4EF21}"/>
              </a:ext>
            </a:extLst>
          </p:cNvPr>
          <p:cNvSpPr>
            <a:spLocks noGrp="1"/>
          </p:cNvSpPr>
          <p:nvPr>
            <p:ph type="dt" sz="half" idx="10"/>
          </p:nvPr>
        </p:nvSpPr>
        <p:spPr/>
        <p:txBody>
          <a:bodyPr/>
          <a:lstStyle/>
          <a:p>
            <a:fld id="{9BBA371B-B9DA-D249-BC01-C478C5C51503}" type="datetimeFigureOut">
              <a:rPr lang="en-CH" smtClean="0"/>
              <a:t>30.06.22</a:t>
            </a:fld>
            <a:endParaRPr lang="en-CH"/>
          </a:p>
        </p:txBody>
      </p:sp>
      <p:sp>
        <p:nvSpPr>
          <p:cNvPr id="5" name="Footer Placeholder 4">
            <a:extLst>
              <a:ext uri="{FF2B5EF4-FFF2-40B4-BE49-F238E27FC236}">
                <a16:creationId xmlns:a16="http://schemas.microsoft.com/office/drawing/2014/main" id="{E43AC45D-43FA-C683-2CF9-80BF94AFE5F9}"/>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BFE6B3A-1050-1CC6-5ABD-7C66FE0B3119}"/>
              </a:ext>
            </a:extLst>
          </p:cNvPr>
          <p:cNvSpPr>
            <a:spLocks noGrp="1"/>
          </p:cNvSpPr>
          <p:nvPr>
            <p:ph type="sldNum" sz="quarter" idx="12"/>
          </p:nvPr>
        </p:nvSpPr>
        <p:spPr/>
        <p:txBody>
          <a:bodyPr/>
          <a:lstStyle/>
          <a:p>
            <a:fld id="{BD5AD435-9540-CB4F-B123-B3EA32908CD0}" type="slidenum">
              <a:rPr lang="en-CH" smtClean="0"/>
              <a:t>‹#›</a:t>
            </a:fld>
            <a:endParaRPr lang="en-CH"/>
          </a:p>
        </p:txBody>
      </p:sp>
    </p:spTree>
    <p:extLst>
      <p:ext uri="{BB962C8B-B14F-4D97-AF65-F5344CB8AC3E}">
        <p14:creationId xmlns:p14="http://schemas.microsoft.com/office/powerpoint/2010/main" val="239305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7FDA9-D117-872D-41C4-FBABDA8CD9A8}"/>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75EEBCB0-5DA5-6ED0-BAC0-5DDE9DBFD4A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5D2D257E-D2A8-CAC2-D22B-1945B9982A5E}"/>
              </a:ext>
            </a:extLst>
          </p:cNvPr>
          <p:cNvSpPr>
            <a:spLocks noGrp="1"/>
          </p:cNvSpPr>
          <p:nvPr>
            <p:ph type="dt" sz="half" idx="10"/>
          </p:nvPr>
        </p:nvSpPr>
        <p:spPr/>
        <p:txBody>
          <a:bodyPr/>
          <a:lstStyle/>
          <a:p>
            <a:fld id="{9BBA371B-B9DA-D249-BC01-C478C5C51503}" type="datetimeFigureOut">
              <a:rPr lang="en-CH" smtClean="0"/>
              <a:t>30.06.22</a:t>
            </a:fld>
            <a:endParaRPr lang="en-CH"/>
          </a:p>
        </p:txBody>
      </p:sp>
      <p:sp>
        <p:nvSpPr>
          <p:cNvPr id="5" name="Footer Placeholder 4">
            <a:extLst>
              <a:ext uri="{FF2B5EF4-FFF2-40B4-BE49-F238E27FC236}">
                <a16:creationId xmlns:a16="http://schemas.microsoft.com/office/drawing/2014/main" id="{05D29024-8F29-191D-6703-0FEC4098F42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3A8F77A-ADE3-FF4D-6EC2-23FD8B70ABEE}"/>
              </a:ext>
            </a:extLst>
          </p:cNvPr>
          <p:cNvSpPr>
            <a:spLocks noGrp="1"/>
          </p:cNvSpPr>
          <p:nvPr>
            <p:ph type="sldNum" sz="quarter" idx="12"/>
          </p:nvPr>
        </p:nvSpPr>
        <p:spPr/>
        <p:txBody>
          <a:bodyPr/>
          <a:lstStyle/>
          <a:p>
            <a:fld id="{BD5AD435-9540-CB4F-B123-B3EA32908CD0}" type="slidenum">
              <a:rPr lang="en-CH" smtClean="0"/>
              <a:t>‹#›</a:t>
            </a:fld>
            <a:endParaRPr lang="en-CH"/>
          </a:p>
        </p:txBody>
      </p:sp>
    </p:spTree>
    <p:extLst>
      <p:ext uri="{BB962C8B-B14F-4D97-AF65-F5344CB8AC3E}">
        <p14:creationId xmlns:p14="http://schemas.microsoft.com/office/powerpoint/2010/main" val="388729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069E-7D8E-370F-7260-45ACF4D4127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7094849C-C6FC-48CB-11D7-3DC69C144D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1154863-6BDA-EB70-6F95-EFDDE0E2A1ED}"/>
              </a:ext>
            </a:extLst>
          </p:cNvPr>
          <p:cNvSpPr>
            <a:spLocks noGrp="1"/>
          </p:cNvSpPr>
          <p:nvPr>
            <p:ph type="dt" sz="half" idx="10"/>
          </p:nvPr>
        </p:nvSpPr>
        <p:spPr/>
        <p:txBody>
          <a:bodyPr/>
          <a:lstStyle/>
          <a:p>
            <a:fld id="{9BBA371B-B9DA-D249-BC01-C478C5C51503}" type="datetimeFigureOut">
              <a:rPr lang="en-CH" smtClean="0"/>
              <a:t>30.06.22</a:t>
            </a:fld>
            <a:endParaRPr lang="en-CH"/>
          </a:p>
        </p:txBody>
      </p:sp>
      <p:sp>
        <p:nvSpPr>
          <p:cNvPr id="5" name="Footer Placeholder 4">
            <a:extLst>
              <a:ext uri="{FF2B5EF4-FFF2-40B4-BE49-F238E27FC236}">
                <a16:creationId xmlns:a16="http://schemas.microsoft.com/office/drawing/2014/main" id="{E3CEC28F-DB4F-7418-A70E-F54259BF21CA}"/>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AC7052F1-BE07-D92E-B5FA-45EA781EB1AF}"/>
              </a:ext>
            </a:extLst>
          </p:cNvPr>
          <p:cNvSpPr>
            <a:spLocks noGrp="1"/>
          </p:cNvSpPr>
          <p:nvPr>
            <p:ph type="sldNum" sz="quarter" idx="12"/>
          </p:nvPr>
        </p:nvSpPr>
        <p:spPr/>
        <p:txBody>
          <a:bodyPr/>
          <a:lstStyle/>
          <a:p>
            <a:fld id="{BD5AD435-9540-CB4F-B123-B3EA32908CD0}" type="slidenum">
              <a:rPr lang="en-CH" smtClean="0"/>
              <a:t>‹#›</a:t>
            </a:fld>
            <a:endParaRPr lang="en-CH"/>
          </a:p>
        </p:txBody>
      </p:sp>
    </p:spTree>
    <p:extLst>
      <p:ext uri="{BB962C8B-B14F-4D97-AF65-F5344CB8AC3E}">
        <p14:creationId xmlns:p14="http://schemas.microsoft.com/office/powerpoint/2010/main" val="1461326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72D7E-0F49-6A1F-1091-5396599FFA47}"/>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787FB7F9-5911-D71E-B8CB-AA427C6EBD8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E1011B7F-5819-DA67-0EF4-D50F650EFC9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093F4752-11C8-E207-4CD7-C093DA32C436}"/>
              </a:ext>
            </a:extLst>
          </p:cNvPr>
          <p:cNvSpPr>
            <a:spLocks noGrp="1"/>
          </p:cNvSpPr>
          <p:nvPr>
            <p:ph type="dt" sz="half" idx="10"/>
          </p:nvPr>
        </p:nvSpPr>
        <p:spPr/>
        <p:txBody>
          <a:bodyPr/>
          <a:lstStyle/>
          <a:p>
            <a:fld id="{9BBA371B-B9DA-D249-BC01-C478C5C51503}" type="datetimeFigureOut">
              <a:rPr lang="en-CH" smtClean="0"/>
              <a:t>30.06.22</a:t>
            </a:fld>
            <a:endParaRPr lang="en-CH"/>
          </a:p>
        </p:txBody>
      </p:sp>
      <p:sp>
        <p:nvSpPr>
          <p:cNvPr id="6" name="Footer Placeholder 5">
            <a:extLst>
              <a:ext uri="{FF2B5EF4-FFF2-40B4-BE49-F238E27FC236}">
                <a16:creationId xmlns:a16="http://schemas.microsoft.com/office/drawing/2014/main" id="{833DD4D9-CAF3-1573-9197-A24E551F2858}"/>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7D79A106-8C12-0A0E-2025-34EFFC789CF0}"/>
              </a:ext>
            </a:extLst>
          </p:cNvPr>
          <p:cNvSpPr>
            <a:spLocks noGrp="1"/>
          </p:cNvSpPr>
          <p:nvPr>
            <p:ph type="sldNum" sz="quarter" idx="12"/>
          </p:nvPr>
        </p:nvSpPr>
        <p:spPr/>
        <p:txBody>
          <a:bodyPr/>
          <a:lstStyle/>
          <a:p>
            <a:fld id="{BD5AD435-9540-CB4F-B123-B3EA32908CD0}" type="slidenum">
              <a:rPr lang="en-CH" smtClean="0"/>
              <a:t>‹#›</a:t>
            </a:fld>
            <a:endParaRPr lang="en-CH"/>
          </a:p>
        </p:txBody>
      </p:sp>
    </p:spTree>
    <p:extLst>
      <p:ext uri="{BB962C8B-B14F-4D97-AF65-F5344CB8AC3E}">
        <p14:creationId xmlns:p14="http://schemas.microsoft.com/office/powerpoint/2010/main" val="3385744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3121A-49E7-48BF-D16C-52FAFC73BCD2}"/>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C13D3DE1-5028-C6CA-E98D-ED7AE65E20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71F266F-954F-D6C2-CCF9-AEE7F576633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2E355597-00DB-A785-D774-F96AF5FE73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B298EEF-41E2-AA96-E80B-5F32874AB36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16673776-E694-59DF-A945-B662C5B9C7F9}"/>
              </a:ext>
            </a:extLst>
          </p:cNvPr>
          <p:cNvSpPr>
            <a:spLocks noGrp="1"/>
          </p:cNvSpPr>
          <p:nvPr>
            <p:ph type="dt" sz="half" idx="10"/>
          </p:nvPr>
        </p:nvSpPr>
        <p:spPr/>
        <p:txBody>
          <a:bodyPr/>
          <a:lstStyle/>
          <a:p>
            <a:fld id="{9BBA371B-B9DA-D249-BC01-C478C5C51503}" type="datetimeFigureOut">
              <a:rPr lang="en-CH" smtClean="0"/>
              <a:t>30.06.22</a:t>
            </a:fld>
            <a:endParaRPr lang="en-CH"/>
          </a:p>
        </p:txBody>
      </p:sp>
      <p:sp>
        <p:nvSpPr>
          <p:cNvPr id="8" name="Footer Placeholder 7">
            <a:extLst>
              <a:ext uri="{FF2B5EF4-FFF2-40B4-BE49-F238E27FC236}">
                <a16:creationId xmlns:a16="http://schemas.microsoft.com/office/drawing/2014/main" id="{7FECBBB4-1153-3D73-34E4-55EDCCC6F1A9}"/>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8C339823-0EAE-70FF-2C0F-95A140DD9DC3}"/>
              </a:ext>
            </a:extLst>
          </p:cNvPr>
          <p:cNvSpPr>
            <a:spLocks noGrp="1"/>
          </p:cNvSpPr>
          <p:nvPr>
            <p:ph type="sldNum" sz="quarter" idx="12"/>
          </p:nvPr>
        </p:nvSpPr>
        <p:spPr/>
        <p:txBody>
          <a:bodyPr/>
          <a:lstStyle/>
          <a:p>
            <a:fld id="{BD5AD435-9540-CB4F-B123-B3EA32908CD0}" type="slidenum">
              <a:rPr lang="en-CH" smtClean="0"/>
              <a:t>‹#›</a:t>
            </a:fld>
            <a:endParaRPr lang="en-CH"/>
          </a:p>
        </p:txBody>
      </p:sp>
    </p:spTree>
    <p:extLst>
      <p:ext uri="{BB962C8B-B14F-4D97-AF65-F5344CB8AC3E}">
        <p14:creationId xmlns:p14="http://schemas.microsoft.com/office/powerpoint/2010/main" val="1182938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AB413-D0D9-642C-9FB1-280D04D2EAD7}"/>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573AC18F-CC8F-42FE-56D0-3AF54F487B62}"/>
              </a:ext>
            </a:extLst>
          </p:cNvPr>
          <p:cNvSpPr>
            <a:spLocks noGrp="1"/>
          </p:cNvSpPr>
          <p:nvPr>
            <p:ph type="dt" sz="half" idx="10"/>
          </p:nvPr>
        </p:nvSpPr>
        <p:spPr/>
        <p:txBody>
          <a:bodyPr/>
          <a:lstStyle/>
          <a:p>
            <a:fld id="{9BBA371B-B9DA-D249-BC01-C478C5C51503}" type="datetimeFigureOut">
              <a:rPr lang="en-CH" smtClean="0"/>
              <a:t>30.06.22</a:t>
            </a:fld>
            <a:endParaRPr lang="en-CH"/>
          </a:p>
        </p:txBody>
      </p:sp>
      <p:sp>
        <p:nvSpPr>
          <p:cNvPr id="4" name="Footer Placeholder 3">
            <a:extLst>
              <a:ext uri="{FF2B5EF4-FFF2-40B4-BE49-F238E27FC236}">
                <a16:creationId xmlns:a16="http://schemas.microsoft.com/office/drawing/2014/main" id="{E9600F64-5058-8E2D-06A8-015F6C11AFDA}"/>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8EE4B9D9-4E94-BDB8-E866-92E31CEA7983}"/>
              </a:ext>
            </a:extLst>
          </p:cNvPr>
          <p:cNvSpPr>
            <a:spLocks noGrp="1"/>
          </p:cNvSpPr>
          <p:nvPr>
            <p:ph type="sldNum" sz="quarter" idx="12"/>
          </p:nvPr>
        </p:nvSpPr>
        <p:spPr/>
        <p:txBody>
          <a:bodyPr/>
          <a:lstStyle/>
          <a:p>
            <a:fld id="{BD5AD435-9540-CB4F-B123-B3EA32908CD0}" type="slidenum">
              <a:rPr lang="en-CH" smtClean="0"/>
              <a:t>‹#›</a:t>
            </a:fld>
            <a:endParaRPr lang="en-CH"/>
          </a:p>
        </p:txBody>
      </p:sp>
    </p:spTree>
    <p:extLst>
      <p:ext uri="{BB962C8B-B14F-4D97-AF65-F5344CB8AC3E}">
        <p14:creationId xmlns:p14="http://schemas.microsoft.com/office/powerpoint/2010/main" val="190173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B52EF7-048F-55BA-BA71-1B43F3D284F9}"/>
              </a:ext>
            </a:extLst>
          </p:cNvPr>
          <p:cNvSpPr>
            <a:spLocks noGrp="1"/>
          </p:cNvSpPr>
          <p:nvPr>
            <p:ph type="dt" sz="half" idx="10"/>
          </p:nvPr>
        </p:nvSpPr>
        <p:spPr/>
        <p:txBody>
          <a:bodyPr/>
          <a:lstStyle/>
          <a:p>
            <a:fld id="{9BBA371B-B9DA-D249-BC01-C478C5C51503}" type="datetimeFigureOut">
              <a:rPr lang="en-CH" smtClean="0"/>
              <a:t>30.06.22</a:t>
            </a:fld>
            <a:endParaRPr lang="en-CH"/>
          </a:p>
        </p:txBody>
      </p:sp>
      <p:sp>
        <p:nvSpPr>
          <p:cNvPr id="3" name="Footer Placeholder 2">
            <a:extLst>
              <a:ext uri="{FF2B5EF4-FFF2-40B4-BE49-F238E27FC236}">
                <a16:creationId xmlns:a16="http://schemas.microsoft.com/office/drawing/2014/main" id="{DC77C745-62EA-E122-8121-93D4C14C2DCA}"/>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98DA0A7C-639F-5487-932B-7F0F277CFE1A}"/>
              </a:ext>
            </a:extLst>
          </p:cNvPr>
          <p:cNvSpPr>
            <a:spLocks noGrp="1"/>
          </p:cNvSpPr>
          <p:nvPr>
            <p:ph type="sldNum" sz="quarter" idx="12"/>
          </p:nvPr>
        </p:nvSpPr>
        <p:spPr/>
        <p:txBody>
          <a:bodyPr/>
          <a:lstStyle/>
          <a:p>
            <a:fld id="{BD5AD435-9540-CB4F-B123-B3EA32908CD0}" type="slidenum">
              <a:rPr lang="en-CH" smtClean="0"/>
              <a:t>‹#›</a:t>
            </a:fld>
            <a:endParaRPr lang="en-CH"/>
          </a:p>
        </p:txBody>
      </p:sp>
    </p:spTree>
    <p:extLst>
      <p:ext uri="{BB962C8B-B14F-4D97-AF65-F5344CB8AC3E}">
        <p14:creationId xmlns:p14="http://schemas.microsoft.com/office/powerpoint/2010/main" val="2203228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DE851-8D39-1898-89DF-DB914E37F57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3CD026AA-F663-EDE3-7205-B00F776140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77EC197D-80FD-3FE8-F8A7-10E45DC996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8585B4A-6EDC-0C64-BD23-E1793D863309}"/>
              </a:ext>
            </a:extLst>
          </p:cNvPr>
          <p:cNvSpPr>
            <a:spLocks noGrp="1"/>
          </p:cNvSpPr>
          <p:nvPr>
            <p:ph type="dt" sz="half" idx="10"/>
          </p:nvPr>
        </p:nvSpPr>
        <p:spPr/>
        <p:txBody>
          <a:bodyPr/>
          <a:lstStyle/>
          <a:p>
            <a:fld id="{9BBA371B-B9DA-D249-BC01-C478C5C51503}" type="datetimeFigureOut">
              <a:rPr lang="en-CH" smtClean="0"/>
              <a:t>30.06.22</a:t>
            </a:fld>
            <a:endParaRPr lang="en-CH"/>
          </a:p>
        </p:txBody>
      </p:sp>
      <p:sp>
        <p:nvSpPr>
          <p:cNvPr id="6" name="Footer Placeholder 5">
            <a:extLst>
              <a:ext uri="{FF2B5EF4-FFF2-40B4-BE49-F238E27FC236}">
                <a16:creationId xmlns:a16="http://schemas.microsoft.com/office/drawing/2014/main" id="{31BDD3C9-2043-978E-7D17-9282A195372A}"/>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1AEFC89-C66B-183F-72F4-6A4B29CAFCAA}"/>
              </a:ext>
            </a:extLst>
          </p:cNvPr>
          <p:cNvSpPr>
            <a:spLocks noGrp="1"/>
          </p:cNvSpPr>
          <p:nvPr>
            <p:ph type="sldNum" sz="quarter" idx="12"/>
          </p:nvPr>
        </p:nvSpPr>
        <p:spPr/>
        <p:txBody>
          <a:bodyPr/>
          <a:lstStyle/>
          <a:p>
            <a:fld id="{BD5AD435-9540-CB4F-B123-B3EA32908CD0}" type="slidenum">
              <a:rPr lang="en-CH" smtClean="0"/>
              <a:t>‹#›</a:t>
            </a:fld>
            <a:endParaRPr lang="en-CH"/>
          </a:p>
        </p:txBody>
      </p:sp>
    </p:spTree>
    <p:extLst>
      <p:ext uri="{BB962C8B-B14F-4D97-AF65-F5344CB8AC3E}">
        <p14:creationId xmlns:p14="http://schemas.microsoft.com/office/powerpoint/2010/main" val="3838738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6E26F-86DF-9F1A-BBEB-E5A9F49FF2E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86F800AC-9AA7-5A62-9582-29EAD3F60F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5E3E2775-A28A-9740-A730-F728119E73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23DD9F8-79A8-6B35-B330-64A473514A44}"/>
              </a:ext>
            </a:extLst>
          </p:cNvPr>
          <p:cNvSpPr>
            <a:spLocks noGrp="1"/>
          </p:cNvSpPr>
          <p:nvPr>
            <p:ph type="dt" sz="half" idx="10"/>
          </p:nvPr>
        </p:nvSpPr>
        <p:spPr/>
        <p:txBody>
          <a:bodyPr/>
          <a:lstStyle/>
          <a:p>
            <a:fld id="{9BBA371B-B9DA-D249-BC01-C478C5C51503}" type="datetimeFigureOut">
              <a:rPr lang="en-CH" smtClean="0"/>
              <a:t>30.06.22</a:t>
            </a:fld>
            <a:endParaRPr lang="en-CH"/>
          </a:p>
        </p:txBody>
      </p:sp>
      <p:sp>
        <p:nvSpPr>
          <p:cNvPr id="6" name="Footer Placeholder 5">
            <a:extLst>
              <a:ext uri="{FF2B5EF4-FFF2-40B4-BE49-F238E27FC236}">
                <a16:creationId xmlns:a16="http://schemas.microsoft.com/office/drawing/2014/main" id="{E417885D-086D-9C1C-DDF7-E1F0A0A69E9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1120E24D-522C-8BF6-A379-5E6857275E7B}"/>
              </a:ext>
            </a:extLst>
          </p:cNvPr>
          <p:cNvSpPr>
            <a:spLocks noGrp="1"/>
          </p:cNvSpPr>
          <p:nvPr>
            <p:ph type="sldNum" sz="quarter" idx="12"/>
          </p:nvPr>
        </p:nvSpPr>
        <p:spPr/>
        <p:txBody>
          <a:bodyPr/>
          <a:lstStyle/>
          <a:p>
            <a:fld id="{BD5AD435-9540-CB4F-B123-B3EA32908CD0}" type="slidenum">
              <a:rPr lang="en-CH" smtClean="0"/>
              <a:t>‹#›</a:t>
            </a:fld>
            <a:endParaRPr lang="en-CH"/>
          </a:p>
        </p:txBody>
      </p:sp>
    </p:spTree>
    <p:extLst>
      <p:ext uri="{BB962C8B-B14F-4D97-AF65-F5344CB8AC3E}">
        <p14:creationId xmlns:p14="http://schemas.microsoft.com/office/powerpoint/2010/main" val="1311034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BDDBCF-F7DE-5238-786F-15957AC86D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2E2CFD1A-C7CC-0228-4829-C44CED1EC7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B34D956E-2E3E-FB74-104F-9AFB015614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BA371B-B9DA-D249-BC01-C478C5C51503}" type="datetimeFigureOut">
              <a:rPr lang="en-CH" smtClean="0"/>
              <a:t>30.06.22</a:t>
            </a:fld>
            <a:endParaRPr lang="en-CH"/>
          </a:p>
        </p:txBody>
      </p:sp>
      <p:sp>
        <p:nvSpPr>
          <p:cNvPr id="5" name="Footer Placeholder 4">
            <a:extLst>
              <a:ext uri="{FF2B5EF4-FFF2-40B4-BE49-F238E27FC236}">
                <a16:creationId xmlns:a16="http://schemas.microsoft.com/office/drawing/2014/main" id="{2A2CA254-6E05-3DB7-5BD5-46BAC9FE9F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9B348FD5-1015-6BA4-3CF1-1E183C7209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5AD435-9540-CB4F-B123-B3EA32908CD0}" type="slidenum">
              <a:rPr lang="en-CH" smtClean="0"/>
              <a:t>‹#›</a:t>
            </a:fld>
            <a:endParaRPr lang="en-CH"/>
          </a:p>
        </p:txBody>
      </p:sp>
    </p:spTree>
    <p:extLst>
      <p:ext uri="{BB962C8B-B14F-4D97-AF65-F5344CB8AC3E}">
        <p14:creationId xmlns:p14="http://schemas.microsoft.com/office/powerpoint/2010/main" val="975263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43C38EA-64FC-8446-BE67-B35271264931}"/>
              </a:ext>
            </a:extLst>
          </p:cNvPr>
          <p:cNvSpPr/>
          <p:nvPr/>
        </p:nvSpPr>
        <p:spPr>
          <a:xfrm>
            <a:off x="156615" y="1501211"/>
            <a:ext cx="6190736" cy="52079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5" name="Rectangle 4">
            <a:extLst>
              <a:ext uri="{FF2B5EF4-FFF2-40B4-BE49-F238E27FC236}">
                <a16:creationId xmlns:a16="http://schemas.microsoft.com/office/drawing/2014/main" id="{A446051E-67EE-074D-9ED0-5430FD78BF3D}"/>
              </a:ext>
            </a:extLst>
          </p:cNvPr>
          <p:cNvSpPr/>
          <p:nvPr/>
        </p:nvSpPr>
        <p:spPr>
          <a:xfrm>
            <a:off x="2779159" y="567157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dirty="0"/>
              <a:t>S</a:t>
            </a:r>
          </a:p>
        </p:txBody>
      </p:sp>
      <p:sp>
        <p:nvSpPr>
          <p:cNvPr id="6" name="Rectangle 5">
            <a:extLst>
              <a:ext uri="{FF2B5EF4-FFF2-40B4-BE49-F238E27FC236}">
                <a16:creationId xmlns:a16="http://schemas.microsoft.com/office/drawing/2014/main" id="{ED259379-60B5-FD45-A8D1-4FA63F24E658}"/>
              </a:ext>
            </a:extLst>
          </p:cNvPr>
          <p:cNvSpPr/>
          <p:nvPr/>
        </p:nvSpPr>
        <p:spPr>
          <a:xfrm>
            <a:off x="504310" y="353797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dirty="0"/>
              <a:t>R</a:t>
            </a:r>
            <a:r>
              <a:rPr lang="en-CH" baseline="-25000" dirty="0"/>
              <a:t>1</a:t>
            </a:r>
          </a:p>
        </p:txBody>
      </p:sp>
      <p:sp>
        <p:nvSpPr>
          <p:cNvPr id="7" name="Rectangle 6">
            <a:extLst>
              <a:ext uri="{FF2B5EF4-FFF2-40B4-BE49-F238E27FC236}">
                <a16:creationId xmlns:a16="http://schemas.microsoft.com/office/drawing/2014/main" id="{2DBFF66D-1C34-6F44-B182-D395BCDAA13D}"/>
              </a:ext>
            </a:extLst>
          </p:cNvPr>
          <p:cNvSpPr/>
          <p:nvPr/>
        </p:nvSpPr>
        <p:spPr>
          <a:xfrm>
            <a:off x="5054010" y="353797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dirty="0"/>
              <a:t>R</a:t>
            </a:r>
            <a:r>
              <a:rPr lang="en-CH" baseline="-25000" dirty="0"/>
              <a:t>2</a:t>
            </a:r>
          </a:p>
        </p:txBody>
      </p:sp>
      <p:sp>
        <p:nvSpPr>
          <p:cNvPr id="8" name="Rectangle 7">
            <a:extLst>
              <a:ext uri="{FF2B5EF4-FFF2-40B4-BE49-F238E27FC236}">
                <a16:creationId xmlns:a16="http://schemas.microsoft.com/office/drawing/2014/main" id="{EE10E57C-D54E-A643-BC54-78D2A1D69044}"/>
              </a:ext>
            </a:extLst>
          </p:cNvPr>
          <p:cNvSpPr/>
          <p:nvPr/>
        </p:nvSpPr>
        <p:spPr>
          <a:xfrm>
            <a:off x="2752301" y="167385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dirty="0"/>
              <a:t>W</a:t>
            </a:r>
          </a:p>
        </p:txBody>
      </p:sp>
      <p:cxnSp>
        <p:nvCxnSpPr>
          <p:cNvPr id="9" name="Straight Arrow Connector 8">
            <a:extLst>
              <a:ext uri="{FF2B5EF4-FFF2-40B4-BE49-F238E27FC236}">
                <a16:creationId xmlns:a16="http://schemas.microsoft.com/office/drawing/2014/main" id="{907576CE-246C-9D4C-8820-81D0A1027A2E}"/>
              </a:ext>
            </a:extLst>
          </p:cNvPr>
          <p:cNvCxnSpPr/>
          <p:nvPr/>
        </p:nvCxnSpPr>
        <p:spPr>
          <a:xfrm flipV="1">
            <a:off x="859292" y="1969370"/>
            <a:ext cx="1769326" cy="1460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8A5211A-6428-5747-AD20-3784F76C154D}"/>
              </a:ext>
            </a:extLst>
          </p:cNvPr>
          <p:cNvCxnSpPr>
            <a:cxnSpLocks/>
          </p:cNvCxnSpPr>
          <p:nvPr/>
        </p:nvCxnSpPr>
        <p:spPr>
          <a:xfrm flipH="1">
            <a:off x="1108334" y="2171018"/>
            <a:ext cx="1577899" cy="1259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6BE1B6A-2D34-4543-AAD3-DC18F8D65E45}"/>
              </a:ext>
            </a:extLst>
          </p:cNvPr>
          <p:cNvCxnSpPr>
            <a:cxnSpLocks/>
          </p:cNvCxnSpPr>
          <p:nvPr/>
        </p:nvCxnSpPr>
        <p:spPr>
          <a:xfrm flipH="1" flipV="1">
            <a:off x="3775729" y="2102157"/>
            <a:ext cx="1911936" cy="1326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B88D490-F0DC-2D43-9229-048521E81A01}"/>
              </a:ext>
            </a:extLst>
          </p:cNvPr>
          <p:cNvCxnSpPr>
            <a:cxnSpLocks/>
          </p:cNvCxnSpPr>
          <p:nvPr/>
        </p:nvCxnSpPr>
        <p:spPr>
          <a:xfrm>
            <a:off x="3709619" y="2260142"/>
            <a:ext cx="1727867" cy="1182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1F34609-0F78-D24A-ADBB-13829225C81E}"/>
              </a:ext>
            </a:extLst>
          </p:cNvPr>
          <p:cNvSpPr txBox="1"/>
          <p:nvPr/>
        </p:nvSpPr>
        <p:spPr>
          <a:xfrm>
            <a:off x="575305" y="2063222"/>
            <a:ext cx="1745344" cy="369332"/>
          </a:xfrm>
          <a:prstGeom prst="rect">
            <a:avLst/>
          </a:prstGeom>
          <a:noFill/>
        </p:spPr>
        <p:txBody>
          <a:bodyPr wrap="square" rtlCol="0">
            <a:spAutoFit/>
          </a:bodyPr>
          <a:lstStyle/>
          <a:p>
            <a:r>
              <a:rPr lang="de-CH" dirty="0"/>
              <a:t>(1-</a:t>
            </a:r>
            <a:r>
              <a:rPr lang="el-GR" dirty="0"/>
              <a:t>σ</a:t>
            </a:r>
            <a:r>
              <a:rPr lang="el-GR" baseline="-25000" dirty="0"/>
              <a:t>1</a:t>
            </a:r>
            <a:r>
              <a:rPr lang="de-CH" dirty="0"/>
              <a:t>+</a:t>
            </a:r>
            <a:r>
              <a:rPr lang="el-GR" dirty="0"/>
              <a:t>σ</a:t>
            </a:r>
            <a:r>
              <a:rPr lang="de-CH" baseline="-25000" dirty="0"/>
              <a:t>2</a:t>
            </a:r>
            <a:r>
              <a:rPr lang="de-CH" dirty="0"/>
              <a:t>)*</a:t>
            </a:r>
            <a:r>
              <a:rPr lang="el-GR" dirty="0"/>
              <a:t>η</a:t>
            </a:r>
            <a:r>
              <a:rPr lang="en-GB" baseline="-25000" dirty="0" err="1"/>
              <a:t>rw</a:t>
            </a:r>
            <a:endParaRPr lang="en-CH" baseline="-25000" dirty="0"/>
          </a:p>
        </p:txBody>
      </p:sp>
      <p:sp>
        <p:nvSpPr>
          <p:cNvPr id="14" name="TextBox 13">
            <a:extLst>
              <a:ext uri="{FF2B5EF4-FFF2-40B4-BE49-F238E27FC236}">
                <a16:creationId xmlns:a16="http://schemas.microsoft.com/office/drawing/2014/main" id="{E97D037C-FB58-FB48-986D-6B2FBC3EA78D}"/>
              </a:ext>
            </a:extLst>
          </p:cNvPr>
          <p:cNvSpPr txBox="1"/>
          <p:nvPr/>
        </p:nvSpPr>
        <p:spPr>
          <a:xfrm>
            <a:off x="3747764" y="2880179"/>
            <a:ext cx="1022268" cy="369332"/>
          </a:xfrm>
          <a:prstGeom prst="rect">
            <a:avLst/>
          </a:prstGeom>
          <a:noFill/>
        </p:spPr>
        <p:txBody>
          <a:bodyPr wrap="none" rtlCol="0">
            <a:spAutoFit/>
          </a:bodyPr>
          <a:lstStyle/>
          <a:p>
            <a:r>
              <a:rPr lang="el-GR" dirty="0"/>
              <a:t>σ</a:t>
            </a:r>
            <a:r>
              <a:rPr lang="el-GR" baseline="-25000" dirty="0"/>
              <a:t>2</a:t>
            </a:r>
            <a:r>
              <a:rPr lang="de-CH" dirty="0"/>
              <a:t>*</a:t>
            </a:r>
            <a:r>
              <a:rPr lang="el-GR" dirty="0"/>
              <a:t>η</a:t>
            </a:r>
            <a:r>
              <a:rPr lang="en-GB" baseline="-25000" dirty="0" err="1"/>
              <a:t>rw</a:t>
            </a:r>
            <a:r>
              <a:rPr lang="de-CH" dirty="0"/>
              <a:t>*</a:t>
            </a:r>
            <a:r>
              <a:rPr lang="el-GR" dirty="0"/>
              <a:t>ρ</a:t>
            </a:r>
            <a:endParaRPr lang="en-CH" baseline="-25000" dirty="0"/>
          </a:p>
        </p:txBody>
      </p:sp>
      <p:sp>
        <p:nvSpPr>
          <p:cNvPr id="15" name="TextBox 14">
            <a:extLst>
              <a:ext uri="{FF2B5EF4-FFF2-40B4-BE49-F238E27FC236}">
                <a16:creationId xmlns:a16="http://schemas.microsoft.com/office/drawing/2014/main" id="{E526D04C-DFC4-724F-8432-26E80DB824D7}"/>
              </a:ext>
            </a:extLst>
          </p:cNvPr>
          <p:cNvSpPr txBox="1"/>
          <p:nvPr/>
        </p:nvSpPr>
        <p:spPr>
          <a:xfrm>
            <a:off x="1688778" y="2915521"/>
            <a:ext cx="1021433" cy="369332"/>
          </a:xfrm>
          <a:prstGeom prst="rect">
            <a:avLst/>
          </a:prstGeom>
          <a:noFill/>
        </p:spPr>
        <p:txBody>
          <a:bodyPr wrap="none" rtlCol="0">
            <a:spAutoFit/>
          </a:bodyPr>
          <a:lstStyle/>
          <a:p>
            <a:r>
              <a:rPr lang="el-GR" dirty="0"/>
              <a:t>σ</a:t>
            </a:r>
            <a:r>
              <a:rPr lang="el-GR" baseline="-25000" dirty="0"/>
              <a:t>1</a:t>
            </a:r>
            <a:r>
              <a:rPr lang="de-CH" dirty="0"/>
              <a:t>*</a:t>
            </a:r>
            <a:r>
              <a:rPr lang="el-GR" dirty="0"/>
              <a:t>η</a:t>
            </a:r>
            <a:r>
              <a:rPr lang="en-GB" baseline="-25000" dirty="0" err="1"/>
              <a:t>wr</a:t>
            </a:r>
            <a:r>
              <a:rPr lang="de-CH" dirty="0"/>
              <a:t>*</a:t>
            </a:r>
            <a:r>
              <a:rPr lang="el-GR" dirty="0"/>
              <a:t>ρ</a:t>
            </a:r>
            <a:endParaRPr lang="en-CH" baseline="-25000" dirty="0"/>
          </a:p>
        </p:txBody>
      </p:sp>
      <p:sp>
        <p:nvSpPr>
          <p:cNvPr id="16" name="TextBox 15">
            <a:extLst>
              <a:ext uri="{FF2B5EF4-FFF2-40B4-BE49-F238E27FC236}">
                <a16:creationId xmlns:a16="http://schemas.microsoft.com/office/drawing/2014/main" id="{23F02D81-651E-F84A-B3B5-9A3B1306FAC5}"/>
              </a:ext>
            </a:extLst>
          </p:cNvPr>
          <p:cNvSpPr txBox="1"/>
          <p:nvPr/>
        </p:nvSpPr>
        <p:spPr>
          <a:xfrm>
            <a:off x="4404511" y="2164582"/>
            <a:ext cx="1487908" cy="369332"/>
          </a:xfrm>
          <a:prstGeom prst="rect">
            <a:avLst/>
          </a:prstGeom>
          <a:noFill/>
        </p:spPr>
        <p:txBody>
          <a:bodyPr wrap="none" rtlCol="0">
            <a:spAutoFit/>
          </a:bodyPr>
          <a:lstStyle/>
          <a:p>
            <a:r>
              <a:rPr lang="de-CH" dirty="0"/>
              <a:t>(1-</a:t>
            </a:r>
            <a:r>
              <a:rPr lang="el-GR" dirty="0"/>
              <a:t>σ</a:t>
            </a:r>
            <a:r>
              <a:rPr lang="el-GR" baseline="-25000" dirty="0"/>
              <a:t>1</a:t>
            </a:r>
            <a:r>
              <a:rPr lang="de-CH" dirty="0"/>
              <a:t>+</a:t>
            </a:r>
            <a:r>
              <a:rPr lang="el-GR" dirty="0"/>
              <a:t>σ</a:t>
            </a:r>
            <a:r>
              <a:rPr lang="de-CH" baseline="-25000" dirty="0"/>
              <a:t>2</a:t>
            </a:r>
            <a:r>
              <a:rPr lang="de-CH" dirty="0"/>
              <a:t>)*</a:t>
            </a:r>
            <a:r>
              <a:rPr lang="el-GR" dirty="0"/>
              <a:t>η</a:t>
            </a:r>
            <a:r>
              <a:rPr lang="en-GB" baseline="-25000" dirty="0" err="1"/>
              <a:t>wr</a:t>
            </a:r>
            <a:endParaRPr lang="en-CH" baseline="-25000" dirty="0"/>
          </a:p>
        </p:txBody>
      </p:sp>
      <p:cxnSp>
        <p:nvCxnSpPr>
          <p:cNvPr id="17" name="Straight Arrow Connector 16">
            <a:extLst>
              <a:ext uri="{FF2B5EF4-FFF2-40B4-BE49-F238E27FC236}">
                <a16:creationId xmlns:a16="http://schemas.microsoft.com/office/drawing/2014/main" id="{70AFB697-002A-1D41-BCCC-7CCDA7A487B1}"/>
              </a:ext>
            </a:extLst>
          </p:cNvPr>
          <p:cNvCxnSpPr>
            <a:cxnSpLocks/>
          </p:cNvCxnSpPr>
          <p:nvPr/>
        </p:nvCxnSpPr>
        <p:spPr>
          <a:xfrm>
            <a:off x="3320585" y="2761106"/>
            <a:ext cx="0" cy="2698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8137573-A26C-A34D-BEC0-A044705D94ED}"/>
              </a:ext>
            </a:extLst>
          </p:cNvPr>
          <p:cNvCxnSpPr>
            <a:cxnSpLocks/>
          </p:cNvCxnSpPr>
          <p:nvPr/>
        </p:nvCxnSpPr>
        <p:spPr>
          <a:xfrm flipV="1">
            <a:off x="3075203" y="2761106"/>
            <a:ext cx="0" cy="2698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D00F801-7735-1841-9A9D-89306DF5A842}"/>
              </a:ext>
            </a:extLst>
          </p:cNvPr>
          <p:cNvCxnSpPr>
            <a:cxnSpLocks/>
          </p:cNvCxnSpPr>
          <p:nvPr/>
        </p:nvCxnSpPr>
        <p:spPr>
          <a:xfrm flipH="1" flipV="1">
            <a:off x="1112478" y="4490191"/>
            <a:ext cx="1769326" cy="1639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4AEE1F1-9BAB-4444-ACF3-A0ADBA770E1A}"/>
              </a:ext>
            </a:extLst>
          </p:cNvPr>
          <p:cNvCxnSpPr>
            <a:cxnSpLocks/>
          </p:cNvCxnSpPr>
          <p:nvPr/>
        </p:nvCxnSpPr>
        <p:spPr>
          <a:xfrm>
            <a:off x="991246" y="4658106"/>
            <a:ext cx="1676400" cy="1509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37351BA-5AE8-AC4F-86A3-9505469E43D7}"/>
              </a:ext>
            </a:extLst>
          </p:cNvPr>
          <p:cNvCxnSpPr>
            <a:cxnSpLocks/>
          </p:cNvCxnSpPr>
          <p:nvPr/>
        </p:nvCxnSpPr>
        <p:spPr>
          <a:xfrm flipV="1">
            <a:off x="3822168" y="4605865"/>
            <a:ext cx="1592196" cy="1395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40A8600-D63E-8B47-A005-716D222DC244}"/>
              </a:ext>
            </a:extLst>
          </p:cNvPr>
          <p:cNvCxnSpPr/>
          <p:nvPr/>
        </p:nvCxnSpPr>
        <p:spPr>
          <a:xfrm flipH="1">
            <a:off x="3805072" y="4679116"/>
            <a:ext cx="1799063" cy="1561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7C4B5F1-5B28-314D-9CEF-BBA442944089}"/>
              </a:ext>
            </a:extLst>
          </p:cNvPr>
          <p:cNvSpPr txBox="1"/>
          <p:nvPr/>
        </p:nvSpPr>
        <p:spPr>
          <a:xfrm>
            <a:off x="4122958" y="4847522"/>
            <a:ext cx="792205" cy="369332"/>
          </a:xfrm>
          <a:prstGeom prst="rect">
            <a:avLst/>
          </a:prstGeom>
          <a:noFill/>
        </p:spPr>
        <p:txBody>
          <a:bodyPr wrap="none" rtlCol="0">
            <a:spAutoFit/>
          </a:bodyPr>
          <a:lstStyle/>
          <a:p>
            <a:r>
              <a:rPr lang="en-CH" dirty="0"/>
              <a:t>ßSR</a:t>
            </a:r>
            <a:r>
              <a:rPr lang="en-CH" baseline="-25000" dirty="0"/>
              <a:t>2</a:t>
            </a:r>
            <a:r>
              <a:rPr lang="de-CH" dirty="0"/>
              <a:t>c</a:t>
            </a:r>
            <a:r>
              <a:rPr lang="de-CH" baseline="-25000" dirty="0"/>
              <a:t>2</a:t>
            </a:r>
            <a:endParaRPr lang="en-CH" baseline="-25000" dirty="0"/>
          </a:p>
        </p:txBody>
      </p:sp>
      <p:sp>
        <p:nvSpPr>
          <p:cNvPr id="24" name="TextBox 23">
            <a:extLst>
              <a:ext uri="{FF2B5EF4-FFF2-40B4-BE49-F238E27FC236}">
                <a16:creationId xmlns:a16="http://schemas.microsoft.com/office/drawing/2014/main" id="{66842ACE-5A6B-294E-AFF8-263C3BC53EDE}"/>
              </a:ext>
            </a:extLst>
          </p:cNvPr>
          <p:cNvSpPr txBox="1"/>
          <p:nvPr/>
        </p:nvSpPr>
        <p:spPr>
          <a:xfrm>
            <a:off x="1786811" y="4819581"/>
            <a:ext cx="792205" cy="369332"/>
          </a:xfrm>
          <a:prstGeom prst="rect">
            <a:avLst/>
          </a:prstGeom>
          <a:noFill/>
        </p:spPr>
        <p:txBody>
          <a:bodyPr wrap="none" rtlCol="0">
            <a:spAutoFit/>
          </a:bodyPr>
          <a:lstStyle/>
          <a:p>
            <a:r>
              <a:rPr lang="en-CH" dirty="0"/>
              <a:t>ßSR</a:t>
            </a:r>
            <a:r>
              <a:rPr lang="en-CH" baseline="-25000" dirty="0"/>
              <a:t>1</a:t>
            </a:r>
            <a:r>
              <a:rPr lang="de-CH" dirty="0"/>
              <a:t>c</a:t>
            </a:r>
            <a:r>
              <a:rPr lang="de-CH" baseline="-25000" dirty="0"/>
              <a:t>1</a:t>
            </a:r>
            <a:endParaRPr lang="en-CH" baseline="-25000" dirty="0"/>
          </a:p>
        </p:txBody>
      </p:sp>
      <p:sp>
        <p:nvSpPr>
          <p:cNvPr id="25" name="TextBox 24">
            <a:extLst>
              <a:ext uri="{FF2B5EF4-FFF2-40B4-BE49-F238E27FC236}">
                <a16:creationId xmlns:a16="http://schemas.microsoft.com/office/drawing/2014/main" id="{9733A87F-C67D-DA45-BFBA-E0AC3067F3F3}"/>
              </a:ext>
            </a:extLst>
          </p:cNvPr>
          <p:cNvSpPr txBox="1"/>
          <p:nvPr/>
        </p:nvSpPr>
        <p:spPr>
          <a:xfrm>
            <a:off x="407252" y="5402090"/>
            <a:ext cx="1208985" cy="646331"/>
          </a:xfrm>
          <a:prstGeom prst="rect">
            <a:avLst/>
          </a:prstGeom>
          <a:noFill/>
        </p:spPr>
        <p:txBody>
          <a:bodyPr wrap="none" rtlCol="0">
            <a:spAutoFit/>
          </a:bodyPr>
          <a:lstStyle/>
          <a:p>
            <a:r>
              <a:rPr lang="en-CH" dirty="0"/>
              <a:t>µ</a:t>
            </a:r>
            <a:r>
              <a:rPr lang="en-CH" baseline="-25000" dirty="0"/>
              <a:t>R</a:t>
            </a:r>
            <a:r>
              <a:rPr lang="en-CH" dirty="0"/>
              <a:t>*(1-</a:t>
            </a:r>
            <a:r>
              <a:rPr lang="el-GR" dirty="0"/>
              <a:t>σ</a:t>
            </a:r>
            <a:r>
              <a:rPr lang="de-CH" baseline="-25000" dirty="0"/>
              <a:t>2</a:t>
            </a:r>
            <a:r>
              <a:rPr lang="de-CH" dirty="0"/>
              <a:t>) +</a:t>
            </a:r>
          </a:p>
          <a:p>
            <a:r>
              <a:rPr lang="en-CH" dirty="0"/>
              <a:t>µ</a:t>
            </a:r>
            <a:r>
              <a:rPr lang="en-CH" baseline="-25000" dirty="0"/>
              <a:t>T</a:t>
            </a:r>
            <a:r>
              <a:rPr lang="en-CH" dirty="0"/>
              <a:t>*</a:t>
            </a:r>
            <a:r>
              <a:rPr lang="el-GR" dirty="0"/>
              <a:t>σ</a:t>
            </a:r>
            <a:r>
              <a:rPr lang="de-CH" baseline="-25000" dirty="0"/>
              <a:t>2</a:t>
            </a:r>
            <a:endParaRPr lang="en-CH" baseline="-25000" dirty="0"/>
          </a:p>
        </p:txBody>
      </p:sp>
      <p:sp>
        <p:nvSpPr>
          <p:cNvPr id="26" name="TextBox 25">
            <a:extLst>
              <a:ext uri="{FF2B5EF4-FFF2-40B4-BE49-F238E27FC236}">
                <a16:creationId xmlns:a16="http://schemas.microsoft.com/office/drawing/2014/main" id="{14AE8C53-F427-6A43-A5CF-046776548F2B}"/>
              </a:ext>
            </a:extLst>
          </p:cNvPr>
          <p:cNvSpPr txBox="1"/>
          <p:nvPr/>
        </p:nvSpPr>
        <p:spPr>
          <a:xfrm>
            <a:off x="2498269" y="3722875"/>
            <a:ext cx="615810" cy="369332"/>
          </a:xfrm>
          <a:prstGeom prst="rect">
            <a:avLst/>
          </a:prstGeom>
          <a:noFill/>
        </p:spPr>
        <p:txBody>
          <a:bodyPr wrap="none" rtlCol="0">
            <a:spAutoFit/>
          </a:bodyPr>
          <a:lstStyle/>
          <a:p>
            <a:r>
              <a:rPr lang="en-CH" dirty="0"/>
              <a:t>ßSW</a:t>
            </a:r>
          </a:p>
        </p:txBody>
      </p:sp>
      <p:sp>
        <p:nvSpPr>
          <p:cNvPr id="27" name="TextBox 26">
            <a:extLst>
              <a:ext uri="{FF2B5EF4-FFF2-40B4-BE49-F238E27FC236}">
                <a16:creationId xmlns:a16="http://schemas.microsoft.com/office/drawing/2014/main" id="{758D0160-41FD-B34D-AD51-CC359D09B596}"/>
              </a:ext>
            </a:extLst>
          </p:cNvPr>
          <p:cNvSpPr txBox="1"/>
          <p:nvPr/>
        </p:nvSpPr>
        <p:spPr>
          <a:xfrm>
            <a:off x="3320553" y="3428603"/>
            <a:ext cx="1406154" cy="646331"/>
          </a:xfrm>
          <a:prstGeom prst="rect">
            <a:avLst/>
          </a:prstGeom>
          <a:noFill/>
        </p:spPr>
        <p:txBody>
          <a:bodyPr wrap="none" rtlCol="0">
            <a:spAutoFit/>
          </a:bodyPr>
          <a:lstStyle/>
          <a:p>
            <a:r>
              <a:rPr lang="de-CH" dirty="0"/>
              <a:t>µ</a:t>
            </a:r>
            <a:r>
              <a:rPr lang="en-CH" baseline="-25000" dirty="0"/>
              <a:t>T</a:t>
            </a:r>
            <a:r>
              <a:rPr lang="en-CH" dirty="0"/>
              <a:t>*</a:t>
            </a:r>
          </a:p>
          <a:p>
            <a:r>
              <a:rPr lang="de-CH" dirty="0"/>
              <a:t>(</a:t>
            </a:r>
            <a:r>
              <a:rPr lang="el-GR" dirty="0"/>
              <a:t>σ</a:t>
            </a:r>
            <a:r>
              <a:rPr lang="el-GR" baseline="-25000" dirty="0"/>
              <a:t>1</a:t>
            </a:r>
            <a:r>
              <a:rPr lang="de-CH" dirty="0"/>
              <a:t>+</a:t>
            </a:r>
            <a:r>
              <a:rPr lang="el-GR" dirty="0"/>
              <a:t>σ</a:t>
            </a:r>
            <a:r>
              <a:rPr lang="de-CH" baseline="-25000" dirty="0"/>
              <a:t>2</a:t>
            </a:r>
            <a:r>
              <a:rPr lang="de-CH" dirty="0"/>
              <a:t>)*(1-</a:t>
            </a:r>
            <a:r>
              <a:rPr lang="el-GR" dirty="0"/>
              <a:t>ρ</a:t>
            </a:r>
            <a:r>
              <a:rPr lang="de-CH" dirty="0"/>
              <a:t>)</a:t>
            </a:r>
            <a:endParaRPr lang="en-CH" dirty="0"/>
          </a:p>
        </p:txBody>
      </p:sp>
      <p:sp>
        <p:nvSpPr>
          <p:cNvPr id="28" name="TextBox 27">
            <a:extLst>
              <a:ext uri="{FF2B5EF4-FFF2-40B4-BE49-F238E27FC236}">
                <a16:creationId xmlns:a16="http://schemas.microsoft.com/office/drawing/2014/main" id="{5393C5FD-1FDF-544A-B855-F4C83EE04437}"/>
              </a:ext>
            </a:extLst>
          </p:cNvPr>
          <p:cNvSpPr txBox="1"/>
          <p:nvPr/>
        </p:nvSpPr>
        <p:spPr>
          <a:xfrm>
            <a:off x="3318374" y="4022906"/>
            <a:ext cx="1032655" cy="646331"/>
          </a:xfrm>
          <a:prstGeom prst="rect">
            <a:avLst/>
          </a:prstGeom>
          <a:noFill/>
        </p:spPr>
        <p:txBody>
          <a:bodyPr wrap="none" rtlCol="0">
            <a:spAutoFit/>
          </a:bodyPr>
          <a:lstStyle/>
          <a:p>
            <a:r>
              <a:rPr lang="en-GB" dirty="0"/>
              <a:t>µ</a:t>
            </a:r>
            <a:r>
              <a:rPr lang="en-CH" baseline="-25000" dirty="0"/>
              <a:t>W</a:t>
            </a:r>
            <a:r>
              <a:rPr lang="en-CH" dirty="0"/>
              <a:t>*</a:t>
            </a:r>
          </a:p>
          <a:p>
            <a:r>
              <a:rPr lang="en-CH" dirty="0"/>
              <a:t>1-</a:t>
            </a:r>
            <a:r>
              <a:rPr lang="de-CH" dirty="0"/>
              <a:t>(</a:t>
            </a:r>
            <a:r>
              <a:rPr lang="el-GR" dirty="0"/>
              <a:t>σ</a:t>
            </a:r>
            <a:r>
              <a:rPr lang="el-GR" baseline="-25000" dirty="0"/>
              <a:t>1</a:t>
            </a:r>
            <a:r>
              <a:rPr lang="de-CH" dirty="0"/>
              <a:t>+</a:t>
            </a:r>
            <a:r>
              <a:rPr lang="el-GR" dirty="0"/>
              <a:t>σ</a:t>
            </a:r>
            <a:r>
              <a:rPr lang="de-CH" baseline="-25000" dirty="0"/>
              <a:t>2</a:t>
            </a:r>
            <a:r>
              <a:rPr lang="de-CH" dirty="0"/>
              <a:t>)</a:t>
            </a:r>
            <a:endParaRPr lang="en-CH" dirty="0"/>
          </a:p>
        </p:txBody>
      </p:sp>
      <p:sp>
        <p:nvSpPr>
          <p:cNvPr id="29" name="TextBox 28">
            <a:extLst>
              <a:ext uri="{FF2B5EF4-FFF2-40B4-BE49-F238E27FC236}">
                <a16:creationId xmlns:a16="http://schemas.microsoft.com/office/drawing/2014/main" id="{5CE0040E-AFA2-C94D-81BA-83C838D969CA}"/>
              </a:ext>
            </a:extLst>
          </p:cNvPr>
          <p:cNvSpPr txBox="1"/>
          <p:nvPr/>
        </p:nvSpPr>
        <p:spPr>
          <a:xfrm>
            <a:off x="4745604" y="5348410"/>
            <a:ext cx="1208985" cy="646331"/>
          </a:xfrm>
          <a:prstGeom prst="rect">
            <a:avLst/>
          </a:prstGeom>
          <a:noFill/>
        </p:spPr>
        <p:txBody>
          <a:bodyPr wrap="none" rtlCol="0">
            <a:spAutoFit/>
          </a:bodyPr>
          <a:lstStyle/>
          <a:p>
            <a:r>
              <a:rPr lang="en-CH" dirty="0"/>
              <a:t>µ</a:t>
            </a:r>
            <a:r>
              <a:rPr lang="en-CH" baseline="-25000" dirty="0"/>
              <a:t>R</a:t>
            </a:r>
            <a:r>
              <a:rPr lang="en-CH" dirty="0"/>
              <a:t>*(1-</a:t>
            </a:r>
            <a:r>
              <a:rPr lang="el-GR" dirty="0"/>
              <a:t>σ</a:t>
            </a:r>
            <a:r>
              <a:rPr lang="de-CH" baseline="-25000" dirty="0"/>
              <a:t>1</a:t>
            </a:r>
            <a:r>
              <a:rPr lang="de-CH" dirty="0"/>
              <a:t>) +</a:t>
            </a:r>
          </a:p>
          <a:p>
            <a:r>
              <a:rPr lang="en-CH" dirty="0"/>
              <a:t>µ</a:t>
            </a:r>
            <a:r>
              <a:rPr lang="en-CH" baseline="-25000" dirty="0"/>
              <a:t>T</a:t>
            </a:r>
            <a:r>
              <a:rPr lang="en-CH" dirty="0"/>
              <a:t>*</a:t>
            </a:r>
            <a:r>
              <a:rPr lang="el-GR" dirty="0"/>
              <a:t>σ</a:t>
            </a:r>
            <a:r>
              <a:rPr lang="de-CH" baseline="-25000" dirty="0"/>
              <a:t>1</a:t>
            </a:r>
            <a:endParaRPr lang="en-CH" baseline="-25000" dirty="0"/>
          </a:p>
        </p:txBody>
      </p:sp>
      <p:sp>
        <p:nvSpPr>
          <p:cNvPr id="32" name="TextBox 31">
            <a:extLst>
              <a:ext uri="{FF2B5EF4-FFF2-40B4-BE49-F238E27FC236}">
                <a16:creationId xmlns:a16="http://schemas.microsoft.com/office/drawing/2014/main" id="{B0501327-1724-694F-A1FE-CC80D2E00DD1}"/>
              </a:ext>
            </a:extLst>
          </p:cNvPr>
          <p:cNvSpPr txBox="1"/>
          <p:nvPr/>
        </p:nvSpPr>
        <p:spPr>
          <a:xfrm>
            <a:off x="162762" y="200105"/>
            <a:ext cx="2727670" cy="369332"/>
          </a:xfrm>
          <a:prstGeom prst="rect">
            <a:avLst/>
          </a:prstGeom>
          <a:noFill/>
        </p:spPr>
        <p:txBody>
          <a:bodyPr wrap="none" rtlCol="0">
            <a:spAutoFit/>
          </a:bodyPr>
          <a:lstStyle/>
          <a:p>
            <a:r>
              <a:rPr lang="en-CH" b="1" u="sng" dirty="0"/>
              <a:t>Explicit Fitness Cost Model</a:t>
            </a:r>
          </a:p>
        </p:txBody>
      </p:sp>
      <p:graphicFrame>
        <p:nvGraphicFramePr>
          <p:cNvPr id="33" name="Table 6">
            <a:extLst>
              <a:ext uri="{FF2B5EF4-FFF2-40B4-BE49-F238E27FC236}">
                <a16:creationId xmlns:a16="http://schemas.microsoft.com/office/drawing/2014/main" id="{3D6E10BA-080E-80BF-C946-306EB6FBAEBB}"/>
              </a:ext>
            </a:extLst>
          </p:cNvPr>
          <p:cNvGraphicFramePr>
            <a:graphicFrameLocks noGrp="1"/>
          </p:cNvGraphicFramePr>
          <p:nvPr/>
        </p:nvGraphicFramePr>
        <p:xfrm>
          <a:off x="6885179" y="422483"/>
          <a:ext cx="5185502" cy="6081396"/>
        </p:xfrm>
        <a:graphic>
          <a:graphicData uri="http://schemas.openxmlformats.org/drawingml/2006/table">
            <a:tbl>
              <a:tblPr firstRow="1" bandRow="1">
                <a:tableStyleId>{073A0DAA-6AF3-43AB-8588-CEC1D06C72B9}</a:tableStyleId>
              </a:tblPr>
              <a:tblGrid>
                <a:gridCol w="1221316">
                  <a:extLst>
                    <a:ext uri="{9D8B030D-6E8A-4147-A177-3AD203B41FA5}">
                      <a16:colId xmlns:a16="http://schemas.microsoft.com/office/drawing/2014/main" val="2455269566"/>
                    </a:ext>
                  </a:extLst>
                </a:gridCol>
                <a:gridCol w="3002931">
                  <a:extLst>
                    <a:ext uri="{9D8B030D-6E8A-4147-A177-3AD203B41FA5}">
                      <a16:colId xmlns:a16="http://schemas.microsoft.com/office/drawing/2014/main" val="2098437788"/>
                    </a:ext>
                  </a:extLst>
                </a:gridCol>
                <a:gridCol w="961255">
                  <a:extLst>
                    <a:ext uri="{9D8B030D-6E8A-4147-A177-3AD203B41FA5}">
                      <a16:colId xmlns:a16="http://schemas.microsoft.com/office/drawing/2014/main" val="1473897622"/>
                    </a:ext>
                  </a:extLst>
                </a:gridCol>
              </a:tblGrid>
              <a:tr h="291165">
                <a:tc>
                  <a:txBody>
                    <a:bodyPr/>
                    <a:lstStyle/>
                    <a:p>
                      <a:r>
                        <a:rPr lang="en-CH" sz="1400" dirty="0"/>
                        <a:t>Parameter</a:t>
                      </a:r>
                    </a:p>
                  </a:txBody>
                  <a:tcPr/>
                </a:tc>
                <a:tc>
                  <a:txBody>
                    <a:bodyPr/>
                    <a:lstStyle/>
                    <a:p>
                      <a:r>
                        <a:rPr lang="en-CH" sz="1400" dirty="0"/>
                        <a:t>Description</a:t>
                      </a:r>
                    </a:p>
                  </a:txBody>
                  <a:tcPr/>
                </a:tc>
                <a:tc>
                  <a:txBody>
                    <a:bodyPr/>
                    <a:lstStyle/>
                    <a:p>
                      <a:r>
                        <a:rPr lang="en-CH" sz="1400" dirty="0"/>
                        <a:t>Value</a:t>
                      </a:r>
                    </a:p>
                  </a:txBody>
                  <a:tcPr/>
                </a:tc>
                <a:extLst>
                  <a:ext uri="{0D108BD9-81ED-4DB2-BD59-A6C34878D82A}">
                    <a16:rowId xmlns:a16="http://schemas.microsoft.com/office/drawing/2014/main" val="784992935"/>
                  </a:ext>
                </a:extLst>
              </a:tr>
              <a:tr h="291165">
                <a:tc>
                  <a:txBody>
                    <a:bodyPr/>
                    <a:lstStyle/>
                    <a:p>
                      <a:r>
                        <a:rPr lang="en-CH" sz="1400" dirty="0"/>
                        <a:t>ß</a:t>
                      </a:r>
                    </a:p>
                  </a:txBody>
                  <a:tcPr/>
                </a:tc>
                <a:tc>
                  <a:txBody>
                    <a:bodyPr/>
                    <a:lstStyle/>
                    <a:p>
                      <a:r>
                        <a:rPr lang="en-CH" sz="1400" dirty="0">
                          <a:solidFill>
                            <a:schemeClr val="tx1"/>
                          </a:solidFill>
                        </a:rPr>
                        <a:t>Transmission Rate</a:t>
                      </a:r>
                    </a:p>
                  </a:txBody>
                  <a:tcPr/>
                </a:tc>
                <a:tc>
                  <a:txBody>
                    <a:bodyPr/>
                    <a:lstStyle/>
                    <a:p>
                      <a:r>
                        <a:rPr lang="en-CH" sz="1400" dirty="0">
                          <a:solidFill>
                            <a:schemeClr val="tx1"/>
                          </a:solidFill>
                        </a:rPr>
                        <a:t>5</a:t>
                      </a:r>
                    </a:p>
                  </a:txBody>
                  <a:tcPr/>
                </a:tc>
                <a:extLst>
                  <a:ext uri="{0D108BD9-81ED-4DB2-BD59-A6C34878D82A}">
                    <a16:rowId xmlns:a16="http://schemas.microsoft.com/office/drawing/2014/main" val="2495195635"/>
                  </a:ext>
                </a:extLst>
              </a:tr>
              <a:tr h="291165">
                <a:tc>
                  <a:txBody>
                    <a:bodyPr/>
                    <a:lstStyle/>
                    <a:p>
                      <a:r>
                        <a:rPr lang="de-CH" sz="1400" dirty="0"/>
                        <a:t>µ</a:t>
                      </a:r>
                      <a:r>
                        <a:rPr lang="en-CH" sz="1400" baseline="-25000" dirty="0"/>
                        <a:t>T</a:t>
                      </a:r>
                    </a:p>
                  </a:txBody>
                  <a:tcPr/>
                </a:tc>
                <a:tc>
                  <a:txBody>
                    <a:bodyPr/>
                    <a:lstStyle/>
                    <a:p>
                      <a:r>
                        <a:rPr lang="en-CH" sz="1400" dirty="0">
                          <a:solidFill>
                            <a:schemeClr val="tx1"/>
                          </a:solidFill>
                        </a:rPr>
                        <a:t>Rate of recovery (treated)</a:t>
                      </a:r>
                    </a:p>
                  </a:txBody>
                  <a:tcPr/>
                </a:tc>
                <a:tc>
                  <a:txBody>
                    <a:bodyPr/>
                    <a:lstStyle/>
                    <a:p>
                      <a:r>
                        <a:rPr lang="en-CH" sz="1400" dirty="0">
                          <a:solidFill>
                            <a:schemeClr val="tx1"/>
                          </a:solidFill>
                        </a:rPr>
                        <a:t>1/7</a:t>
                      </a:r>
                    </a:p>
                  </a:txBody>
                  <a:tcPr/>
                </a:tc>
                <a:extLst>
                  <a:ext uri="{0D108BD9-81ED-4DB2-BD59-A6C34878D82A}">
                    <a16:rowId xmlns:a16="http://schemas.microsoft.com/office/drawing/2014/main" val="2675274817"/>
                  </a:ext>
                </a:extLst>
              </a:tr>
              <a:tr h="291165">
                <a:tc>
                  <a:txBody>
                    <a:bodyPr/>
                    <a:lstStyle/>
                    <a:p>
                      <a:r>
                        <a:rPr lang="de-CH" sz="1400" dirty="0"/>
                        <a:t>µ</a:t>
                      </a:r>
                      <a:r>
                        <a:rPr lang="en-CH" sz="1400" baseline="-25000" dirty="0"/>
                        <a:t>R</a:t>
                      </a:r>
                    </a:p>
                  </a:txBody>
                  <a:tcPr/>
                </a:tc>
                <a:tc>
                  <a:txBody>
                    <a:bodyPr/>
                    <a:lstStyle/>
                    <a:p>
                      <a:r>
                        <a:rPr lang="en-CH" sz="1400" dirty="0">
                          <a:solidFill>
                            <a:schemeClr val="tx1"/>
                          </a:solidFill>
                        </a:rPr>
                        <a:t>Rate of recovery (resistant)</a:t>
                      </a:r>
                    </a:p>
                  </a:txBody>
                  <a:tcPr/>
                </a:tc>
                <a:tc>
                  <a:txBody>
                    <a:bodyPr/>
                    <a:lstStyle/>
                    <a:p>
                      <a:r>
                        <a:rPr lang="en-CH" sz="1400" dirty="0">
                          <a:solidFill>
                            <a:schemeClr val="tx1"/>
                          </a:solidFill>
                        </a:rPr>
                        <a:t>1/10</a:t>
                      </a:r>
                    </a:p>
                  </a:txBody>
                  <a:tcPr/>
                </a:tc>
                <a:extLst>
                  <a:ext uri="{0D108BD9-81ED-4DB2-BD59-A6C34878D82A}">
                    <a16:rowId xmlns:a16="http://schemas.microsoft.com/office/drawing/2014/main" val="26373202"/>
                  </a:ext>
                </a:extLst>
              </a:tr>
              <a:tr h="291165">
                <a:tc>
                  <a:txBody>
                    <a:bodyPr/>
                    <a:lstStyle/>
                    <a:p>
                      <a:r>
                        <a:rPr lang="de-CH" sz="1400" dirty="0"/>
                        <a:t>µ</a:t>
                      </a:r>
                      <a:r>
                        <a:rPr lang="en-CH" sz="1400" baseline="-25000" dirty="0"/>
                        <a:t>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H" sz="1400" dirty="0">
                          <a:solidFill>
                            <a:schemeClr val="tx1"/>
                          </a:solidFill>
                        </a:rPr>
                        <a:t>Rate of recovery (wild type)</a:t>
                      </a:r>
                    </a:p>
                  </a:txBody>
                  <a:tcPr/>
                </a:tc>
                <a:tc>
                  <a:txBody>
                    <a:bodyPr/>
                    <a:lstStyle/>
                    <a:p>
                      <a:r>
                        <a:rPr lang="en-CH" sz="1400" dirty="0">
                          <a:solidFill>
                            <a:schemeClr val="tx1"/>
                          </a:solidFill>
                        </a:rPr>
                        <a:t>1/12</a:t>
                      </a:r>
                    </a:p>
                  </a:txBody>
                  <a:tcPr/>
                </a:tc>
                <a:extLst>
                  <a:ext uri="{0D108BD9-81ED-4DB2-BD59-A6C34878D82A}">
                    <a16:rowId xmlns:a16="http://schemas.microsoft.com/office/drawing/2014/main" val="2892350568"/>
                  </a:ext>
                </a:extLst>
              </a:tr>
              <a:tr h="5029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400" dirty="0"/>
                        <a:t>η</a:t>
                      </a:r>
                      <a:r>
                        <a:rPr lang="en-GB" sz="1400" baseline="-25000" dirty="0" err="1"/>
                        <a:t>wr</a:t>
                      </a:r>
                      <a:endParaRPr lang="en-CH" sz="1400" baseline="-25000" dirty="0"/>
                    </a:p>
                  </a:txBody>
                  <a:tcPr/>
                </a:tc>
                <a:tc>
                  <a:txBody>
                    <a:bodyPr/>
                    <a:lstStyle/>
                    <a:p>
                      <a:r>
                        <a:rPr lang="en-CH" sz="1400" dirty="0">
                          <a:solidFill>
                            <a:schemeClr val="tx1"/>
                          </a:solidFill>
                        </a:rPr>
                        <a:t>“Mutation” rate from sensitive to resistant infection (class 1)</a:t>
                      </a:r>
                    </a:p>
                  </a:txBody>
                  <a:tcPr/>
                </a:tc>
                <a:tc>
                  <a:txBody>
                    <a:bodyPr/>
                    <a:lstStyle/>
                    <a:p>
                      <a:r>
                        <a:rPr lang="en-CH" sz="1400" dirty="0">
                          <a:solidFill>
                            <a:schemeClr val="tx1"/>
                          </a:solidFill>
                        </a:rPr>
                        <a:t>0.15</a:t>
                      </a:r>
                    </a:p>
                  </a:txBody>
                  <a:tcPr/>
                </a:tc>
                <a:extLst>
                  <a:ext uri="{0D108BD9-81ED-4DB2-BD59-A6C34878D82A}">
                    <a16:rowId xmlns:a16="http://schemas.microsoft.com/office/drawing/2014/main" val="602508949"/>
                  </a:ext>
                </a:extLst>
              </a:tr>
              <a:tr h="5029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400" dirty="0"/>
                        <a:t>η</a:t>
                      </a:r>
                      <a:r>
                        <a:rPr lang="en-GB" sz="1400" baseline="-25000" dirty="0" err="1"/>
                        <a:t>wx</a:t>
                      </a:r>
                      <a:endParaRPr lang="en-CH" sz="1400"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H" sz="1400" dirty="0">
                          <a:solidFill>
                            <a:schemeClr val="tx1"/>
                          </a:solidFill>
                        </a:rPr>
                        <a:t>“Mutation” rate from resistant to sensitive infection (class 1)</a:t>
                      </a:r>
                    </a:p>
                  </a:txBody>
                  <a:tcPr/>
                </a:tc>
                <a:tc>
                  <a:txBody>
                    <a:bodyPr/>
                    <a:lstStyle/>
                    <a:p>
                      <a:r>
                        <a:rPr lang="en-CH" sz="1400" dirty="0">
                          <a:solidFill>
                            <a:schemeClr val="tx1"/>
                          </a:solidFill>
                        </a:rPr>
                        <a:t>0.01</a:t>
                      </a:r>
                    </a:p>
                  </a:txBody>
                  <a:tcPr/>
                </a:tc>
                <a:extLst>
                  <a:ext uri="{0D108BD9-81ED-4DB2-BD59-A6C34878D82A}">
                    <a16:rowId xmlns:a16="http://schemas.microsoft.com/office/drawing/2014/main" val="3395294484"/>
                  </a:ext>
                </a:extLst>
              </a:tr>
              <a:tr h="502922">
                <a:tc>
                  <a:txBody>
                    <a:bodyPr/>
                    <a:lstStyle/>
                    <a:p>
                      <a:r>
                        <a:rPr lang="el-GR" sz="1400" dirty="0"/>
                        <a:t>σ</a:t>
                      </a:r>
                      <a:r>
                        <a:rPr lang="el-GR" sz="1400" baseline="-25000" dirty="0"/>
                        <a:t>1</a:t>
                      </a:r>
                      <a:endParaRPr lang="en-CH" sz="1400" baseline="-25000" dirty="0"/>
                    </a:p>
                  </a:txBody>
                  <a:tcPr/>
                </a:tc>
                <a:tc>
                  <a:txBody>
                    <a:bodyPr/>
                    <a:lstStyle/>
                    <a:p>
                      <a:r>
                        <a:rPr lang="en-CH" sz="1400" dirty="0">
                          <a:solidFill>
                            <a:schemeClr val="tx1"/>
                          </a:solidFill>
                        </a:rPr>
                        <a:t>Fraction of population treated with antibiotic class 1</a:t>
                      </a:r>
                    </a:p>
                  </a:txBody>
                  <a:tcPr/>
                </a:tc>
                <a:tc>
                  <a:txBody>
                    <a:bodyPr/>
                    <a:lstStyle/>
                    <a:p>
                      <a:r>
                        <a:rPr lang="en-CH" sz="1400" dirty="0">
                          <a:solidFill>
                            <a:schemeClr val="tx1"/>
                          </a:solidFill>
                        </a:rPr>
                        <a:t>0.25</a:t>
                      </a:r>
                    </a:p>
                    <a:p>
                      <a:endParaRPr lang="en-CH" sz="1400" dirty="0">
                        <a:solidFill>
                          <a:schemeClr val="tx1"/>
                        </a:solidFill>
                      </a:endParaRPr>
                    </a:p>
                  </a:txBody>
                  <a:tcPr/>
                </a:tc>
                <a:extLst>
                  <a:ext uri="{0D108BD9-81ED-4DB2-BD59-A6C34878D82A}">
                    <a16:rowId xmlns:a16="http://schemas.microsoft.com/office/drawing/2014/main" val="3803848089"/>
                  </a:ext>
                </a:extLst>
              </a:tr>
              <a:tr h="502922">
                <a:tc>
                  <a:txBody>
                    <a:bodyPr/>
                    <a:lstStyle/>
                    <a:p>
                      <a:r>
                        <a:rPr lang="el-GR" sz="1400" dirty="0"/>
                        <a:t>σ</a:t>
                      </a:r>
                      <a:r>
                        <a:rPr lang="de-CH" sz="1400" baseline="-25000" dirty="0"/>
                        <a:t>2</a:t>
                      </a:r>
                      <a:endParaRPr lang="en-CH" sz="1400" baseline="-25000" dirty="0"/>
                    </a:p>
                  </a:txBody>
                  <a:tcPr/>
                </a:tc>
                <a:tc>
                  <a:txBody>
                    <a:bodyPr/>
                    <a:lstStyle/>
                    <a:p>
                      <a:r>
                        <a:rPr lang="en-CH" sz="1400" dirty="0">
                          <a:solidFill>
                            <a:schemeClr val="tx1"/>
                          </a:solidFill>
                        </a:rPr>
                        <a:t>Fraction of population treated with antibiotic class 2</a:t>
                      </a:r>
                    </a:p>
                  </a:txBody>
                  <a:tcPr/>
                </a:tc>
                <a:tc>
                  <a:txBody>
                    <a:bodyPr/>
                    <a:lstStyle/>
                    <a:p>
                      <a:r>
                        <a:rPr lang="en-CH" sz="1400" dirty="0">
                          <a:solidFill>
                            <a:schemeClr val="tx1"/>
                          </a:solidFill>
                        </a:rPr>
                        <a:t>0.25</a:t>
                      </a:r>
                    </a:p>
                  </a:txBody>
                  <a:tcPr/>
                </a:tc>
                <a:extLst>
                  <a:ext uri="{0D108BD9-81ED-4DB2-BD59-A6C34878D82A}">
                    <a16:rowId xmlns:a16="http://schemas.microsoft.com/office/drawing/2014/main" val="2329087494"/>
                  </a:ext>
                </a:extLst>
              </a:tr>
              <a:tr h="502922">
                <a:tc>
                  <a:txBody>
                    <a:bodyPr/>
                    <a:lstStyle/>
                    <a:p>
                      <a:r>
                        <a:rPr lang="el-GR" sz="1400" dirty="0"/>
                        <a:t>σ</a:t>
                      </a:r>
                      <a:r>
                        <a:rPr lang="de-CH" sz="1400" baseline="-25000" dirty="0"/>
                        <a:t>3</a:t>
                      </a:r>
                      <a:endParaRPr lang="en-CH" sz="1400" baseline="-25000" dirty="0"/>
                    </a:p>
                  </a:txBody>
                  <a:tcPr/>
                </a:tc>
                <a:tc>
                  <a:txBody>
                    <a:bodyPr/>
                    <a:lstStyle/>
                    <a:p>
                      <a:r>
                        <a:rPr lang="en-CH" sz="1400" dirty="0">
                          <a:solidFill>
                            <a:schemeClr val="tx1"/>
                          </a:solidFill>
                        </a:rPr>
                        <a:t>Fraction of population treated with antibiotic class 3</a:t>
                      </a:r>
                    </a:p>
                  </a:txBody>
                  <a:tcPr/>
                </a:tc>
                <a:tc>
                  <a:txBody>
                    <a:bodyPr/>
                    <a:lstStyle/>
                    <a:p>
                      <a:r>
                        <a:rPr lang="en-CH" sz="1400" dirty="0">
                          <a:solidFill>
                            <a:schemeClr val="tx1"/>
                          </a:solidFill>
                        </a:rPr>
                        <a:t>0.25</a:t>
                      </a:r>
                    </a:p>
                  </a:txBody>
                  <a:tcPr/>
                </a:tc>
                <a:extLst>
                  <a:ext uri="{0D108BD9-81ED-4DB2-BD59-A6C34878D82A}">
                    <a16:rowId xmlns:a16="http://schemas.microsoft.com/office/drawing/2014/main" val="1249495760"/>
                  </a:ext>
                </a:extLst>
              </a:tr>
              <a:tr h="502922">
                <a:tc>
                  <a:txBody>
                    <a:bodyPr/>
                    <a:lstStyle/>
                    <a:p>
                      <a:r>
                        <a:rPr lang="en-GB" sz="1400" baseline="0" dirty="0"/>
                        <a:t>C</a:t>
                      </a:r>
                      <a:r>
                        <a:rPr lang="en-CH" sz="1400" baseline="-25000" dirty="0"/>
                        <a:t>1</a:t>
                      </a:r>
                    </a:p>
                  </a:txBody>
                  <a:tcPr/>
                </a:tc>
                <a:tc>
                  <a:txBody>
                    <a:bodyPr/>
                    <a:lstStyle/>
                    <a:p>
                      <a:r>
                        <a:rPr lang="en-CH" sz="1400" dirty="0">
                          <a:solidFill>
                            <a:schemeClr val="tx1"/>
                          </a:solidFill>
                        </a:rPr>
                        <a:t>Fitness cost of class 1 relative to sensitive strains</a:t>
                      </a:r>
                    </a:p>
                  </a:txBody>
                  <a:tcPr/>
                </a:tc>
                <a:tc>
                  <a:txBody>
                    <a:bodyPr/>
                    <a:lstStyle/>
                    <a:p>
                      <a:r>
                        <a:rPr lang="en-CH" sz="1400" dirty="0">
                          <a:solidFill>
                            <a:schemeClr val="tx1"/>
                          </a:solidFill>
                        </a:rPr>
                        <a:t>0.95</a:t>
                      </a:r>
                    </a:p>
                  </a:txBody>
                  <a:tcPr/>
                </a:tc>
                <a:extLst>
                  <a:ext uri="{0D108BD9-81ED-4DB2-BD59-A6C34878D82A}">
                    <a16:rowId xmlns:a16="http://schemas.microsoft.com/office/drawing/2014/main" val="958801552"/>
                  </a:ext>
                </a:extLst>
              </a:tr>
              <a:tr h="502922">
                <a:tc>
                  <a:txBody>
                    <a:bodyPr/>
                    <a:lstStyle/>
                    <a:p>
                      <a:r>
                        <a:rPr lang="en-GB" sz="1400" baseline="0" dirty="0"/>
                        <a:t>C</a:t>
                      </a:r>
                      <a:r>
                        <a:rPr lang="en-CH" sz="1400" baseline="-25000" dirty="0"/>
                        <a:t>2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H" sz="1400" dirty="0">
                          <a:solidFill>
                            <a:schemeClr val="tx1"/>
                          </a:solidFill>
                        </a:rPr>
                        <a:t>Fitness cost of class 2 relative to sensitive strains</a:t>
                      </a:r>
                    </a:p>
                  </a:txBody>
                  <a:tcPr/>
                </a:tc>
                <a:tc>
                  <a:txBody>
                    <a:bodyPr/>
                    <a:lstStyle/>
                    <a:p>
                      <a:r>
                        <a:rPr lang="en-CH" sz="1400" dirty="0">
                          <a:solidFill>
                            <a:schemeClr val="tx1"/>
                          </a:solidFill>
                        </a:rPr>
                        <a:t>0.91</a:t>
                      </a:r>
                    </a:p>
                  </a:txBody>
                  <a:tcPr/>
                </a:tc>
                <a:extLst>
                  <a:ext uri="{0D108BD9-81ED-4DB2-BD59-A6C34878D82A}">
                    <a16:rowId xmlns:a16="http://schemas.microsoft.com/office/drawing/2014/main" val="858563679"/>
                  </a:ext>
                </a:extLst>
              </a:tr>
              <a:tr h="502922">
                <a:tc>
                  <a:txBody>
                    <a:bodyPr/>
                    <a:lstStyle/>
                    <a:p>
                      <a:r>
                        <a:rPr lang="en-GB" sz="1400" baseline="0" dirty="0"/>
                        <a:t>C</a:t>
                      </a:r>
                      <a:r>
                        <a:rPr lang="en-CH" sz="1400" baseline="-250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H" sz="1400" dirty="0">
                          <a:solidFill>
                            <a:schemeClr val="tx1"/>
                          </a:solidFill>
                        </a:rPr>
                        <a:t>Fitness cost of class 3 relative to sensitive strains</a:t>
                      </a:r>
                    </a:p>
                  </a:txBody>
                  <a:tcPr/>
                </a:tc>
                <a:tc>
                  <a:txBody>
                    <a:bodyPr/>
                    <a:lstStyle/>
                    <a:p>
                      <a:r>
                        <a:rPr lang="en-CH" sz="1400" dirty="0">
                          <a:solidFill>
                            <a:schemeClr val="tx1"/>
                          </a:solidFill>
                        </a:rPr>
                        <a:t>0.8</a:t>
                      </a:r>
                    </a:p>
                  </a:txBody>
                  <a:tcPr/>
                </a:tc>
                <a:extLst>
                  <a:ext uri="{0D108BD9-81ED-4DB2-BD59-A6C34878D82A}">
                    <a16:rowId xmlns:a16="http://schemas.microsoft.com/office/drawing/2014/main" val="214177233"/>
                  </a:ext>
                </a:extLst>
              </a:tr>
              <a:tr h="412116">
                <a:tc>
                  <a:txBody>
                    <a:bodyPr/>
                    <a:lstStyle/>
                    <a:p>
                      <a:r>
                        <a:rPr lang="en-GB" sz="1400" dirty="0">
                          <a:sym typeface="Symbol" pitchFamily="2" charset="2"/>
                        </a:rPr>
                        <a:t></a:t>
                      </a:r>
                      <a:endParaRPr lang="en-CH" sz="1400"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H" sz="1400" dirty="0">
                          <a:solidFill>
                            <a:schemeClr val="tx1"/>
                          </a:solidFill>
                        </a:rPr>
                        <a:t>Probability of antibiotic failure</a:t>
                      </a:r>
                    </a:p>
                  </a:txBody>
                  <a:tcPr/>
                </a:tc>
                <a:tc>
                  <a:txBody>
                    <a:bodyPr/>
                    <a:lstStyle/>
                    <a:p>
                      <a:r>
                        <a:rPr lang="en-CH" sz="1400" dirty="0">
                          <a:solidFill>
                            <a:schemeClr val="tx1"/>
                          </a:solidFill>
                        </a:rPr>
                        <a:t>0.5</a:t>
                      </a:r>
                    </a:p>
                  </a:txBody>
                  <a:tcPr/>
                </a:tc>
                <a:extLst>
                  <a:ext uri="{0D108BD9-81ED-4DB2-BD59-A6C34878D82A}">
                    <a16:rowId xmlns:a16="http://schemas.microsoft.com/office/drawing/2014/main" val="738598981"/>
                  </a:ext>
                </a:extLst>
              </a:tr>
            </a:tbl>
          </a:graphicData>
        </a:graphic>
      </p:graphicFrame>
    </p:spTree>
    <p:extLst>
      <p:ext uri="{BB962C8B-B14F-4D97-AF65-F5344CB8AC3E}">
        <p14:creationId xmlns:p14="http://schemas.microsoft.com/office/powerpoint/2010/main" val="3094141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82DEB-4203-385B-5706-E8722A056E70}"/>
              </a:ext>
            </a:extLst>
          </p:cNvPr>
          <p:cNvSpPr>
            <a:spLocks noGrp="1"/>
          </p:cNvSpPr>
          <p:nvPr>
            <p:ph type="title"/>
          </p:nvPr>
        </p:nvSpPr>
        <p:spPr/>
        <p:txBody>
          <a:bodyPr/>
          <a:lstStyle/>
          <a:p>
            <a:r>
              <a:rPr lang="en-CH" dirty="0"/>
              <a:t>Dosage?</a:t>
            </a:r>
          </a:p>
        </p:txBody>
      </p:sp>
      <p:sp>
        <p:nvSpPr>
          <p:cNvPr id="3" name="Content Placeholder 2">
            <a:extLst>
              <a:ext uri="{FF2B5EF4-FFF2-40B4-BE49-F238E27FC236}">
                <a16:creationId xmlns:a16="http://schemas.microsoft.com/office/drawing/2014/main" id="{1FBBD88D-EFD9-1E9A-4056-99119D009FD4}"/>
              </a:ext>
            </a:extLst>
          </p:cNvPr>
          <p:cNvSpPr>
            <a:spLocks noGrp="1"/>
          </p:cNvSpPr>
          <p:nvPr>
            <p:ph idx="1"/>
          </p:nvPr>
        </p:nvSpPr>
        <p:spPr>
          <a:xfrm>
            <a:off x="838200" y="1825625"/>
            <a:ext cx="4340087" cy="4351338"/>
          </a:xfrm>
        </p:spPr>
        <p:txBody>
          <a:bodyPr>
            <a:normAutofit fontScale="77500" lnSpcReduction="20000"/>
          </a:bodyPr>
          <a:lstStyle/>
          <a:p>
            <a:r>
              <a:rPr lang="en-CH" dirty="0"/>
              <a:t>We only model the fraction of populations (total/infected) that are treated. </a:t>
            </a:r>
          </a:p>
          <a:p>
            <a:r>
              <a:rPr lang="en-CH" dirty="0"/>
              <a:t>We do not model antibiotic concentration – so we cannot model dosage given. </a:t>
            </a:r>
          </a:p>
          <a:p>
            <a:endParaRPr lang="en-CH" dirty="0"/>
          </a:p>
          <a:p>
            <a:endParaRPr lang="en-CH" dirty="0"/>
          </a:p>
          <a:p>
            <a:r>
              <a:rPr lang="en-CH" dirty="0"/>
              <a:t>Model the optimisation for both relative outcome measures – I really doubt they will be different.</a:t>
            </a:r>
          </a:p>
          <a:p>
            <a:r>
              <a:rPr lang="en-CH" dirty="0"/>
              <a:t>For the relative outcome measures have 2 pltos - so 2 vs 2 plot </a:t>
            </a:r>
          </a:p>
        </p:txBody>
      </p:sp>
      <p:graphicFrame>
        <p:nvGraphicFramePr>
          <p:cNvPr id="4" name="Table 3">
            <a:extLst>
              <a:ext uri="{FF2B5EF4-FFF2-40B4-BE49-F238E27FC236}">
                <a16:creationId xmlns:a16="http://schemas.microsoft.com/office/drawing/2014/main" id="{C41CB031-73AA-9D1A-AFC7-EEA3A3158C3E}"/>
              </a:ext>
            </a:extLst>
          </p:cNvPr>
          <p:cNvGraphicFramePr>
            <a:graphicFrameLocks noGrp="1"/>
          </p:cNvGraphicFramePr>
          <p:nvPr>
            <p:extLst>
              <p:ext uri="{D42A27DB-BD31-4B8C-83A1-F6EECF244321}">
                <p14:modId xmlns:p14="http://schemas.microsoft.com/office/powerpoint/2010/main" val="1301930144"/>
              </p:ext>
            </p:extLst>
          </p:nvPr>
        </p:nvGraphicFramePr>
        <p:xfrm>
          <a:off x="7325139" y="508477"/>
          <a:ext cx="4452734" cy="2499360"/>
        </p:xfrm>
        <a:graphic>
          <a:graphicData uri="http://schemas.openxmlformats.org/drawingml/2006/table">
            <a:tbl>
              <a:tblPr firstRow="1" bandRow="1">
                <a:tableStyleId>{5C22544A-7EE6-4342-B048-85BDC9FD1C3A}</a:tableStyleId>
              </a:tblPr>
              <a:tblGrid>
                <a:gridCol w="972997">
                  <a:extLst>
                    <a:ext uri="{9D8B030D-6E8A-4147-A177-3AD203B41FA5}">
                      <a16:colId xmlns:a16="http://schemas.microsoft.com/office/drawing/2014/main" val="1765774603"/>
                    </a:ext>
                  </a:extLst>
                </a:gridCol>
                <a:gridCol w="1995492">
                  <a:extLst>
                    <a:ext uri="{9D8B030D-6E8A-4147-A177-3AD203B41FA5}">
                      <a16:colId xmlns:a16="http://schemas.microsoft.com/office/drawing/2014/main" val="2990402808"/>
                    </a:ext>
                  </a:extLst>
                </a:gridCol>
                <a:gridCol w="1484245">
                  <a:extLst>
                    <a:ext uri="{9D8B030D-6E8A-4147-A177-3AD203B41FA5}">
                      <a16:colId xmlns:a16="http://schemas.microsoft.com/office/drawing/2014/main" val="1644528984"/>
                    </a:ext>
                  </a:extLst>
                </a:gridCol>
              </a:tblGrid>
              <a:tr h="213866">
                <a:tc>
                  <a:txBody>
                    <a:bodyPr/>
                    <a:lstStyle/>
                    <a:p>
                      <a:r>
                        <a:rPr lang="de-CH" sz="1400" dirty="0">
                          <a:solidFill>
                            <a:schemeClr val="bg1"/>
                          </a:solidFill>
                        </a:rPr>
                        <a:t>Parameter</a:t>
                      </a:r>
                      <a:endParaRPr lang="en-CH" sz="1400" baseline="-25000" dirty="0">
                        <a:solidFill>
                          <a:schemeClr val="bg1"/>
                        </a:solidFill>
                      </a:endParaRPr>
                    </a:p>
                  </a:txBody>
                  <a:tcPr/>
                </a:tc>
                <a:tc>
                  <a:txBody>
                    <a:bodyPr/>
                    <a:lstStyle/>
                    <a:p>
                      <a:r>
                        <a:rPr lang="en-CH" sz="1400" dirty="0">
                          <a:solidFill>
                            <a:schemeClr val="bg1"/>
                          </a:solidFill>
                        </a:rPr>
                        <a:t>Description</a:t>
                      </a:r>
                    </a:p>
                  </a:txBody>
                  <a:tcPr/>
                </a:tc>
                <a:tc>
                  <a:txBody>
                    <a:bodyPr/>
                    <a:lstStyle/>
                    <a:p>
                      <a:r>
                        <a:rPr lang="en-CH" sz="1400" dirty="0">
                          <a:solidFill>
                            <a:schemeClr val="bg1"/>
                          </a:solidFill>
                        </a:rPr>
                        <a:t>Value</a:t>
                      </a:r>
                    </a:p>
                  </a:txBody>
                  <a:tcPr/>
                </a:tc>
                <a:extLst>
                  <a:ext uri="{0D108BD9-81ED-4DB2-BD59-A6C34878D82A}">
                    <a16:rowId xmlns:a16="http://schemas.microsoft.com/office/drawing/2014/main" val="4171857495"/>
                  </a:ext>
                </a:extLst>
              </a:tr>
              <a:tr h="213866">
                <a:tc>
                  <a:txBody>
                    <a:bodyPr/>
                    <a:lstStyle/>
                    <a:p>
                      <a:r>
                        <a:rPr lang="el-GR" sz="1400" dirty="0"/>
                        <a:t>σ</a:t>
                      </a:r>
                      <a:r>
                        <a:rPr lang="el-GR" sz="1400" baseline="-25000" dirty="0"/>
                        <a:t>1</a:t>
                      </a:r>
                      <a:endParaRPr lang="en-CH" sz="1400" baseline="-25000" dirty="0"/>
                    </a:p>
                  </a:txBody>
                  <a:tcPr/>
                </a:tc>
                <a:tc>
                  <a:txBody>
                    <a:bodyPr/>
                    <a:lstStyle/>
                    <a:p>
                      <a:r>
                        <a:rPr lang="en-CH" sz="1400" dirty="0">
                          <a:solidFill>
                            <a:schemeClr val="tx1"/>
                          </a:solidFill>
                        </a:rPr>
                        <a:t>Fraction of infecteds treated with antibiotic class 1</a:t>
                      </a:r>
                    </a:p>
                  </a:txBody>
                  <a:tcPr/>
                </a:tc>
                <a:tc>
                  <a:txBody>
                    <a:bodyPr/>
                    <a:lstStyle/>
                    <a:p>
                      <a:r>
                        <a:rPr lang="en-CH" sz="1400" dirty="0">
                          <a:solidFill>
                            <a:schemeClr val="tx1"/>
                          </a:solidFill>
                        </a:rPr>
                        <a:t>0.25</a:t>
                      </a:r>
                    </a:p>
                  </a:txBody>
                  <a:tcPr/>
                </a:tc>
                <a:extLst>
                  <a:ext uri="{0D108BD9-81ED-4DB2-BD59-A6C34878D82A}">
                    <a16:rowId xmlns:a16="http://schemas.microsoft.com/office/drawing/2014/main" val="3271711720"/>
                  </a:ext>
                </a:extLst>
              </a:tr>
              <a:tr h="213866">
                <a:tc>
                  <a:txBody>
                    <a:bodyPr/>
                    <a:lstStyle/>
                    <a:p>
                      <a:r>
                        <a:rPr lang="el-GR" sz="1400" dirty="0"/>
                        <a:t>σ</a:t>
                      </a:r>
                      <a:r>
                        <a:rPr lang="de-CH" sz="1400" baseline="-25000" dirty="0"/>
                        <a:t>2</a:t>
                      </a:r>
                      <a:endParaRPr lang="en-CH" sz="1400" baseline="-25000" dirty="0"/>
                    </a:p>
                  </a:txBody>
                  <a:tcPr/>
                </a:tc>
                <a:tc>
                  <a:txBody>
                    <a:bodyPr/>
                    <a:lstStyle/>
                    <a:p>
                      <a:r>
                        <a:rPr lang="en-CH" sz="1400" dirty="0">
                          <a:solidFill>
                            <a:schemeClr val="tx1"/>
                          </a:solidFill>
                        </a:rPr>
                        <a:t>Fraction of infecteds treated with antibiotic class 2</a:t>
                      </a:r>
                    </a:p>
                  </a:txBody>
                  <a:tcPr/>
                </a:tc>
                <a:tc>
                  <a:txBody>
                    <a:bodyPr/>
                    <a:lstStyle/>
                    <a:p>
                      <a:r>
                        <a:rPr lang="en-CH" sz="1400" dirty="0">
                          <a:solidFill>
                            <a:schemeClr val="tx1"/>
                          </a:solidFill>
                        </a:rPr>
                        <a:t>0.25</a:t>
                      </a:r>
                    </a:p>
                  </a:txBody>
                  <a:tcPr/>
                </a:tc>
                <a:extLst>
                  <a:ext uri="{0D108BD9-81ED-4DB2-BD59-A6C34878D82A}">
                    <a16:rowId xmlns:a16="http://schemas.microsoft.com/office/drawing/2014/main" val="1629504070"/>
                  </a:ext>
                </a:extLst>
              </a:tr>
              <a:tr h="213866">
                <a:tc>
                  <a:txBody>
                    <a:bodyPr/>
                    <a:lstStyle/>
                    <a:p>
                      <a:r>
                        <a:rPr lang="el-GR" sz="1400" dirty="0"/>
                        <a:t>σ</a:t>
                      </a:r>
                      <a:r>
                        <a:rPr lang="de-CH" sz="1400" baseline="-25000" dirty="0"/>
                        <a:t>3</a:t>
                      </a:r>
                      <a:endParaRPr lang="en-CH" sz="1400" baseline="-25000" dirty="0"/>
                    </a:p>
                  </a:txBody>
                  <a:tcPr/>
                </a:tc>
                <a:tc>
                  <a:txBody>
                    <a:bodyPr/>
                    <a:lstStyle/>
                    <a:p>
                      <a:r>
                        <a:rPr lang="en-CH" sz="1400" dirty="0">
                          <a:solidFill>
                            <a:schemeClr val="tx1"/>
                          </a:solidFill>
                        </a:rPr>
                        <a:t>Fraction of infecteds treated with antibiotic class 3</a:t>
                      </a:r>
                    </a:p>
                  </a:txBody>
                  <a:tcPr/>
                </a:tc>
                <a:tc>
                  <a:txBody>
                    <a:bodyPr/>
                    <a:lstStyle/>
                    <a:p>
                      <a:r>
                        <a:rPr lang="en-CH" sz="1400" dirty="0">
                          <a:solidFill>
                            <a:schemeClr val="tx1"/>
                          </a:solidFill>
                        </a:rPr>
                        <a:t>0.25</a:t>
                      </a:r>
                    </a:p>
                  </a:txBody>
                  <a:tcPr/>
                </a:tc>
                <a:extLst>
                  <a:ext uri="{0D108BD9-81ED-4DB2-BD59-A6C34878D82A}">
                    <a16:rowId xmlns:a16="http://schemas.microsoft.com/office/drawing/2014/main" val="720814350"/>
                  </a:ext>
                </a:extLst>
              </a:tr>
            </a:tbl>
          </a:graphicData>
        </a:graphic>
      </p:graphicFrame>
      <p:sp>
        <p:nvSpPr>
          <p:cNvPr id="5" name="TextBox 4">
            <a:extLst>
              <a:ext uri="{FF2B5EF4-FFF2-40B4-BE49-F238E27FC236}">
                <a16:creationId xmlns:a16="http://schemas.microsoft.com/office/drawing/2014/main" id="{9CD71045-B9A1-5341-0CFC-E082708AEAD7}"/>
              </a:ext>
            </a:extLst>
          </p:cNvPr>
          <p:cNvSpPr txBox="1"/>
          <p:nvPr/>
        </p:nvSpPr>
        <p:spPr>
          <a:xfrm>
            <a:off x="7311887" y="3151189"/>
            <a:ext cx="4880113" cy="369332"/>
          </a:xfrm>
          <a:prstGeom prst="rect">
            <a:avLst/>
          </a:prstGeom>
          <a:noFill/>
        </p:spPr>
        <p:txBody>
          <a:bodyPr wrap="square" rtlCol="0">
            <a:spAutoFit/>
          </a:bodyPr>
          <a:lstStyle/>
          <a:p>
            <a:r>
              <a:rPr lang="en-CH" dirty="0"/>
              <a:t>1-(</a:t>
            </a:r>
            <a:r>
              <a:rPr lang="el-GR" dirty="0"/>
              <a:t>σ</a:t>
            </a:r>
            <a:r>
              <a:rPr lang="el-GR" baseline="-25000" dirty="0"/>
              <a:t>1</a:t>
            </a:r>
            <a:r>
              <a:rPr lang="de-CH" dirty="0"/>
              <a:t>+</a:t>
            </a:r>
            <a:r>
              <a:rPr lang="el-GR" dirty="0"/>
              <a:t>σ</a:t>
            </a:r>
            <a:r>
              <a:rPr lang="el-GR" baseline="-25000" dirty="0"/>
              <a:t>1</a:t>
            </a:r>
            <a:r>
              <a:rPr lang="de-CH" dirty="0"/>
              <a:t>+</a:t>
            </a:r>
            <a:r>
              <a:rPr lang="el-GR" dirty="0"/>
              <a:t>σ</a:t>
            </a:r>
            <a:r>
              <a:rPr lang="el-GR" baseline="-25000" dirty="0"/>
              <a:t>1</a:t>
            </a:r>
            <a:r>
              <a:rPr lang="en-CH" dirty="0"/>
              <a:t>) = Fraction of infecteds not treated</a:t>
            </a:r>
          </a:p>
        </p:txBody>
      </p:sp>
    </p:spTree>
    <p:extLst>
      <p:ext uri="{BB962C8B-B14F-4D97-AF65-F5344CB8AC3E}">
        <p14:creationId xmlns:p14="http://schemas.microsoft.com/office/powerpoint/2010/main" val="1418485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68794A-A125-E6A1-7076-B535EC9FF99C}"/>
              </a:ext>
            </a:extLst>
          </p:cNvPr>
          <p:cNvPicPr>
            <a:picLocks noChangeAspect="1"/>
          </p:cNvPicPr>
          <p:nvPr/>
        </p:nvPicPr>
        <p:blipFill>
          <a:blip r:embed="rId2"/>
          <a:stretch>
            <a:fillRect/>
          </a:stretch>
        </p:blipFill>
        <p:spPr>
          <a:xfrm>
            <a:off x="549873" y="4159625"/>
            <a:ext cx="11092249" cy="2698375"/>
          </a:xfrm>
          <a:prstGeom prst="rect">
            <a:avLst/>
          </a:prstGeom>
        </p:spPr>
      </p:pic>
      <p:pic>
        <p:nvPicPr>
          <p:cNvPr id="5" name="Picture 4">
            <a:extLst>
              <a:ext uri="{FF2B5EF4-FFF2-40B4-BE49-F238E27FC236}">
                <a16:creationId xmlns:a16="http://schemas.microsoft.com/office/drawing/2014/main" id="{3B9275D0-A875-4FEB-18AA-26676C6D3BD1}"/>
              </a:ext>
            </a:extLst>
          </p:cNvPr>
          <p:cNvPicPr>
            <a:picLocks noChangeAspect="1"/>
          </p:cNvPicPr>
          <p:nvPr/>
        </p:nvPicPr>
        <p:blipFill>
          <a:blip r:embed="rId3"/>
          <a:stretch>
            <a:fillRect/>
          </a:stretch>
        </p:blipFill>
        <p:spPr>
          <a:xfrm>
            <a:off x="549872" y="495846"/>
            <a:ext cx="11092249" cy="2698375"/>
          </a:xfrm>
          <a:prstGeom prst="rect">
            <a:avLst/>
          </a:prstGeom>
        </p:spPr>
      </p:pic>
      <p:sp>
        <p:nvSpPr>
          <p:cNvPr id="6" name="TextBox 5">
            <a:extLst>
              <a:ext uri="{FF2B5EF4-FFF2-40B4-BE49-F238E27FC236}">
                <a16:creationId xmlns:a16="http://schemas.microsoft.com/office/drawing/2014/main" id="{64D26584-F52F-A2D2-CCC0-90E61854172C}"/>
              </a:ext>
            </a:extLst>
          </p:cNvPr>
          <p:cNvSpPr txBox="1"/>
          <p:nvPr/>
        </p:nvSpPr>
        <p:spPr>
          <a:xfrm>
            <a:off x="3850477" y="3790293"/>
            <a:ext cx="4572727" cy="369332"/>
          </a:xfrm>
          <a:prstGeom prst="rect">
            <a:avLst/>
          </a:prstGeom>
          <a:noFill/>
        </p:spPr>
        <p:txBody>
          <a:bodyPr wrap="none" rtlCol="0">
            <a:spAutoFit/>
          </a:bodyPr>
          <a:lstStyle/>
          <a:p>
            <a:r>
              <a:rPr lang="en-CH" b="1" u="sng" dirty="0"/>
              <a:t>Denominator – Fraction of Population Treated</a:t>
            </a:r>
          </a:p>
        </p:txBody>
      </p:sp>
      <p:sp>
        <p:nvSpPr>
          <p:cNvPr id="7" name="TextBox 6">
            <a:extLst>
              <a:ext uri="{FF2B5EF4-FFF2-40B4-BE49-F238E27FC236}">
                <a16:creationId xmlns:a16="http://schemas.microsoft.com/office/drawing/2014/main" id="{B295514C-2E38-FC81-2C6A-035F7F9E5B02}"/>
              </a:ext>
            </a:extLst>
          </p:cNvPr>
          <p:cNvSpPr txBox="1"/>
          <p:nvPr/>
        </p:nvSpPr>
        <p:spPr>
          <a:xfrm>
            <a:off x="3928864" y="126514"/>
            <a:ext cx="4403770" cy="369332"/>
          </a:xfrm>
          <a:prstGeom prst="rect">
            <a:avLst/>
          </a:prstGeom>
          <a:noFill/>
        </p:spPr>
        <p:txBody>
          <a:bodyPr wrap="none" rtlCol="0">
            <a:spAutoFit/>
          </a:bodyPr>
          <a:lstStyle/>
          <a:p>
            <a:r>
              <a:rPr lang="en-CH" b="1" u="sng" dirty="0"/>
              <a:t>Denominator – Fraction of Infecteds Treated</a:t>
            </a:r>
          </a:p>
        </p:txBody>
      </p:sp>
    </p:spTree>
    <p:extLst>
      <p:ext uri="{BB962C8B-B14F-4D97-AF65-F5344CB8AC3E}">
        <p14:creationId xmlns:p14="http://schemas.microsoft.com/office/powerpoint/2010/main" val="1219776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FF01E-8508-B879-A961-7BC412895689}"/>
              </a:ext>
            </a:extLst>
          </p:cNvPr>
          <p:cNvSpPr>
            <a:spLocks noGrp="1"/>
          </p:cNvSpPr>
          <p:nvPr>
            <p:ph type="title"/>
          </p:nvPr>
        </p:nvSpPr>
        <p:spPr/>
        <p:txBody>
          <a:bodyPr/>
          <a:lstStyle/>
          <a:p>
            <a:r>
              <a:rPr lang="en-CH" dirty="0"/>
              <a:t>Sensitivity Analysis </a:t>
            </a:r>
          </a:p>
        </p:txBody>
      </p:sp>
      <p:sp>
        <p:nvSpPr>
          <p:cNvPr id="3" name="Content Placeholder 2">
            <a:extLst>
              <a:ext uri="{FF2B5EF4-FFF2-40B4-BE49-F238E27FC236}">
                <a16:creationId xmlns:a16="http://schemas.microsoft.com/office/drawing/2014/main" id="{834FD1DB-3132-B9AC-F7D1-2FA27F463554}"/>
              </a:ext>
            </a:extLst>
          </p:cNvPr>
          <p:cNvSpPr>
            <a:spLocks noGrp="1"/>
          </p:cNvSpPr>
          <p:nvPr>
            <p:ph idx="1"/>
          </p:nvPr>
        </p:nvSpPr>
        <p:spPr>
          <a:xfrm>
            <a:off x="838199" y="1825625"/>
            <a:ext cx="4250635" cy="4351338"/>
          </a:xfrm>
        </p:spPr>
        <p:txBody>
          <a:bodyPr>
            <a:normAutofit fontScale="92500"/>
          </a:bodyPr>
          <a:lstStyle/>
          <a:p>
            <a:pPr marL="0" indent="0">
              <a:buNone/>
            </a:pPr>
            <a:r>
              <a:rPr lang="en-GB" dirty="0"/>
              <a:t>Need to make analysis have some applied questions</a:t>
            </a:r>
          </a:p>
          <a:p>
            <a:pPr marL="0" indent="0">
              <a:buNone/>
            </a:pPr>
            <a:endParaRPr lang="en-GB" dirty="0"/>
          </a:p>
          <a:p>
            <a:pPr marL="0" indent="0">
              <a:buNone/>
            </a:pPr>
            <a:r>
              <a:rPr lang="en-GB" b="1" dirty="0"/>
              <a:t>How often is differential taxation successful?</a:t>
            </a:r>
          </a:p>
          <a:p>
            <a:pPr marL="0" indent="0">
              <a:buNone/>
            </a:pPr>
            <a:endParaRPr lang="en-GB" dirty="0"/>
          </a:p>
          <a:p>
            <a:pPr marL="0" indent="0">
              <a:buNone/>
            </a:pPr>
            <a:r>
              <a:rPr lang="en-GB" dirty="0"/>
              <a:t>We can use monte-</a:t>
            </a:r>
            <a:r>
              <a:rPr lang="en-GB" dirty="0" err="1"/>
              <a:t>carlo</a:t>
            </a:r>
            <a:r>
              <a:rPr lang="en-GB" dirty="0"/>
              <a:t> sampling to create parameter sets to explore which of the different interventions “wins” </a:t>
            </a:r>
          </a:p>
          <a:p>
            <a:pPr marL="0" indent="0">
              <a:buNone/>
            </a:pPr>
            <a:endParaRPr lang="en-GB" dirty="0"/>
          </a:p>
          <a:p>
            <a:pPr marL="0" indent="0">
              <a:buNone/>
            </a:pPr>
            <a:endParaRPr lang="en-GB" dirty="0"/>
          </a:p>
          <a:p>
            <a:endParaRPr lang="en-CH" dirty="0"/>
          </a:p>
        </p:txBody>
      </p:sp>
      <p:graphicFrame>
        <p:nvGraphicFramePr>
          <p:cNvPr id="5" name="Table 5">
            <a:extLst>
              <a:ext uri="{FF2B5EF4-FFF2-40B4-BE49-F238E27FC236}">
                <a16:creationId xmlns:a16="http://schemas.microsoft.com/office/drawing/2014/main" id="{302A3537-61DD-998C-6CF1-4A34A6CC0432}"/>
              </a:ext>
            </a:extLst>
          </p:cNvPr>
          <p:cNvGraphicFramePr>
            <a:graphicFrameLocks noGrp="1"/>
          </p:cNvGraphicFramePr>
          <p:nvPr>
            <p:extLst>
              <p:ext uri="{D42A27DB-BD31-4B8C-83A1-F6EECF244321}">
                <p14:modId xmlns:p14="http://schemas.microsoft.com/office/powerpoint/2010/main" val="4220475626"/>
              </p:ext>
            </p:extLst>
          </p:nvPr>
        </p:nvGraphicFramePr>
        <p:xfrm>
          <a:off x="6258337" y="106680"/>
          <a:ext cx="5761386" cy="6644640"/>
        </p:xfrm>
        <a:graphic>
          <a:graphicData uri="http://schemas.openxmlformats.org/drawingml/2006/table">
            <a:tbl>
              <a:tblPr firstRow="1" bandRow="1">
                <a:tableStyleId>{5C22544A-7EE6-4342-B048-85BDC9FD1C3A}</a:tableStyleId>
              </a:tblPr>
              <a:tblGrid>
                <a:gridCol w="1258960">
                  <a:extLst>
                    <a:ext uri="{9D8B030D-6E8A-4147-A177-3AD203B41FA5}">
                      <a16:colId xmlns:a16="http://schemas.microsoft.com/office/drawing/2014/main" val="2704880054"/>
                    </a:ext>
                  </a:extLst>
                </a:gridCol>
                <a:gridCol w="2581964">
                  <a:extLst>
                    <a:ext uri="{9D8B030D-6E8A-4147-A177-3AD203B41FA5}">
                      <a16:colId xmlns:a16="http://schemas.microsoft.com/office/drawing/2014/main" val="1202518282"/>
                    </a:ext>
                  </a:extLst>
                </a:gridCol>
                <a:gridCol w="1920462">
                  <a:extLst>
                    <a:ext uri="{9D8B030D-6E8A-4147-A177-3AD203B41FA5}">
                      <a16:colId xmlns:a16="http://schemas.microsoft.com/office/drawing/2014/main" val="2084825072"/>
                    </a:ext>
                  </a:extLst>
                </a:gridCol>
              </a:tblGrid>
              <a:tr h="213866">
                <a:tc>
                  <a:txBody>
                    <a:bodyPr/>
                    <a:lstStyle/>
                    <a:p>
                      <a:r>
                        <a:rPr lang="en-CH" dirty="0"/>
                        <a:t>Parameter</a:t>
                      </a:r>
                    </a:p>
                  </a:txBody>
                  <a:tcPr/>
                </a:tc>
                <a:tc>
                  <a:txBody>
                    <a:bodyPr/>
                    <a:lstStyle/>
                    <a:p>
                      <a:r>
                        <a:rPr lang="en-CH" dirty="0"/>
                        <a:t>Definition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H" dirty="0"/>
                        <a:t>Fixed or Sampled?</a:t>
                      </a:r>
                    </a:p>
                  </a:txBody>
                  <a:tcPr/>
                </a:tc>
                <a:extLst>
                  <a:ext uri="{0D108BD9-81ED-4DB2-BD59-A6C34878D82A}">
                    <a16:rowId xmlns:a16="http://schemas.microsoft.com/office/drawing/2014/main" val="1505637679"/>
                  </a:ext>
                </a:extLst>
              </a:tr>
              <a:tr h="213866">
                <a:tc>
                  <a:txBody>
                    <a:bodyPr/>
                    <a:lstStyle/>
                    <a:p>
                      <a:r>
                        <a:rPr lang="en-CH" sz="1400" dirty="0"/>
                        <a:t>ß</a:t>
                      </a:r>
                    </a:p>
                  </a:txBody>
                  <a:tcPr/>
                </a:tc>
                <a:tc>
                  <a:txBody>
                    <a:bodyPr/>
                    <a:lstStyle/>
                    <a:p>
                      <a:r>
                        <a:rPr lang="en-CH" sz="1400" dirty="0">
                          <a:solidFill>
                            <a:schemeClr val="tx1"/>
                          </a:solidFill>
                        </a:rPr>
                        <a:t>Transmission Rate</a:t>
                      </a:r>
                    </a:p>
                  </a:txBody>
                  <a:tcPr/>
                </a:tc>
                <a:tc>
                  <a:txBody>
                    <a:bodyPr/>
                    <a:lstStyle/>
                    <a:p>
                      <a:r>
                        <a:rPr lang="en-CH" sz="1400" dirty="0">
                          <a:solidFill>
                            <a:schemeClr val="tx1"/>
                          </a:solidFill>
                        </a:rPr>
                        <a:t>Sampled</a:t>
                      </a:r>
                    </a:p>
                  </a:txBody>
                  <a:tcPr/>
                </a:tc>
                <a:extLst>
                  <a:ext uri="{0D108BD9-81ED-4DB2-BD59-A6C34878D82A}">
                    <a16:rowId xmlns:a16="http://schemas.microsoft.com/office/drawing/2014/main" val="2729677090"/>
                  </a:ext>
                </a:extLst>
              </a:tr>
              <a:tr h="213866">
                <a:tc>
                  <a:txBody>
                    <a:bodyPr/>
                    <a:lstStyle/>
                    <a:p>
                      <a:r>
                        <a:rPr lang="de-CH" sz="1400" dirty="0"/>
                        <a:t>µ</a:t>
                      </a:r>
                      <a:r>
                        <a:rPr lang="en-CH" sz="1400" baseline="-25000" dirty="0"/>
                        <a:t>T</a:t>
                      </a:r>
                    </a:p>
                  </a:txBody>
                  <a:tcPr/>
                </a:tc>
                <a:tc>
                  <a:txBody>
                    <a:bodyPr/>
                    <a:lstStyle/>
                    <a:p>
                      <a:r>
                        <a:rPr lang="en-CH" sz="1400" dirty="0">
                          <a:solidFill>
                            <a:schemeClr val="tx1"/>
                          </a:solidFill>
                        </a:rPr>
                        <a:t>Rate of recovery (treated)</a:t>
                      </a:r>
                    </a:p>
                  </a:txBody>
                  <a:tcPr/>
                </a:tc>
                <a:tc>
                  <a:txBody>
                    <a:bodyPr/>
                    <a:lstStyle/>
                    <a:p>
                      <a:r>
                        <a:rPr lang="en-CH" sz="1400" dirty="0">
                          <a:solidFill>
                            <a:schemeClr val="tx1"/>
                          </a:solidFill>
                        </a:rPr>
                        <a:t>Sampled</a:t>
                      </a:r>
                    </a:p>
                  </a:txBody>
                  <a:tcPr/>
                </a:tc>
                <a:extLst>
                  <a:ext uri="{0D108BD9-81ED-4DB2-BD59-A6C34878D82A}">
                    <a16:rowId xmlns:a16="http://schemas.microsoft.com/office/drawing/2014/main" val="594528026"/>
                  </a:ext>
                </a:extLst>
              </a:tr>
              <a:tr h="213866">
                <a:tc>
                  <a:txBody>
                    <a:bodyPr/>
                    <a:lstStyle/>
                    <a:p>
                      <a:r>
                        <a:rPr lang="de-CH" sz="1400" dirty="0"/>
                        <a:t>µ</a:t>
                      </a:r>
                      <a:r>
                        <a:rPr lang="en-CH" sz="1400" baseline="-25000" dirty="0"/>
                        <a:t>R</a:t>
                      </a:r>
                    </a:p>
                  </a:txBody>
                  <a:tcPr/>
                </a:tc>
                <a:tc>
                  <a:txBody>
                    <a:bodyPr/>
                    <a:lstStyle/>
                    <a:p>
                      <a:r>
                        <a:rPr lang="en-CH" sz="1400" dirty="0">
                          <a:solidFill>
                            <a:schemeClr val="tx1"/>
                          </a:solidFill>
                        </a:rPr>
                        <a:t>Rate of recovery (resistant)</a:t>
                      </a:r>
                    </a:p>
                  </a:txBody>
                  <a:tcPr/>
                </a:tc>
                <a:tc>
                  <a:txBody>
                    <a:bodyPr/>
                    <a:lstStyle/>
                    <a:p>
                      <a:r>
                        <a:rPr lang="en-CH" sz="1400" dirty="0">
                          <a:solidFill>
                            <a:schemeClr val="tx1"/>
                          </a:solidFill>
                        </a:rPr>
                        <a:t>Sampled</a:t>
                      </a:r>
                    </a:p>
                  </a:txBody>
                  <a:tcPr/>
                </a:tc>
                <a:extLst>
                  <a:ext uri="{0D108BD9-81ED-4DB2-BD59-A6C34878D82A}">
                    <a16:rowId xmlns:a16="http://schemas.microsoft.com/office/drawing/2014/main" val="2543507962"/>
                  </a:ext>
                </a:extLst>
              </a:tr>
              <a:tr h="213866">
                <a:tc>
                  <a:txBody>
                    <a:bodyPr/>
                    <a:lstStyle/>
                    <a:p>
                      <a:r>
                        <a:rPr lang="de-CH" sz="1400" dirty="0"/>
                        <a:t>µ</a:t>
                      </a:r>
                      <a:r>
                        <a:rPr lang="en-CH" sz="1400" baseline="-25000" dirty="0"/>
                        <a:t>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H" sz="1400" dirty="0">
                          <a:solidFill>
                            <a:schemeClr val="tx1"/>
                          </a:solidFill>
                        </a:rPr>
                        <a:t>Rate of recovery (wild type)</a:t>
                      </a:r>
                    </a:p>
                  </a:txBody>
                  <a:tcPr/>
                </a:tc>
                <a:tc>
                  <a:txBody>
                    <a:bodyPr/>
                    <a:lstStyle/>
                    <a:p>
                      <a:r>
                        <a:rPr lang="en-CH" sz="1400" dirty="0">
                          <a:solidFill>
                            <a:schemeClr val="tx1"/>
                          </a:solidFill>
                        </a:rPr>
                        <a:t>Sampled</a:t>
                      </a:r>
                    </a:p>
                  </a:txBody>
                  <a:tcPr/>
                </a:tc>
                <a:extLst>
                  <a:ext uri="{0D108BD9-81ED-4DB2-BD59-A6C34878D82A}">
                    <a16:rowId xmlns:a16="http://schemas.microsoft.com/office/drawing/2014/main" val="3933696725"/>
                  </a:ext>
                </a:extLst>
              </a:tr>
              <a:tr h="2138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400" dirty="0"/>
                        <a:t>η</a:t>
                      </a:r>
                      <a:r>
                        <a:rPr lang="en-GB" sz="1400" baseline="-25000" dirty="0" err="1"/>
                        <a:t>wr</a:t>
                      </a:r>
                      <a:endParaRPr lang="en-CH" sz="1400" baseline="-25000" dirty="0"/>
                    </a:p>
                  </a:txBody>
                  <a:tcPr/>
                </a:tc>
                <a:tc>
                  <a:txBody>
                    <a:bodyPr/>
                    <a:lstStyle/>
                    <a:p>
                      <a:r>
                        <a:rPr lang="en-CH" sz="1400" dirty="0">
                          <a:solidFill>
                            <a:schemeClr val="tx1"/>
                          </a:solidFill>
                        </a:rPr>
                        <a:t>“Mutation” rate from sensitive to resistant infection (class 1)</a:t>
                      </a:r>
                    </a:p>
                  </a:txBody>
                  <a:tcPr/>
                </a:tc>
                <a:tc>
                  <a:txBody>
                    <a:bodyPr/>
                    <a:lstStyle/>
                    <a:p>
                      <a:r>
                        <a:rPr lang="en-CH" sz="1400" dirty="0">
                          <a:solidFill>
                            <a:schemeClr val="tx1"/>
                          </a:solidFill>
                        </a:rPr>
                        <a:t>Sampled</a:t>
                      </a:r>
                    </a:p>
                  </a:txBody>
                  <a:tcPr/>
                </a:tc>
                <a:extLst>
                  <a:ext uri="{0D108BD9-81ED-4DB2-BD59-A6C34878D82A}">
                    <a16:rowId xmlns:a16="http://schemas.microsoft.com/office/drawing/2014/main" val="2017694918"/>
                  </a:ext>
                </a:extLst>
              </a:tr>
              <a:tr h="2138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400" dirty="0"/>
                        <a:t>η</a:t>
                      </a:r>
                      <a:r>
                        <a:rPr lang="en-GB" sz="1400" baseline="-25000" dirty="0" err="1"/>
                        <a:t>wx</a:t>
                      </a:r>
                      <a:endParaRPr lang="en-CH" sz="1400"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H" sz="1400" dirty="0">
                          <a:solidFill>
                            <a:schemeClr val="tx1"/>
                          </a:solidFill>
                        </a:rPr>
                        <a:t>“Mutation” rate from resistant to sensitive infection (class 1)</a:t>
                      </a:r>
                    </a:p>
                  </a:txBody>
                  <a:tcPr/>
                </a:tc>
                <a:tc>
                  <a:txBody>
                    <a:bodyPr/>
                    <a:lstStyle/>
                    <a:p>
                      <a:r>
                        <a:rPr lang="en-CH" sz="1400" dirty="0">
                          <a:solidFill>
                            <a:schemeClr val="tx1"/>
                          </a:solidFill>
                        </a:rPr>
                        <a:t>Sampled</a:t>
                      </a:r>
                    </a:p>
                  </a:txBody>
                  <a:tcPr/>
                </a:tc>
                <a:extLst>
                  <a:ext uri="{0D108BD9-81ED-4DB2-BD59-A6C34878D82A}">
                    <a16:rowId xmlns:a16="http://schemas.microsoft.com/office/drawing/2014/main" val="1227649224"/>
                  </a:ext>
                </a:extLst>
              </a:tr>
              <a:tr h="213866">
                <a:tc>
                  <a:txBody>
                    <a:bodyPr/>
                    <a:lstStyle/>
                    <a:p>
                      <a:r>
                        <a:rPr lang="el-GR" sz="1400" dirty="0"/>
                        <a:t>σ</a:t>
                      </a:r>
                      <a:r>
                        <a:rPr lang="el-GR" sz="1400" baseline="-25000" dirty="0"/>
                        <a:t>1</a:t>
                      </a:r>
                      <a:endParaRPr lang="en-CH" sz="1400" baseline="-25000" dirty="0"/>
                    </a:p>
                  </a:txBody>
                  <a:tcPr/>
                </a:tc>
                <a:tc>
                  <a:txBody>
                    <a:bodyPr/>
                    <a:lstStyle/>
                    <a:p>
                      <a:r>
                        <a:rPr lang="en-CH" sz="1400" dirty="0">
                          <a:solidFill>
                            <a:schemeClr val="tx1"/>
                          </a:solidFill>
                        </a:rPr>
                        <a:t>Fraction of infecteds treated with antibiotic class 1</a:t>
                      </a:r>
                    </a:p>
                  </a:txBody>
                  <a:tcPr/>
                </a:tc>
                <a:tc>
                  <a:txBody>
                    <a:bodyPr/>
                    <a:lstStyle/>
                    <a:p>
                      <a:r>
                        <a:rPr lang="en-CH" sz="1400" dirty="0">
                          <a:solidFill>
                            <a:schemeClr val="tx1"/>
                          </a:solidFill>
                        </a:rPr>
                        <a:t>0.25</a:t>
                      </a:r>
                    </a:p>
                  </a:txBody>
                  <a:tcPr/>
                </a:tc>
                <a:extLst>
                  <a:ext uri="{0D108BD9-81ED-4DB2-BD59-A6C34878D82A}">
                    <a16:rowId xmlns:a16="http://schemas.microsoft.com/office/drawing/2014/main" val="4188758819"/>
                  </a:ext>
                </a:extLst>
              </a:tr>
              <a:tr h="213866">
                <a:tc>
                  <a:txBody>
                    <a:bodyPr/>
                    <a:lstStyle/>
                    <a:p>
                      <a:r>
                        <a:rPr lang="el-GR" sz="1400" dirty="0"/>
                        <a:t>σ</a:t>
                      </a:r>
                      <a:r>
                        <a:rPr lang="de-CH" sz="1400" baseline="-25000" dirty="0"/>
                        <a:t>2</a:t>
                      </a:r>
                      <a:endParaRPr lang="en-CH" sz="1400" baseline="-25000" dirty="0"/>
                    </a:p>
                  </a:txBody>
                  <a:tcPr/>
                </a:tc>
                <a:tc>
                  <a:txBody>
                    <a:bodyPr/>
                    <a:lstStyle/>
                    <a:p>
                      <a:r>
                        <a:rPr lang="en-CH" sz="1400" dirty="0">
                          <a:solidFill>
                            <a:schemeClr val="tx1"/>
                          </a:solidFill>
                        </a:rPr>
                        <a:t>Fraction of infecteds treated with antibiotic class 2</a:t>
                      </a:r>
                    </a:p>
                  </a:txBody>
                  <a:tcPr/>
                </a:tc>
                <a:tc>
                  <a:txBody>
                    <a:bodyPr/>
                    <a:lstStyle/>
                    <a:p>
                      <a:r>
                        <a:rPr lang="en-CH" sz="1400" dirty="0">
                          <a:solidFill>
                            <a:schemeClr val="tx1"/>
                          </a:solidFill>
                        </a:rPr>
                        <a:t>0.25</a:t>
                      </a:r>
                    </a:p>
                  </a:txBody>
                  <a:tcPr/>
                </a:tc>
                <a:extLst>
                  <a:ext uri="{0D108BD9-81ED-4DB2-BD59-A6C34878D82A}">
                    <a16:rowId xmlns:a16="http://schemas.microsoft.com/office/drawing/2014/main" val="1588258303"/>
                  </a:ext>
                </a:extLst>
              </a:tr>
              <a:tr h="213866">
                <a:tc>
                  <a:txBody>
                    <a:bodyPr/>
                    <a:lstStyle/>
                    <a:p>
                      <a:r>
                        <a:rPr lang="el-GR" sz="1400" dirty="0"/>
                        <a:t>σ</a:t>
                      </a:r>
                      <a:r>
                        <a:rPr lang="de-CH" sz="1400" baseline="-25000" dirty="0"/>
                        <a:t>3</a:t>
                      </a:r>
                      <a:endParaRPr lang="en-CH" sz="1400" baseline="-25000" dirty="0"/>
                    </a:p>
                  </a:txBody>
                  <a:tcPr/>
                </a:tc>
                <a:tc>
                  <a:txBody>
                    <a:bodyPr/>
                    <a:lstStyle/>
                    <a:p>
                      <a:r>
                        <a:rPr lang="en-CH" sz="1400" dirty="0">
                          <a:solidFill>
                            <a:schemeClr val="tx1"/>
                          </a:solidFill>
                        </a:rPr>
                        <a:t>Fraction of infecteds treated with antibiotic class 3</a:t>
                      </a:r>
                    </a:p>
                  </a:txBody>
                  <a:tcPr/>
                </a:tc>
                <a:tc>
                  <a:txBody>
                    <a:bodyPr/>
                    <a:lstStyle/>
                    <a:p>
                      <a:r>
                        <a:rPr lang="en-CH" sz="1400" dirty="0">
                          <a:solidFill>
                            <a:schemeClr val="tx1"/>
                          </a:solidFill>
                        </a:rPr>
                        <a:t>0.25</a:t>
                      </a:r>
                    </a:p>
                  </a:txBody>
                  <a:tcPr/>
                </a:tc>
                <a:extLst>
                  <a:ext uri="{0D108BD9-81ED-4DB2-BD59-A6C34878D82A}">
                    <a16:rowId xmlns:a16="http://schemas.microsoft.com/office/drawing/2014/main" val="2540174366"/>
                  </a:ext>
                </a:extLst>
              </a:tr>
              <a:tr h="213866">
                <a:tc>
                  <a:txBody>
                    <a:bodyPr/>
                    <a:lstStyle/>
                    <a:p>
                      <a:r>
                        <a:rPr lang="en-GB" sz="1400" baseline="0" dirty="0"/>
                        <a:t>C</a:t>
                      </a:r>
                      <a:r>
                        <a:rPr lang="en-CH" sz="1400" baseline="-25000" dirty="0"/>
                        <a:t>1</a:t>
                      </a:r>
                    </a:p>
                  </a:txBody>
                  <a:tcPr/>
                </a:tc>
                <a:tc>
                  <a:txBody>
                    <a:bodyPr/>
                    <a:lstStyle/>
                    <a:p>
                      <a:r>
                        <a:rPr lang="en-CH" sz="1400" dirty="0">
                          <a:solidFill>
                            <a:schemeClr val="tx1"/>
                          </a:solidFill>
                        </a:rPr>
                        <a:t>Fitness cost of class 1 relative to sensitive strains</a:t>
                      </a:r>
                    </a:p>
                  </a:txBody>
                  <a:tcPr/>
                </a:tc>
                <a:tc>
                  <a:txBody>
                    <a:bodyPr/>
                    <a:lstStyle/>
                    <a:p>
                      <a:r>
                        <a:rPr lang="en-CH" sz="1400" dirty="0">
                          <a:solidFill>
                            <a:schemeClr val="tx1"/>
                          </a:solidFill>
                        </a:rPr>
                        <a:t>Sampled</a:t>
                      </a:r>
                    </a:p>
                  </a:txBody>
                  <a:tcPr/>
                </a:tc>
                <a:extLst>
                  <a:ext uri="{0D108BD9-81ED-4DB2-BD59-A6C34878D82A}">
                    <a16:rowId xmlns:a16="http://schemas.microsoft.com/office/drawing/2014/main" val="2552363911"/>
                  </a:ext>
                </a:extLst>
              </a:tr>
              <a:tr h="213866">
                <a:tc>
                  <a:txBody>
                    <a:bodyPr/>
                    <a:lstStyle/>
                    <a:p>
                      <a:r>
                        <a:rPr lang="en-GB" sz="1400" baseline="0" dirty="0"/>
                        <a:t>C</a:t>
                      </a:r>
                      <a:r>
                        <a:rPr lang="en-CH" sz="1400" baseline="-25000" dirty="0"/>
                        <a:t>2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H" sz="1400" dirty="0">
                          <a:solidFill>
                            <a:schemeClr val="tx1"/>
                          </a:solidFill>
                        </a:rPr>
                        <a:t>Fitness cost of class 2 relative to sensitive strains</a:t>
                      </a:r>
                    </a:p>
                  </a:txBody>
                  <a:tcPr/>
                </a:tc>
                <a:tc>
                  <a:txBody>
                    <a:bodyPr/>
                    <a:lstStyle/>
                    <a:p>
                      <a:r>
                        <a:rPr lang="en-CH" sz="1400" dirty="0">
                          <a:solidFill>
                            <a:schemeClr val="tx1"/>
                          </a:solidFill>
                        </a:rPr>
                        <a:t>Sampled</a:t>
                      </a:r>
                    </a:p>
                  </a:txBody>
                  <a:tcPr/>
                </a:tc>
                <a:extLst>
                  <a:ext uri="{0D108BD9-81ED-4DB2-BD59-A6C34878D82A}">
                    <a16:rowId xmlns:a16="http://schemas.microsoft.com/office/drawing/2014/main" val="3807200092"/>
                  </a:ext>
                </a:extLst>
              </a:tr>
              <a:tr h="213866">
                <a:tc>
                  <a:txBody>
                    <a:bodyPr/>
                    <a:lstStyle/>
                    <a:p>
                      <a:r>
                        <a:rPr lang="en-GB" sz="1400" baseline="0" dirty="0"/>
                        <a:t>C</a:t>
                      </a:r>
                      <a:r>
                        <a:rPr lang="en-CH" sz="1400" baseline="-250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H" sz="1400" dirty="0">
                          <a:solidFill>
                            <a:schemeClr val="tx1"/>
                          </a:solidFill>
                        </a:rPr>
                        <a:t>Fitness cost of class 3 relative to sensitive strains</a:t>
                      </a:r>
                    </a:p>
                  </a:txBody>
                  <a:tcPr/>
                </a:tc>
                <a:tc>
                  <a:txBody>
                    <a:bodyPr/>
                    <a:lstStyle/>
                    <a:p>
                      <a:r>
                        <a:rPr lang="en-CH" sz="1400" dirty="0">
                          <a:solidFill>
                            <a:schemeClr val="tx1"/>
                          </a:solidFill>
                        </a:rPr>
                        <a:t>Sampled</a:t>
                      </a:r>
                    </a:p>
                  </a:txBody>
                  <a:tcPr/>
                </a:tc>
                <a:extLst>
                  <a:ext uri="{0D108BD9-81ED-4DB2-BD59-A6C34878D82A}">
                    <a16:rowId xmlns:a16="http://schemas.microsoft.com/office/drawing/2014/main" val="3919854574"/>
                  </a:ext>
                </a:extLst>
              </a:tr>
              <a:tr h="213866">
                <a:tc>
                  <a:txBody>
                    <a:bodyPr/>
                    <a:lstStyle/>
                    <a:p>
                      <a:r>
                        <a:rPr lang="en-GB" sz="1400" dirty="0">
                          <a:sym typeface="Symbol" pitchFamily="2" charset="2"/>
                        </a:rPr>
                        <a:t></a:t>
                      </a:r>
                      <a:endParaRPr lang="en-CH" sz="1400"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H" sz="1400" dirty="0">
                          <a:solidFill>
                            <a:schemeClr val="tx1"/>
                          </a:solidFill>
                        </a:rPr>
                        <a:t>Probability of antibiotic failure</a:t>
                      </a:r>
                    </a:p>
                  </a:txBody>
                  <a:tcPr/>
                </a:tc>
                <a:tc>
                  <a:txBody>
                    <a:bodyPr/>
                    <a:lstStyle/>
                    <a:p>
                      <a:r>
                        <a:rPr lang="en-CH" sz="1400" dirty="0">
                          <a:solidFill>
                            <a:schemeClr val="tx1"/>
                          </a:solidFill>
                        </a:rPr>
                        <a:t>Sampled</a:t>
                      </a:r>
                    </a:p>
                  </a:txBody>
                  <a:tcPr/>
                </a:tc>
                <a:extLst>
                  <a:ext uri="{0D108BD9-81ED-4DB2-BD59-A6C34878D82A}">
                    <a16:rowId xmlns:a16="http://schemas.microsoft.com/office/drawing/2014/main" val="1144302518"/>
                  </a:ext>
                </a:extLst>
              </a:tr>
              <a:tr h="213866">
                <a:tc>
                  <a:txBody>
                    <a:bodyPr/>
                    <a:lstStyle/>
                    <a:p>
                      <a:r>
                        <a:rPr lang="en-CH" sz="1400" dirty="0"/>
                        <a:t>Base Tax</a:t>
                      </a:r>
                    </a:p>
                  </a:txBody>
                  <a:tcPr/>
                </a:tc>
                <a:tc>
                  <a:txBody>
                    <a:bodyPr/>
                    <a:lstStyle/>
                    <a:p>
                      <a:r>
                        <a:rPr lang="en-CH" sz="1400" dirty="0"/>
                        <a:t>Basic </a:t>
                      </a:r>
                    </a:p>
                  </a:txBody>
                  <a:tcPr/>
                </a:tc>
                <a:tc>
                  <a:txBody>
                    <a:bodyPr/>
                    <a:lstStyle/>
                    <a:p>
                      <a:r>
                        <a:rPr lang="en-CH" sz="1400" dirty="0">
                          <a:solidFill>
                            <a:schemeClr val="tx1"/>
                          </a:solidFill>
                        </a:rPr>
                        <a:t>Sampled</a:t>
                      </a:r>
                      <a:endParaRPr lang="en-CH" sz="1400" dirty="0"/>
                    </a:p>
                  </a:txBody>
                  <a:tcPr/>
                </a:tc>
                <a:extLst>
                  <a:ext uri="{0D108BD9-81ED-4DB2-BD59-A6C34878D82A}">
                    <a16:rowId xmlns:a16="http://schemas.microsoft.com/office/drawing/2014/main" val="741278561"/>
                  </a:ext>
                </a:extLst>
              </a:tr>
              <a:tr h="213866">
                <a:tc>
                  <a:txBody>
                    <a:bodyPr/>
                    <a:lstStyle/>
                    <a:p>
                      <a:r>
                        <a:rPr lang="en-CH" sz="1400" dirty="0"/>
                        <a:t>PEDs</a:t>
                      </a:r>
                    </a:p>
                  </a:txBody>
                  <a:tcPr/>
                </a:tc>
                <a:tc>
                  <a:txBody>
                    <a:bodyPr/>
                    <a:lstStyle/>
                    <a:p>
                      <a:endParaRPr lang="en-CH" sz="1400"/>
                    </a:p>
                  </a:txBody>
                  <a:tcPr/>
                </a:tc>
                <a:tc>
                  <a:txBody>
                    <a:bodyPr/>
                    <a:lstStyle/>
                    <a:p>
                      <a:r>
                        <a:rPr lang="en-CH" sz="1400" b="0" i="0" u="none" strike="noStrike" kern="1200" dirty="0">
                          <a:solidFill>
                            <a:schemeClr val="dk1"/>
                          </a:solidFill>
                          <a:effectLst/>
                          <a:latin typeface="+mn-lt"/>
                          <a:ea typeface="+mn-ea"/>
                          <a:cs typeface="+mn-cs"/>
                        </a:rPr>
                        <a:t>{1, 1, 1}</a:t>
                      </a:r>
                      <a:endParaRPr lang="en-CH" sz="1400" dirty="0"/>
                    </a:p>
                  </a:txBody>
                  <a:tcPr/>
                </a:tc>
                <a:extLst>
                  <a:ext uri="{0D108BD9-81ED-4DB2-BD59-A6C34878D82A}">
                    <a16:rowId xmlns:a16="http://schemas.microsoft.com/office/drawing/2014/main" val="4205712201"/>
                  </a:ext>
                </a:extLst>
              </a:tr>
            </a:tbl>
          </a:graphicData>
        </a:graphic>
      </p:graphicFrame>
    </p:spTree>
    <p:extLst>
      <p:ext uri="{BB962C8B-B14F-4D97-AF65-F5344CB8AC3E}">
        <p14:creationId xmlns:p14="http://schemas.microsoft.com/office/powerpoint/2010/main" val="3331734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07F50-CF1F-3FA3-10F4-0E94F6201DD3}"/>
              </a:ext>
            </a:extLst>
          </p:cNvPr>
          <p:cNvSpPr>
            <a:spLocks noGrp="1"/>
          </p:cNvSpPr>
          <p:nvPr>
            <p:ph type="title"/>
          </p:nvPr>
        </p:nvSpPr>
        <p:spPr/>
        <p:txBody>
          <a:bodyPr/>
          <a:lstStyle/>
          <a:p>
            <a:r>
              <a:rPr lang="en-CH" dirty="0"/>
              <a:t>Sensitivity Analysis </a:t>
            </a:r>
          </a:p>
        </p:txBody>
      </p:sp>
      <p:sp>
        <p:nvSpPr>
          <p:cNvPr id="3" name="Content Placeholder 2">
            <a:extLst>
              <a:ext uri="{FF2B5EF4-FFF2-40B4-BE49-F238E27FC236}">
                <a16:creationId xmlns:a16="http://schemas.microsoft.com/office/drawing/2014/main" id="{0B085A8E-5042-715B-B66C-08EFD9A1118C}"/>
              </a:ext>
            </a:extLst>
          </p:cNvPr>
          <p:cNvSpPr>
            <a:spLocks noGrp="1"/>
          </p:cNvSpPr>
          <p:nvPr>
            <p:ph idx="1"/>
          </p:nvPr>
        </p:nvSpPr>
        <p:spPr/>
        <p:txBody>
          <a:bodyPr/>
          <a:lstStyle/>
          <a:p>
            <a:pPr marL="0" indent="0">
              <a:buNone/>
            </a:pPr>
            <a:r>
              <a:rPr lang="en-CH" dirty="0"/>
              <a:t>Caveats </a:t>
            </a:r>
          </a:p>
          <a:p>
            <a:pPr marL="0" indent="0">
              <a:buNone/>
            </a:pPr>
            <a:r>
              <a:rPr lang="en-CH" dirty="0"/>
              <a:t>If the sampled paramaeter returns 0,0, 0 for the baseline run, then we resample the model parameters. </a:t>
            </a:r>
          </a:p>
          <a:p>
            <a:pPr marL="0" indent="0">
              <a:buNone/>
            </a:pPr>
            <a:endParaRPr lang="en-CH" dirty="0"/>
          </a:p>
          <a:p>
            <a:pPr marL="0" indent="0">
              <a:buNone/>
            </a:pPr>
            <a:r>
              <a:rPr lang="en-CH" dirty="0"/>
              <a:t>If during one of the rounds of differential taxation R1, R2 or R3 = 0, then release all taxation for that specific round of taxation</a:t>
            </a:r>
          </a:p>
          <a:p>
            <a:pPr marL="0" indent="0">
              <a:buNone/>
            </a:pPr>
            <a:r>
              <a:rPr lang="en-CH" dirty="0"/>
              <a:t>Equaivalent ot saying…</a:t>
            </a:r>
          </a:p>
          <a:p>
            <a:pPr marL="0" indent="0">
              <a:buNone/>
            </a:pPr>
            <a:endParaRPr lang="en-CH" dirty="0"/>
          </a:p>
        </p:txBody>
      </p:sp>
    </p:spTree>
    <p:extLst>
      <p:ext uri="{BB962C8B-B14F-4D97-AF65-F5344CB8AC3E}">
        <p14:creationId xmlns:p14="http://schemas.microsoft.com/office/powerpoint/2010/main" val="2556596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C2C0E-C4E8-DF9D-65FE-795D5DF78182}"/>
              </a:ext>
            </a:extLst>
          </p:cNvPr>
          <p:cNvSpPr>
            <a:spLocks noGrp="1"/>
          </p:cNvSpPr>
          <p:nvPr>
            <p:ph type="title"/>
          </p:nvPr>
        </p:nvSpPr>
        <p:spPr>
          <a:xfrm>
            <a:off x="838199" y="133375"/>
            <a:ext cx="10515600" cy="1325563"/>
          </a:xfrm>
        </p:spPr>
        <p:txBody>
          <a:bodyPr/>
          <a:lstStyle/>
          <a:p>
            <a:r>
              <a:rPr lang="en-CH" dirty="0"/>
              <a:t>Sensitivity Analysis </a:t>
            </a:r>
          </a:p>
        </p:txBody>
      </p:sp>
      <p:pic>
        <p:nvPicPr>
          <p:cNvPr id="6" name="Picture 5">
            <a:extLst>
              <a:ext uri="{FF2B5EF4-FFF2-40B4-BE49-F238E27FC236}">
                <a16:creationId xmlns:a16="http://schemas.microsoft.com/office/drawing/2014/main" id="{89755FD2-B37D-6532-1F2E-7CB2ACE4DAA4}"/>
              </a:ext>
            </a:extLst>
          </p:cNvPr>
          <p:cNvPicPr>
            <a:picLocks noChangeAspect="1"/>
          </p:cNvPicPr>
          <p:nvPr/>
        </p:nvPicPr>
        <p:blipFill>
          <a:blip r:embed="rId2"/>
          <a:stretch>
            <a:fillRect/>
          </a:stretch>
        </p:blipFill>
        <p:spPr>
          <a:xfrm>
            <a:off x="1976350" y="1458938"/>
            <a:ext cx="8239298" cy="5115185"/>
          </a:xfrm>
          <a:prstGeom prst="rect">
            <a:avLst/>
          </a:prstGeom>
        </p:spPr>
      </p:pic>
    </p:spTree>
    <p:extLst>
      <p:ext uri="{BB962C8B-B14F-4D97-AF65-F5344CB8AC3E}">
        <p14:creationId xmlns:p14="http://schemas.microsoft.com/office/powerpoint/2010/main" val="4236097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B18F03-2BE9-52DE-A7CE-62485DADEA82}"/>
              </a:ext>
            </a:extLst>
          </p:cNvPr>
          <p:cNvSpPr txBox="1"/>
          <p:nvPr/>
        </p:nvSpPr>
        <p:spPr>
          <a:xfrm>
            <a:off x="1650839" y="5958241"/>
            <a:ext cx="3358612" cy="369332"/>
          </a:xfrm>
          <a:prstGeom prst="rect">
            <a:avLst/>
          </a:prstGeom>
          <a:noFill/>
        </p:spPr>
        <p:txBody>
          <a:bodyPr wrap="none" rtlCol="0">
            <a:spAutoFit/>
          </a:bodyPr>
          <a:lstStyle/>
          <a:p>
            <a:r>
              <a:rPr lang="en-CH" dirty="0"/>
              <a:t>PED1 = 1, PED2 = 0.75, PED3 = 0.5</a:t>
            </a:r>
          </a:p>
        </p:txBody>
      </p:sp>
      <p:sp>
        <p:nvSpPr>
          <p:cNvPr id="6" name="TextBox 5">
            <a:extLst>
              <a:ext uri="{FF2B5EF4-FFF2-40B4-BE49-F238E27FC236}">
                <a16:creationId xmlns:a16="http://schemas.microsoft.com/office/drawing/2014/main" id="{C7BDBD1E-BE4D-FCE8-3610-7F92C0E7C3AE}"/>
              </a:ext>
            </a:extLst>
          </p:cNvPr>
          <p:cNvSpPr txBox="1"/>
          <p:nvPr/>
        </p:nvSpPr>
        <p:spPr>
          <a:xfrm>
            <a:off x="7590399" y="5958241"/>
            <a:ext cx="3650358" cy="369332"/>
          </a:xfrm>
          <a:prstGeom prst="rect">
            <a:avLst/>
          </a:prstGeom>
          <a:noFill/>
        </p:spPr>
        <p:txBody>
          <a:bodyPr wrap="none" rtlCol="0">
            <a:spAutoFit/>
          </a:bodyPr>
          <a:lstStyle/>
          <a:p>
            <a:r>
              <a:rPr lang="en-CH" dirty="0"/>
              <a:t>PED1 = 1.75, PED2 = 1.5, PED3 = 1.25</a:t>
            </a:r>
          </a:p>
        </p:txBody>
      </p:sp>
      <p:sp>
        <p:nvSpPr>
          <p:cNvPr id="10" name="Title 1">
            <a:extLst>
              <a:ext uri="{FF2B5EF4-FFF2-40B4-BE49-F238E27FC236}">
                <a16:creationId xmlns:a16="http://schemas.microsoft.com/office/drawing/2014/main" id="{0CA9760F-C2C3-4F2A-EC02-F0220EBC0423}"/>
              </a:ext>
            </a:extLst>
          </p:cNvPr>
          <p:cNvSpPr>
            <a:spLocks noGrp="1"/>
          </p:cNvSpPr>
          <p:nvPr>
            <p:ph type="title"/>
          </p:nvPr>
        </p:nvSpPr>
        <p:spPr>
          <a:xfrm>
            <a:off x="838200" y="123825"/>
            <a:ext cx="10515600" cy="1325563"/>
          </a:xfrm>
        </p:spPr>
        <p:txBody>
          <a:bodyPr/>
          <a:lstStyle/>
          <a:p>
            <a:r>
              <a:rPr lang="en-CH" dirty="0"/>
              <a:t>Sensitivity Analysis – Different PED scenarios </a:t>
            </a:r>
          </a:p>
        </p:txBody>
      </p:sp>
      <p:pic>
        <p:nvPicPr>
          <p:cNvPr id="15" name="Picture 14">
            <a:extLst>
              <a:ext uri="{FF2B5EF4-FFF2-40B4-BE49-F238E27FC236}">
                <a16:creationId xmlns:a16="http://schemas.microsoft.com/office/drawing/2014/main" id="{95202E21-B353-2656-1DA5-97C5A4D1257D}"/>
              </a:ext>
            </a:extLst>
          </p:cNvPr>
          <p:cNvPicPr>
            <a:picLocks noChangeAspect="1"/>
          </p:cNvPicPr>
          <p:nvPr/>
        </p:nvPicPr>
        <p:blipFill>
          <a:blip r:embed="rId2"/>
          <a:stretch>
            <a:fillRect/>
          </a:stretch>
        </p:blipFill>
        <p:spPr>
          <a:xfrm>
            <a:off x="716690" y="1217761"/>
            <a:ext cx="5226910" cy="4740480"/>
          </a:xfrm>
          <a:prstGeom prst="rect">
            <a:avLst/>
          </a:prstGeom>
        </p:spPr>
      </p:pic>
      <p:pic>
        <p:nvPicPr>
          <p:cNvPr id="16" name="Picture 15">
            <a:extLst>
              <a:ext uri="{FF2B5EF4-FFF2-40B4-BE49-F238E27FC236}">
                <a16:creationId xmlns:a16="http://schemas.microsoft.com/office/drawing/2014/main" id="{79F3D8C3-3BBB-3DD8-992A-13900C3BD6A1}"/>
              </a:ext>
            </a:extLst>
          </p:cNvPr>
          <p:cNvPicPr>
            <a:picLocks noChangeAspect="1"/>
          </p:cNvPicPr>
          <p:nvPr/>
        </p:nvPicPr>
        <p:blipFill>
          <a:blip r:embed="rId3"/>
          <a:stretch>
            <a:fillRect/>
          </a:stretch>
        </p:blipFill>
        <p:spPr>
          <a:xfrm>
            <a:off x="6489562" y="1217761"/>
            <a:ext cx="5226910" cy="4740480"/>
          </a:xfrm>
          <a:prstGeom prst="rect">
            <a:avLst/>
          </a:prstGeom>
        </p:spPr>
      </p:pic>
    </p:spTree>
    <p:extLst>
      <p:ext uri="{BB962C8B-B14F-4D97-AF65-F5344CB8AC3E}">
        <p14:creationId xmlns:p14="http://schemas.microsoft.com/office/powerpoint/2010/main" val="2831807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2FCDAC3-9EC0-947B-3085-3CF82DC11DE2}"/>
              </a:ext>
            </a:extLst>
          </p:cNvPr>
          <p:cNvPicPr>
            <a:picLocks noChangeAspect="1"/>
          </p:cNvPicPr>
          <p:nvPr/>
        </p:nvPicPr>
        <p:blipFill>
          <a:blip r:embed="rId2"/>
          <a:stretch>
            <a:fillRect/>
          </a:stretch>
        </p:blipFill>
        <p:spPr>
          <a:xfrm>
            <a:off x="504540" y="369496"/>
            <a:ext cx="10759663" cy="6119008"/>
          </a:xfrm>
          <a:prstGeom prst="rect">
            <a:avLst/>
          </a:prstGeom>
        </p:spPr>
      </p:pic>
      <p:sp>
        <p:nvSpPr>
          <p:cNvPr id="7" name="Oval 6">
            <a:extLst>
              <a:ext uri="{FF2B5EF4-FFF2-40B4-BE49-F238E27FC236}">
                <a16:creationId xmlns:a16="http://schemas.microsoft.com/office/drawing/2014/main" id="{00F0ABBA-6D2A-00F9-CB9C-2C0AFD26A775}"/>
              </a:ext>
            </a:extLst>
          </p:cNvPr>
          <p:cNvSpPr/>
          <p:nvPr/>
        </p:nvSpPr>
        <p:spPr>
          <a:xfrm>
            <a:off x="2039815" y="2258586"/>
            <a:ext cx="1045029" cy="104732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 name="Oval 7">
            <a:extLst>
              <a:ext uri="{FF2B5EF4-FFF2-40B4-BE49-F238E27FC236}">
                <a16:creationId xmlns:a16="http://schemas.microsoft.com/office/drawing/2014/main" id="{98B1010D-637C-D5E8-655C-FFCED5F2EF9D}"/>
              </a:ext>
            </a:extLst>
          </p:cNvPr>
          <p:cNvSpPr/>
          <p:nvPr/>
        </p:nvSpPr>
        <p:spPr>
          <a:xfrm>
            <a:off x="3237243" y="2258586"/>
            <a:ext cx="1045029" cy="104732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9" name="Oval 8">
            <a:extLst>
              <a:ext uri="{FF2B5EF4-FFF2-40B4-BE49-F238E27FC236}">
                <a16:creationId xmlns:a16="http://schemas.microsoft.com/office/drawing/2014/main" id="{28BD144D-A58D-88DA-2191-D36F900F493C}"/>
              </a:ext>
            </a:extLst>
          </p:cNvPr>
          <p:cNvSpPr/>
          <p:nvPr/>
        </p:nvSpPr>
        <p:spPr>
          <a:xfrm>
            <a:off x="4695928" y="4159399"/>
            <a:ext cx="1045029" cy="104732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0" name="Oval 9">
            <a:extLst>
              <a:ext uri="{FF2B5EF4-FFF2-40B4-BE49-F238E27FC236}">
                <a16:creationId xmlns:a16="http://schemas.microsoft.com/office/drawing/2014/main" id="{FBE09F10-073E-B4B7-3B63-518DF9DE1D13}"/>
              </a:ext>
            </a:extLst>
          </p:cNvPr>
          <p:cNvSpPr/>
          <p:nvPr/>
        </p:nvSpPr>
        <p:spPr>
          <a:xfrm>
            <a:off x="7551334" y="2258586"/>
            <a:ext cx="1045029" cy="104732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1" name="Oval 10">
            <a:extLst>
              <a:ext uri="{FF2B5EF4-FFF2-40B4-BE49-F238E27FC236}">
                <a16:creationId xmlns:a16="http://schemas.microsoft.com/office/drawing/2014/main" id="{4EDE3398-267D-5DF6-DF8F-1DE761D18AE9}"/>
              </a:ext>
            </a:extLst>
          </p:cNvPr>
          <p:cNvSpPr/>
          <p:nvPr/>
        </p:nvSpPr>
        <p:spPr>
          <a:xfrm>
            <a:off x="9331567" y="2149729"/>
            <a:ext cx="1045029" cy="104732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2" name="Oval 11">
            <a:extLst>
              <a:ext uri="{FF2B5EF4-FFF2-40B4-BE49-F238E27FC236}">
                <a16:creationId xmlns:a16="http://schemas.microsoft.com/office/drawing/2014/main" id="{182FE296-6773-ED83-E79A-5FB30EC0B77D}"/>
              </a:ext>
            </a:extLst>
          </p:cNvPr>
          <p:cNvSpPr/>
          <p:nvPr/>
        </p:nvSpPr>
        <p:spPr>
          <a:xfrm>
            <a:off x="661514" y="4241460"/>
            <a:ext cx="1045029" cy="104732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37806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49AEA-7E71-A710-F779-DACAC2FE81CA}"/>
              </a:ext>
            </a:extLst>
          </p:cNvPr>
          <p:cNvSpPr>
            <a:spLocks noGrp="1"/>
          </p:cNvSpPr>
          <p:nvPr>
            <p:ph type="title"/>
          </p:nvPr>
        </p:nvSpPr>
        <p:spPr/>
        <p:txBody>
          <a:bodyPr/>
          <a:lstStyle/>
          <a:p>
            <a:r>
              <a:rPr lang="en-CH" dirty="0"/>
              <a:t>Differential T</a:t>
            </a:r>
            <a:r>
              <a:rPr lang="en-GB" dirty="0" err="1"/>
              <a:t>axation</a:t>
            </a:r>
            <a:r>
              <a:rPr lang="en-GB" dirty="0"/>
              <a:t> Works </a:t>
            </a:r>
            <a:endParaRPr lang="en-CH" dirty="0"/>
          </a:p>
        </p:txBody>
      </p:sp>
      <p:sp>
        <p:nvSpPr>
          <p:cNvPr id="3" name="Content Placeholder 2">
            <a:extLst>
              <a:ext uri="{FF2B5EF4-FFF2-40B4-BE49-F238E27FC236}">
                <a16:creationId xmlns:a16="http://schemas.microsoft.com/office/drawing/2014/main" id="{F8DF6B5E-D0E2-1008-D6C7-D5C35D3CD765}"/>
              </a:ext>
            </a:extLst>
          </p:cNvPr>
          <p:cNvSpPr>
            <a:spLocks noGrp="1"/>
          </p:cNvSpPr>
          <p:nvPr>
            <p:ph idx="1"/>
          </p:nvPr>
        </p:nvSpPr>
        <p:spPr/>
        <p:txBody>
          <a:bodyPr/>
          <a:lstStyle/>
          <a:p>
            <a:r>
              <a:rPr lang="en-CH"/>
              <a:t>When the certain aprameter combinations…</a:t>
            </a:r>
          </a:p>
          <a:p>
            <a:endParaRPr lang="en-CH"/>
          </a:p>
        </p:txBody>
      </p:sp>
    </p:spTree>
    <p:extLst>
      <p:ext uri="{BB962C8B-B14F-4D97-AF65-F5344CB8AC3E}">
        <p14:creationId xmlns:p14="http://schemas.microsoft.com/office/powerpoint/2010/main" val="2759296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129">
            <a:extLst>
              <a:ext uri="{FF2B5EF4-FFF2-40B4-BE49-F238E27FC236}">
                <a16:creationId xmlns:a16="http://schemas.microsoft.com/office/drawing/2014/main" id="{081D31B8-87B1-6878-6B2D-A17A0BBCA8E5}"/>
              </a:ext>
            </a:extLst>
          </p:cNvPr>
          <p:cNvGraphicFramePr>
            <a:graphicFrameLocks noGrp="1"/>
          </p:cNvGraphicFramePr>
          <p:nvPr>
            <p:extLst>
              <p:ext uri="{D42A27DB-BD31-4B8C-83A1-F6EECF244321}">
                <p14:modId xmlns:p14="http://schemas.microsoft.com/office/powerpoint/2010/main" val="3821365007"/>
              </p:ext>
            </p:extLst>
          </p:nvPr>
        </p:nvGraphicFramePr>
        <p:xfrm>
          <a:off x="7191474" y="4962875"/>
          <a:ext cx="4819184" cy="1813560"/>
        </p:xfrm>
        <a:graphic>
          <a:graphicData uri="http://schemas.openxmlformats.org/drawingml/2006/table">
            <a:tbl>
              <a:tblPr firstRow="1" bandRow="1">
                <a:tableStyleId>{5C22544A-7EE6-4342-B048-85BDC9FD1C3A}</a:tableStyleId>
              </a:tblPr>
              <a:tblGrid>
                <a:gridCol w="1042711">
                  <a:extLst>
                    <a:ext uri="{9D8B030D-6E8A-4147-A177-3AD203B41FA5}">
                      <a16:colId xmlns:a16="http://schemas.microsoft.com/office/drawing/2014/main" val="1496042902"/>
                    </a:ext>
                  </a:extLst>
                </a:gridCol>
                <a:gridCol w="3776473">
                  <a:extLst>
                    <a:ext uri="{9D8B030D-6E8A-4147-A177-3AD203B41FA5}">
                      <a16:colId xmlns:a16="http://schemas.microsoft.com/office/drawing/2014/main" val="345143244"/>
                    </a:ext>
                  </a:extLst>
                </a:gridCol>
              </a:tblGrid>
              <a:tr h="0">
                <a:tc>
                  <a:txBody>
                    <a:bodyPr/>
                    <a:lstStyle/>
                    <a:p>
                      <a:r>
                        <a:rPr lang="en-CH" sz="1100" dirty="0"/>
                        <a:t>Compartment</a:t>
                      </a:r>
                    </a:p>
                  </a:txBody>
                  <a:tcPr/>
                </a:tc>
                <a:tc>
                  <a:txBody>
                    <a:bodyPr/>
                    <a:lstStyle/>
                    <a:p>
                      <a:r>
                        <a:rPr lang="en-CH" sz="1100" dirty="0"/>
                        <a:t>Description </a:t>
                      </a:r>
                    </a:p>
                  </a:txBody>
                  <a:tcPr/>
                </a:tc>
                <a:extLst>
                  <a:ext uri="{0D108BD9-81ED-4DB2-BD59-A6C34878D82A}">
                    <a16:rowId xmlns:a16="http://schemas.microsoft.com/office/drawing/2014/main" val="3281747839"/>
                  </a:ext>
                </a:extLst>
              </a:tr>
              <a:tr h="0">
                <a:tc>
                  <a:txBody>
                    <a:bodyPr/>
                    <a:lstStyle/>
                    <a:p>
                      <a:pPr algn="ctr"/>
                      <a:r>
                        <a:rPr lang="en-CH" sz="1100" dirty="0"/>
                        <a:t>P</a:t>
                      </a:r>
                      <a:r>
                        <a:rPr lang="en-CH" sz="1100" baseline="-25000" dirty="0"/>
                        <a:t>X</a:t>
                      </a:r>
                    </a:p>
                  </a:txBody>
                  <a:tcPr/>
                </a:tc>
                <a:tc>
                  <a:txBody>
                    <a:bodyPr/>
                    <a:lstStyle/>
                    <a:p>
                      <a:r>
                        <a:rPr lang="en-CH" sz="1100" dirty="0"/>
                        <a:t>Prophylaxed by antibiotic class X</a:t>
                      </a:r>
                    </a:p>
                  </a:txBody>
                  <a:tcPr/>
                </a:tc>
                <a:extLst>
                  <a:ext uri="{0D108BD9-81ED-4DB2-BD59-A6C34878D82A}">
                    <a16:rowId xmlns:a16="http://schemas.microsoft.com/office/drawing/2014/main" val="2799705638"/>
                  </a:ext>
                </a:extLst>
              </a:tr>
              <a:tr h="0">
                <a:tc>
                  <a:txBody>
                    <a:bodyPr/>
                    <a:lstStyle/>
                    <a:p>
                      <a:pPr algn="ctr"/>
                      <a:r>
                        <a:rPr lang="en-CH" sz="1100" dirty="0"/>
                        <a:t>Wc</a:t>
                      </a:r>
                    </a:p>
                  </a:txBody>
                  <a:tcPr/>
                </a:tc>
                <a:tc>
                  <a:txBody>
                    <a:bodyPr/>
                    <a:lstStyle/>
                    <a:p>
                      <a:r>
                        <a:rPr lang="en-CH" sz="1100" dirty="0"/>
                        <a:t>Colonised with WT</a:t>
                      </a:r>
                    </a:p>
                  </a:txBody>
                  <a:tcPr/>
                </a:tc>
                <a:extLst>
                  <a:ext uri="{0D108BD9-81ED-4DB2-BD59-A6C34878D82A}">
                    <a16:rowId xmlns:a16="http://schemas.microsoft.com/office/drawing/2014/main" val="2721398516"/>
                  </a:ext>
                </a:extLst>
              </a:tr>
              <a:tr h="0">
                <a:tc>
                  <a:txBody>
                    <a:bodyPr/>
                    <a:lstStyle/>
                    <a:p>
                      <a:pPr algn="ctr"/>
                      <a:r>
                        <a:rPr lang="en-CH" sz="1100" dirty="0"/>
                        <a:t>Wi</a:t>
                      </a:r>
                    </a:p>
                  </a:txBody>
                  <a:tcPr/>
                </a:tc>
                <a:tc>
                  <a:txBody>
                    <a:bodyPr/>
                    <a:lstStyle/>
                    <a:p>
                      <a:r>
                        <a:rPr lang="en-CH" sz="1100" dirty="0"/>
                        <a:t>Clinically infected with WT</a:t>
                      </a:r>
                    </a:p>
                  </a:txBody>
                  <a:tcPr/>
                </a:tc>
                <a:extLst>
                  <a:ext uri="{0D108BD9-81ED-4DB2-BD59-A6C34878D82A}">
                    <a16:rowId xmlns:a16="http://schemas.microsoft.com/office/drawing/2014/main" val="3580531137"/>
                  </a:ext>
                </a:extLst>
              </a:tr>
              <a:tr h="0">
                <a:tc>
                  <a:txBody>
                    <a:bodyPr/>
                    <a:lstStyle/>
                    <a:p>
                      <a:pPr algn="ctr"/>
                      <a:r>
                        <a:rPr lang="en-CH" sz="1100" dirty="0"/>
                        <a:t>Rc</a:t>
                      </a:r>
                      <a:r>
                        <a:rPr lang="en-CH" sz="1100" baseline="-25000" dirty="0"/>
                        <a:t>X</a:t>
                      </a:r>
                    </a:p>
                  </a:txBody>
                  <a:tcPr/>
                </a:tc>
                <a:tc>
                  <a:txBody>
                    <a:bodyPr/>
                    <a:lstStyle/>
                    <a:p>
                      <a:r>
                        <a:rPr lang="en-CH" sz="1100" dirty="0"/>
                        <a:t>Colonised with bacteria resistant to antibiotic class X</a:t>
                      </a:r>
                    </a:p>
                  </a:txBody>
                  <a:tcPr/>
                </a:tc>
                <a:extLst>
                  <a:ext uri="{0D108BD9-81ED-4DB2-BD59-A6C34878D82A}">
                    <a16:rowId xmlns:a16="http://schemas.microsoft.com/office/drawing/2014/main" val="579295817"/>
                  </a:ext>
                </a:extLst>
              </a:tr>
              <a:tr h="0">
                <a:tc>
                  <a:txBody>
                    <a:bodyPr/>
                    <a:lstStyle/>
                    <a:p>
                      <a:pPr algn="ctr"/>
                      <a:r>
                        <a:rPr lang="en-CH" sz="1100" dirty="0"/>
                        <a:t>Ri</a:t>
                      </a:r>
                      <a:r>
                        <a:rPr lang="en-CH" sz="1100" baseline="-25000" dirty="0"/>
                        <a:t>X</a:t>
                      </a:r>
                    </a:p>
                  </a:txBody>
                  <a:tcPr/>
                </a:tc>
                <a:tc>
                  <a:txBody>
                    <a:bodyPr/>
                    <a:lstStyle/>
                    <a:p>
                      <a:r>
                        <a:rPr lang="en-CH" sz="1100" dirty="0"/>
                        <a:t>Clinically infected with bacteria resistant to antibiotic class X</a:t>
                      </a:r>
                    </a:p>
                  </a:txBody>
                  <a:tcPr/>
                </a:tc>
                <a:extLst>
                  <a:ext uri="{0D108BD9-81ED-4DB2-BD59-A6C34878D82A}">
                    <a16:rowId xmlns:a16="http://schemas.microsoft.com/office/drawing/2014/main" val="1762152"/>
                  </a:ext>
                </a:extLst>
              </a:tr>
              <a:tr h="0">
                <a:tc>
                  <a:txBody>
                    <a:bodyPr/>
                    <a:lstStyle/>
                    <a:p>
                      <a:pPr algn="ctr"/>
                      <a:r>
                        <a:rPr lang="en-CH" sz="1100" dirty="0"/>
                        <a:t>S</a:t>
                      </a:r>
                    </a:p>
                  </a:txBody>
                  <a:tcPr/>
                </a:tc>
                <a:tc>
                  <a:txBody>
                    <a:bodyPr/>
                    <a:lstStyle/>
                    <a:p>
                      <a:r>
                        <a:rPr lang="en-CH" sz="1100" dirty="0"/>
                        <a:t>Suscpetible</a:t>
                      </a:r>
                    </a:p>
                  </a:txBody>
                  <a:tcPr/>
                </a:tc>
                <a:extLst>
                  <a:ext uri="{0D108BD9-81ED-4DB2-BD59-A6C34878D82A}">
                    <a16:rowId xmlns:a16="http://schemas.microsoft.com/office/drawing/2014/main" val="2333356225"/>
                  </a:ext>
                </a:extLst>
              </a:tr>
            </a:tbl>
          </a:graphicData>
        </a:graphic>
      </p:graphicFrame>
      <p:cxnSp>
        <p:nvCxnSpPr>
          <p:cNvPr id="5" name="Straight Arrow Connector 4">
            <a:extLst>
              <a:ext uri="{FF2B5EF4-FFF2-40B4-BE49-F238E27FC236}">
                <a16:creationId xmlns:a16="http://schemas.microsoft.com/office/drawing/2014/main" id="{E0E7DF2A-3F87-20A9-2DFD-8F57ABCBD2B5}"/>
              </a:ext>
            </a:extLst>
          </p:cNvPr>
          <p:cNvCxnSpPr>
            <a:cxnSpLocks/>
          </p:cNvCxnSpPr>
          <p:nvPr/>
        </p:nvCxnSpPr>
        <p:spPr>
          <a:xfrm>
            <a:off x="181342" y="5366564"/>
            <a:ext cx="1400175" cy="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A10921AC-A157-C9C5-CDBE-19B93F14EE06}"/>
              </a:ext>
            </a:extLst>
          </p:cNvPr>
          <p:cNvCxnSpPr>
            <a:cxnSpLocks/>
          </p:cNvCxnSpPr>
          <p:nvPr/>
        </p:nvCxnSpPr>
        <p:spPr>
          <a:xfrm>
            <a:off x="181342" y="6176189"/>
            <a:ext cx="1400175"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a:extLst>
              <a:ext uri="{FF2B5EF4-FFF2-40B4-BE49-F238E27FC236}">
                <a16:creationId xmlns:a16="http://schemas.microsoft.com/office/drawing/2014/main" id="{5F253950-FE94-8E91-7403-8161C7F7CB49}"/>
              </a:ext>
            </a:extLst>
          </p:cNvPr>
          <p:cNvCxnSpPr>
            <a:cxnSpLocks/>
          </p:cNvCxnSpPr>
          <p:nvPr/>
        </p:nvCxnSpPr>
        <p:spPr>
          <a:xfrm>
            <a:off x="2319704" y="5366564"/>
            <a:ext cx="1400175"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521B07C-4383-ACB2-3B61-32233FF749A4}"/>
              </a:ext>
            </a:extLst>
          </p:cNvPr>
          <p:cNvCxnSpPr>
            <a:cxnSpLocks/>
          </p:cNvCxnSpPr>
          <p:nvPr/>
        </p:nvCxnSpPr>
        <p:spPr>
          <a:xfrm>
            <a:off x="2319704" y="6157140"/>
            <a:ext cx="140017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2700379-904C-A251-DE13-9B6F3AB2D3B8}"/>
              </a:ext>
            </a:extLst>
          </p:cNvPr>
          <p:cNvCxnSpPr>
            <a:cxnSpLocks/>
          </p:cNvCxnSpPr>
          <p:nvPr/>
        </p:nvCxnSpPr>
        <p:spPr>
          <a:xfrm>
            <a:off x="4434254" y="5366564"/>
            <a:ext cx="1400175"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B203FAA-2B56-5427-06F2-FC9AA8984FE8}"/>
              </a:ext>
            </a:extLst>
          </p:cNvPr>
          <p:cNvCxnSpPr>
            <a:cxnSpLocks/>
          </p:cNvCxnSpPr>
          <p:nvPr/>
        </p:nvCxnSpPr>
        <p:spPr>
          <a:xfrm>
            <a:off x="4434253" y="6128568"/>
            <a:ext cx="140017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ADD3B60-ABA3-6BED-6319-363D281E87E4}"/>
              </a:ext>
            </a:extLst>
          </p:cNvPr>
          <p:cNvSpPr txBox="1"/>
          <p:nvPr/>
        </p:nvSpPr>
        <p:spPr>
          <a:xfrm>
            <a:off x="181342" y="5402045"/>
            <a:ext cx="1248547" cy="369332"/>
          </a:xfrm>
          <a:prstGeom prst="rect">
            <a:avLst/>
          </a:prstGeom>
          <a:noFill/>
        </p:spPr>
        <p:txBody>
          <a:bodyPr wrap="none" rtlCol="0">
            <a:spAutoFit/>
          </a:bodyPr>
          <a:lstStyle/>
          <a:p>
            <a:r>
              <a:rPr lang="en-CH" dirty="0"/>
              <a:t>Prophylaxis</a:t>
            </a:r>
          </a:p>
        </p:txBody>
      </p:sp>
      <p:sp>
        <p:nvSpPr>
          <p:cNvPr id="12" name="TextBox 11">
            <a:extLst>
              <a:ext uri="{FF2B5EF4-FFF2-40B4-BE49-F238E27FC236}">
                <a16:creationId xmlns:a16="http://schemas.microsoft.com/office/drawing/2014/main" id="{7E418B99-52B8-0150-9678-F312ECF5FD14}"/>
              </a:ext>
            </a:extLst>
          </p:cNvPr>
          <p:cNvSpPr txBox="1"/>
          <p:nvPr/>
        </p:nvSpPr>
        <p:spPr>
          <a:xfrm>
            <a:off x="181341" y="6211669"/>
            <a:ext cx="1543051" cy="646331"/>
          </a:xfrm>
          <a:prstGeom prst="rect">
            <a:avLst/>
          </a:prstGeom>
          <a:noFill/>
        </p:spPr>
        <p:txBody>
          <a:bodyPr wrap="square" rtlCol="0">
            <a:spAutoFit/>
          </a:bodyPr>
          <a:lstStyle/>
          <a:p>
            <a:r>
              <a:rPr lang="en-CH" dirty="0"/>
              <a:t>Reversion from R -&gt; WT</a:t>
            </a:r>
          </a:p>
        </p:txBody>
      </p:sp>
      <p:sp>
        <p:nvSpPr>
          <p:cNvPr id="13" name="TextBox 12">
            <a:extLst>
              <a:ext uri="{FF2B5EF4-FFF2-40B4-BE49-F238E27FC236}">
                <a16:creationId xmlns:a16="http://schemas.microsoft.com/office/drawing/2014/main" id="{85D9ADF0-6233-8E6C-E728-5180602418B1}"/>
              </a:ext>
            </a:extLst>
          </p:cNvPr>
          <p:cNvSpPr txBox="1"/>
          <p:nvPr/>
        </p:nvSpPr>
        <p:spPr>
          <a:xfrm>
            <a:off x="2319704" y="5402045"/>
            <a:ext cx="1945854" cy="646331"/>
          </a:xfrm>
          <a:prstGeom prst="rect">
            <a:avLst/>
          </a:prstGeom>
          <a:noFill/>
        </p:spPr>
        <p:txBody>
          <a:bodyPr wrap="none" rtlCol="0">
            <a:spAutoFit/>
          </a:bodyPr>
          <a:lstStyle/>
          <a:p>
            <a:r>
              <a:rPr lang="en-CH" dirty="0"/>
              <a:t>Loss of Prophylaxis</a:t>
            </a:r>
          </a:p>
          <a:p>
            <a:r>
              <a:rPr lang="en-CH" dirty="0"/>
              <a:t>Protection</a:t>
            </a:r>
          </a:p>
        </p:txBody>
      </p:sp>
      <p:sp>
        <p:nvSpPr>
          <p:cNvPr id="14" name="TextBox 13">
            <a:extLst>
              <a:ext uri="{FF2B5EF4-FFF2-40B4-BE49-F238E27FC236}">
                <a16:creationId xmlns:a16="http://schemas.microsoft.com/office/drawing/2014/main" id="{41F878AE-665B-0DFB-48B1-4617E98CDCFB}"/>
              </a:ext>
            </a:extLst>
          </p:cNvPr>
          <p:cNvSpPr txBox="1"/>
          <p:nvPr/>
        </p:nvSpPr>
        <p:spPr>
          <a:xfrm>
            <a:off x="2319703" y="6211669"/>
            <a:ext cx="1156983" cy="369332"/>
          </a:xfrm>
          <a:prstGeom prst="rect">
            <a:avLst/>
          </a:prstGeom>
          <a:noFill/>
        </p:spPr>
        <p:txBody>
          <a:bodyPr wrap="none" rtlCol="0">
            <a:spAutoFit/>
          </a:bodyPr>
          <a:lstStyle/>
          <a:p>
            <a:r>
              <a:rPr lang="en-CH" dirty="0"/>
              <a:t>Treatment</a:t>
            </a:r>
          </a:p>
        </p:txBody>
      </p:sp>
      <p:sp>
        <p:nvSpPr>
          <p:cNvPr id="15" name="TextBox 14">
            <a:extLst>
              <a:ext uri="{FF2B5EF4-FFF2-40B4-BE49-F238E27FC236}">
                <a16:creationId xmlns:a16="http://schemas.microsoft.com/office/drawing/2014/main" id="{6A780EAB-22D3-6F36-FD9F-1CD8DF2324DD}"/>
              </a:ext>
            </a:extLst>
          </p:cNvPr>
          <p:cNvSpPr txBox="1"/>
          <p:nvPr/>
        </p:nvSpPr>
        <p:spPr>
          <a:xfrm>
            <a:off x="4434253" y="6211669"/>
            <a:ext cx="1393523" cy="369332"/>
          </a:xfrm>
          <a:prstGeom prst="rect">
            <a:avLst/>
          </a:prstGeom>
          <a:noFill/>
        </p:spPr>
        <p:txBody>
          <a:bodyPr wrap="none" rtlCol="0">
            <a:spAutoFit/>
          </a:bodyPr>
          <a:lstStyle/>
          <a:p>
            <a:r>
              <a:rPr lang="en-CH" dirty="0"/>
              <a:t>Transmission</a:t>
            </a:r>
          </a:p>
        </p:txBody>
      </p:sp>
      <p:sp>
        <p:nvSpPr>
          <p:cNvPr id="16" name="TextBox 15">
            <a:extLst>
              <a:ext uri="{FF2B5EF4-FFF2-40B4-BE49-F238E27FC236}">
                <a16:creationId xmlns:a16="http://schemas.microsoft.com/office/drawing/2014/main" id="{74E74A13-B153-9682-B7C1-EAD0972DA11D}"/>
              </a:ext>
            </a:extLst>
          </p:cNvPr>
          <p:cNvSpPr txBox="1"/>
          <p:nvPr/>
        </p:nvSpPr>
        <p:spPr>
          <a:xfrm>
            <a:off x="4434253" y="5402045"/>
            <a:ext cx="1788759" cy="369332"/>
          </a:xfrm>
          <a:prstGeom prst="rect">
            <a:avLst/>
          </a:prstGeom>
          <a:noFill/>
        </p:spPr>
        <p:txBody>
          <a:bodyPr wrap="none" rtlCol="0">
            <a:spAutoFit/>
          </a:bodyPr>
          <a:lstStyle/>
          <a:p>
            <a:r>
              <a:rPr lang="en-CH" dirty="0"/>
              <a:t>Natural Recovery</a:t>
            </a:r>
          </a:p>
        </p:txBody>
      </p:sp>
      <p:sp>
        <p:nvSpPr>
          <p:cNvPr id="17" name="TextBox 16">
            <a:extLst>
              <a:ext uri="{FF2B5EF4-FFF2-40B4-BE49-F238E27FC236}">
                <a16:creationId xmlns:a16="http://schemas.microsoft.com/office/drawing/2014/main" id="{6E768211-1E1F-E5B7-E17E-53C653149619}"/>
              </a:ext>
            </a:extLst>
          </p:cNvPr>
          <p:cNvSpPr txBox="1"/>
          <p:nvPr/>
        </p:nvSpPr>
        <p:spPr>
          <a:xfrm>
            <a:off x="3181343" y="229949"/>
            <a:ext cx="2468304" cy="369332"/>
          </a:xfrm>
          <a:prstGeom prst="rect">
            <a:avLst/>
          </a:prstGeom>
          <a:noFill/>
        </p:spPr>
        <p:txBody>
          <a:bodyPr wrap="none" rtlCol="0">
            <a:spAutoFit/>
          </a:bodyPr>
          <a:lstStyle/>
          <a:p>
            <a:r>
              <a:rPr lang="en-CH" b="1" u="sng" dirty="0"/>
              <a:t>Example 2-Strain Model</a:t>
            </a:r>
          </a:p>
        </p:txBody>
      </p:sp>
      <p:sp>
        <p:nvSpPr>
          <p:cNvPr id="19" name="Title 1">
            <a:extLst>
              <a:ext uri="{FF2B5EF4-FFF2-40B4-BE49-F238E27FC236}">
                <a16:creationId xmlns:a16="http://schemas.microsoft.com/office/drawing/2014/main" id="{A0B1F80B-AB69-09B0-ADD5-44687F33FE41}"/>
              </a:ext>
            </a:extLst>
          </p:cNvPr>
          <p:cNvSpPr>
            <a:spLocks noGrp="1"/>
          </p:cNvSpPr>
          <p:nvPr>
            <p:ph type="title"/>
          </p:nvPr>
        </p:nvSpPr>
        <p:spPr>
          <a:xfrm>
            <a:off x="315686" y="182522"/>
            <a:ext cx="10515600" cy="371202"/>
          </a:xfrm>
        </p:spPr>
        <p:txBody>
          <a:bodyPr>
            <a:normAutofit fontScale="90000"/>
          </a:bodyPr>
          <a:lstStyle/>
          <a:p>
            <a:r>
              <a:rPr lang="en-CH" b="1" u="sng" dirty="0"/>
              <a:t>Prophylaxis </a:t>
            </a:r>
          </a:p>
        </p:txBody>
      </p:sp>
      <p:graphicFrame>
        <p:nvGraphicFramePr>
          <p:cNvPr id="20" name="Table 129">
            <a:extLst>
              <a:ext uri="{FF2B5EF4-FFF2-40B4-BE49-F238E27FC236}">
                <a16:creationId xmlns:a16="http://schemas.microsoft.com/office/drawing/2014/main" id="{726E5145-9099-3700-741A-B964E80C033E}"/>
              </a:ext>
            </a:extLst>
          </p:cNvPr>
          <p:cNvGraphicFramePr>
            <a:graphicFrameLocks noGrp="1"/>
          </p:cNvGraphicFramePr>
          <p:nvPr>
            <p:extLst>
              <p:ext uri="{D42A27DB-BD31-4B8C-83A1-F6EECF244321}">
                <p14:modId xmlns:p14="http://schemas.microsoft.com/office/powerpoint/2010/main" val="3353690699"/>
              </p:ext>
            </p:extLst>
          </p:nvPr>
        </p:nvGraphicFramePr>
        <p:xfrm>
          <a:off x="8208667" y="182522"/>
          <a:ext cx="3942303" cy="4572000"/>
        </p:xfrm>
        <a:graphic>
          <a:graphicData uri="http://schemas.openxmlformats.org/drawingml/2006/table">
            <a:tbl>
              <a:tblPr firstRow="1" bandRow="1">
                <a:tableStyleId>{5C22544A-7EE6-4342-B048-85BDC9FD1C3A}</a:tableStyleId>
              </a:tblPr>
              <a:tblGrid>
                <a:gridCol w="1047874">
                  <a:extLst>
                    <a:ext uri="{9D8B030D-6E8A-4147-A177-3AD203B41FA5}">
                      <a16:colId xmlns:a16="http://schemas.microsoft.com/office/drawing/2014/main" val="1496042902"/>
                    </a:ext>
                  </a:extLst>
                </a:gridCol>
                <a:gridCol w="2894429">
                  <a:extLst>
                    <a:ext uri="{9D8B030D-6E8A-4147-A177-3AD203B41FA5}">
                      <a16:colId xmlns:a16="http://schemas.microsoft.com/office/drawing/2014/main" val="345143244"/>
                    </a:ext>
                  </a:extLst>
                </a:gridCol>
              </a:tblGrid>
              <a:tr h="211829">
                <a:tc>
                  <a:txBody>
                    <a:bodyPr/>
                    <a:lstStyle/>
                    <a:p>
                      <a:pPr algn="ctr"/>
                      <a:r>
                        <a:rPr lang="en-GB" sz="1400" noProof="0" dirty="0"/>
                        <a:t>Parameter</a:t>
                      </a:r>
                    </a:p>
                  </a:txBody>
                  <a:tcPr/>
                </a:tc>
                <a:tc>
                  <a:txBody>
                    <a:bodyPr/>
                    <a:lstStyle/>
                    <a:p>
                      <a:pPr algn="ctr"/>
                      <a:r>
                        <a:rPr lang="en-GB" sz="1400" noProof="0"/>
                        <a:t>Description </a:t>
                      </a:r>
                    </a:p>
                  </a:txBody>
                  <a:tcPr/>
                </a:tc>
                <a:extLst>
                  <a:ext uri="{0D108BD9-81ED-4DB2-BD59-A6C34878D82A}">
                    <a16:rowId xmlns:a16="http://schemas.microsoft.com/office/drawing/2014/main" val="3281747839"/>
                  </a:ext>
                </a:extLst>
              </a:tr>
              <a:tr h="154057">
                <a:tc>
                  <a:txBody>
                    <a:bodyPr/>
                    <a:lstStyle/>
                    <a:p>
                      <a:pPr algn="ctr"/>
                      <a:r>
                        <a:rPr lang="en-GB" sz="1400">
                          <a:effectLst/>
                          <a:sym typeface="Symbol" pitchFamily="2" charset="2"/>
                        </a:rPr>
                        <a:t></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GB" sz="1400" dirty="0">
                          <a:effectLst/>
                        </a:rPr>
                        <a:t>Transmission rate</a:t>
                      </a:r>
                      <a:endParaRPr lang="en-CH"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9705638"/>
                  </a:ext>
                </a:extLst>
              </a:tr>
              <a:tr h="154057">
                <a:tc>
                  <a:txBody>
                    <a:bodyPr/>
                    <a:lstStyle/>
                    <a:p>
                      <a:pPr algn="ctr"/>
                      <a:r>
                        <a:rPr lang="en-GB" sz="1400">
                          <a:effectLst/>
                          <a:sym typeface="Symbol" pitchFamily="2" charset="2"/>
                        </a:rPr>
                        <a:t></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GB" sz="1400">
                          <a:effectLst/>
                        </a:rPr>
                        <a:t>Birth/death rate </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46764207"/>
                  </a:ext>
                </a:extLst>
              </a:tr>
              <a:tr h="154057">
                <a:tc>
                  <a:txBody>
                    <a:bodyPr/>
                    <a:lstStyle/>
                    <a:p>
                      <a:pPr algn="ctr"/>
                      <a:r>
                        <a:rPr lang="en-GB" sz="1400" dirty="0">
                          <a:effectLst/>
                          <a:sym typeface="Symbol" pitchFamily="2" charset="2"/>
                        </a:rPr>
                        <a:t></a:t>
                      </a:r>
                      <a:r>
                        <a:rPr lang="en-GB" sz="1400" baseline="-25000" dirty="0">
                          <a:effectLst/>
                        </a:rPr>
                        <a:t>x</a:t>
                      </a:r>
                      <a:endParaRPr lang="en-CH"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GB" sz="1400">
                          <a:effectLst/>
                        </a:rPr>
                        <a:t>Natural recovery rate </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8255429"/>
                  </a:ext>
                </a:extLst>
              </a:tr>
              <a:tr h="462172">
                <a:tc>
                  <a:txBody>
                    <a:bodyPr/>
                    <a:lstStyle/>
                    <a:p>
                      <a:pPr algn="ctr"/>
                      <a:r>
                        <a:rPr lang="en-GB" sz="1400">
                          <a:effectLst/>
                          <a:sym typeface="Symbol" pitchFamily="2" charset="2"/>
                        </a:rPr>
                        <a:t></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GB" sz="1400" dirty="0">
                          <a:effectLst/>
                        </a:rPr>
                        <a:t>Scaling factor reducing the rate of natural recovery for those who are colonised</a:t>
                      </a:r>
                      <a:endParaRPr lang="en-CH"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37977756"/>
                  </a:ext>
                </a:extLst>
              </a:tr>
              <a:tr h="308115">
                <a:tc>
                  <a:txBody>
                    <a:bodyPr/>
                    <a:lstStyle/>
                    <a:p>
                      <a:pPr algn="ctr"/>
                      <a:r>
                        <a:rPr lang="en-GB" sz="1400">
                          <a:effectLst/>
                          <a:sym typeface="Symbol" pitchFamily="2" charset="2"/>
                        </a:rPr>
                        <a:t></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GB" sz="1400" dirty="0">
                          <a:effectLst/>
                        </a:rPr>
                        <a:t>Probability that prophylaxis that results in failure</a:t>
                      </a:r>
                      <a:endParaRPr lang="en-CH"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4578200"/>
                  </a:ext>
                </a:extLst>
              </a:tr>
              <a:tr h="154057">
                <a:tc>
                  <a:txBody>
                    <a:bodyPr/>
                    <a:lstStyle/>
                    <a:p>
                      <a:pPr algn="ctr"/>
                      <a:r>
                        <a:rPr lang="en-GB" sz="1400">
                          <a:effectLst/>
                          <a:sym typeface="Symbol" pitchFamily="2" charset="2"/>
                        </a:rPr>
                        <a:t></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GB" sz="1400">
                          <a:effectLst/>
                        </a:rPr>
                        <a:t>Rate of treatment-mediated recovery</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44620981"/>
                  </a:ext>
                </a:extLst>
              </a:tr>
              <a:tr h="308115">
                <a:tc>
                  <a:txBody>
                    <a:bodyPr/>
                    <a:lstStyle/>
                    <a:p>
                      <a:pPr algn="ctr"/>
                      <a:r>
                        <a:rPr lang="en-GB" sz="1400">
                          <a:effectLst/>
                          <a:sym typeface="Symbol" pitchFamily="2" charset="2"/>
                        </a:rPr>
                        <a:t></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GB" sz="1400">
                          <a:effectLst/>
                        </a:rPr>
                        <a:t>Probability that transmission results in infection rather than colonisation</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5515275"/>
                  </a:ext>
                </a:extLst>
              </a:tr>
              <a:tr h="308115">
                <a:tc>
                  <a:txBody>
                    <a:bodyPr/>
                    <a:lstStyle/>
                    <a:p>
                      <a:pPr algn="ctr"/>
                      <a:r>
                        <a:rPr lang="en-GB" sz="1400" dirty="0">
                          <a:effectLst/>
                          <a:sym typeface="Symbol" pitchFamily="2" charset="2"/>
                        </a:rPr>
                        <a:t></a:t>
                      </a:r>
                      <a:endParaRPr lang="en-CH"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GB" sz="1400">
                          <a:effectLst/>
                        </a:rPr>
                        <a:t>Rate of loss of protection from prophylaxis </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1398516"/>
                  </a:ext>
                </a:extLst>
              </a:tr>
              <a:tr h="308115">
                <a:tc>
                  <a:txBody>
                    <a:bodyPr/>
                    <a:lstStyle/>
                    <a:p>
                      <a:pPr algn="ctr"/>
                      <a:r>
                        <a:rPr lang="en-GB" sz="1400">
                          <a:effectLst/>
                          <a:sym typeface="Symbol" pitchFamily="2" charset="2"/>
                        </a:rPr>
                        <a:t></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GB" sz="1400">
                          <a:effectLst/>
                        </a:rPr>
                        <a:t>Rate of reversion from resistant colonised to WT colonisation</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0531137"/>
                  </a:ext>
                </a:extLst>
              </a:tr>
              <a:tr h="154057">
                <a:tc>
                  <a:txBody>
                    <a:bodyPr/>
                    <a:lstStyle/>
                    <a:p>
                      <a:pPr algn="ctr"/>
                      <a:r>
                        <a:rPr lang="en-GB" sz="1400">
                          <a:effectLst/>
                        </a:rPr>
                        <a:t>Pr</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GB" sz="1400">
                          <a:effectLst/>
                        </a:rPr>
                        <a:t>Rate of prophylaxis </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2743482"/>
                  </a:ext>
                </a:extLst>
              </a:tr>
              <a:tr h="308115">
                <a:tc>
                  <a:txBody>
                    <a:bodyPr/>
                    <a:lstStyle/>
                    <a:p>
                      <a:pPr algn="ctr"/>
                      <a:r>
                        <a:rPr lang="en-GB" sz="1400">
                          <a:effectLst/>
                        </a:rPr>
                        <a:t>f</a:t>
                      </a:r>
                      <a:r>
                        <a:rPr lang="en-GB" sz="1400" baseline="-25000">
                          <a:effectLst/>
                        </a:rPr>
                        <a:t>cx</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GB" sz="1400">
                          <a:effectLst/>
                        </a:rPr>
                        <a:t>Transmission related fitness cost for class X </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8269405"/>
                  </a:ext>
                </a:extLst>
              </a:tr>
              <a:tr h="375838">
                <a:tc>
                  <a:txBody>
                    <a:bodyPr/>
                    <a:lstStyle/>
                    <a:p>
                      <a:pPr algn="ctr"/>
                      <a:r>
                        <a:rPr lang="en-GB" sz="1400" dirty="0">
                          <a:effectLst/>
                        </a:rPr>
                        <a:t>R</a:t>
                      </a:r>
                      <a:r>
                        <a:rPr lang="en-GB" sz="1400" baseline="-25000" dirty="0">
                          <a:effectLst/>
                        </a:rPr>
                        <a:t>x</a:t>
                      </a:r>
                      <a:endParaRPr lang="en-CH"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GB" sz="1400" dirty="0">
                          <a:effectLst/>
                        </a:rPr>
                        <a:t>Fraction of population that is treated with antibiotic class X</a:t>
                      </a:r>
                      <a:endParaRPr lang="en-CH"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9295817"/>
                  </a:ext>
                </a:extLst>
              </a:tr>
            </a:tbl>
          </a:graphicData>
        </a:graphic>
      </p:graphicFrame>
      <p:pic>
        <p:nvPicPr>
          <p:cNvPr id="21" name="Picture 20">
            <a:extLst>
              <a:ext uri="{FF2B5EF4-FFF2-40B4-BE49-F238E27FC236}">
                <a16:creationId xmlns:a16="http://schemas.microsoft.com/office/drawing/2014/main" id="{15A653B1-001F-924A-E011-79225B6D17BC}"/>
              </a:ext>
            </a:extLst>
          </p:cNvPr>
          <p:cNvPicPr>
            <a:picLocks noChangeAspect="1"/>
          </p:cNvPicPr>
          <p:nvPr/>
        </p:nvPicPr>
        <p:blipFill>
          <a:blip r:embed="rId2"/>
          <a:stretch>
            <a:fillRect/>
          </a:stretch>
        </p:blipFill>
        <p:spPr>
          <a:xfrm>
            <a:off x="181341" y="729431"/>
            <a:ext cx="7744364" cy="4076939"/>
          </a:xfrm>
          <a:prstGeom prst="rect">
            <a:avLst/>
          </a:prstGeom>
        </p:spPr>
      </p:pic>
    </p:spTree>
    <p:extLst>
      <p:ext uri="{BB962C8B-B14F-4D97-AF65-F5344CB8AC3E}">
        <p14:creationId xmlns:p14="http://schemas.microsoft.com/office/powerpoint/2010/main" val="734135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072A1-70F9-6DA2-9D27-11B5EDD6356F}"/>
              </a:ext>
            </a:extLst>
          </p:cNvPr>
          <p:cNvSpPr>
            <a:spLocks noGrp="1"/>
          </p:cNvSpPr>
          <p:nvPr>
            <p:ph type="title"/>
          </p:nvPr>
        </p:nvSpPr>
        <p:spPr>
          <a:xfrm>
            <a:off x="718930" y="86829"/>
            <a:ext cx="10515600" cy="1325563"/>
          </a:xfrm>
        </p:spPr>
        <p:txBody>
          <a:bodyPr/>
          <a:lstStyle/>
          <a:p>
            <a:r>
              <a:rPr lang="en-CH" dirty="0"/>
              <a:t>What does prophylaxis do?</a:t>
            </a:r>
          </a:p>
        </p:txBody>
      </p:sp>
      <p:pic>
        <p:nvPicPr>
          <p:cNvPr id="29" name="Picture 28">
            <a:extLst>
              <a:ext uri="{FF2B5EF4-FFF2-40B4-BE49-F238E27FC236}">
                <a16:creationId xmlns:a16="http://schemas.microsoft.com/office/drawing/2014/main" id="{B0FD687A-2894-0F4A-D7ED-0F4499A5A49D}"/>
              </a:ext>
            </a:extLst>
          </p:cNvPr>
          <p:cNvPicPr>
            <a:picLocks noChangeAspect="1"/>
          </p:cNvPicPr>
          <p:nvPr/>
        </p:nvPicPr>
        <p:blipFill>
          <a:blip r:embed="rId2"/>
          <a:stretch>
            <a:fillRect/>
          </a:stretch>
        </p:blipFill>
        <p:spPr>
          <a:xfrm>
            <a:off x="472359" y="1630017"/>
            <a:ext cx="6413584" cy="4589913"/>
          </a:xfrm>
          <a:prstGeom prst="rect">
            <a:avLst/>
          </a:prstGeom>
        </p:spPr>
      </p:pic>
      <p:sp>
        <p:nvSpPr>
          <p:cNvPr id="30" name="TextBox 29">
            <a:extLst>
              <a:ext uri="{FF2B5EF4-FFF2-40B4-BE49-F238E27FC236}">
                <a16:creationId xmlns:a16="http://schemas.microsoft.com/office/drawing/2014/main" id="{4FFBA21D-F372-40E3-B0F7-294CEC5B402A}"/>
              </a:ext>
            </a:extLst>
          </p:cNvPr>
          <p:cNvSpPr txBox="1"/>
          <p:nvPr/>
        </p:nvSpPr>
        <p:spPr>
          <a:xfrm>
            <a:off x="7194620" y="1291601"/>
            <a:ext cx="4652385" cy="5078313"/>
          </a:xfrm>
          <a:prstGeom prst="rect">
            <a:avLst/>
          </a:prstGeom>
          <a:noFill/>
        </p:spPr>
        <p:txBody>
          <a:bodyPr wrap="square" rtlCol="0">
            <a:spAutoFit/>
          </a:bodyPr>
          <a:lstStyle/>
          <a:p>
            <a:pPr algn="ctr"/>
            <a:r>
              <a:rPr lang="en-CH" b="1" u="sng" dirty="0"/>
              <a:t>Prophylaxis Causes</a:t>
            </a:r>
          </a:p>
          <a:p>
            <a:r>
              <a:rPr lang="en-CH" b="1" dirty="0"/>
              <a:t>Decrease in Resistance </a:t>
            </a:r>
          </a:p>
          <a:p>
            <a:pPr marL="342900" indent="-342900">
              <a:buFont typeface="+mj-lt"/>
              <a:buAutoNum type="arabicPeriod"/>
            </a:pPr>
            <a:r>
              <a:rPr lang="en-CH" dirty="0"/>
              <a:t>Protection from future infection in fully susceptible individuals</a:t>
            </a:r>
          </a:p>
          <a:p>
            <a:pPr marL="342900" indent="-342900">
              <a:buFont typeface="+mj-lt"/>
              <a:buAutoNum type="arabicPeriod"/>
            </a:pPr>
            <a:r>
              <a:rPr lang="en-CH" dirty="0"/>
              <a:t>Treatment of those who are resistant and WT (WT, R1 and R2) </a:t>
            </a:r>
          </a:p>
          <a:p>
            <a:pPr marL="342900" indent="-342900">
              <a:buFont typeface="+mj-lt"/>
              <a:buAutoNum type="arabicPeriod"/>
            </a:pPr>
            <a:r>
              <a:rPr lang="en-CH" dirty="0"/>
              <a:t>Treatment of those who are WT colonised </a:t>
            </a:r>
          </a:p>
          <a:p>
            <a:endParaRPr lang="en-CH" dirty="0"/>
          </a:p>
          <a:p>
            <a:r>
              <a:rPr lang="en-CH" b="1" dirty="0"/>
              <a:t>Increase in Resistance </a:t>
            </a:r>
          </a:p>
          <a:p>
            <a:pPr marL="342900" indent="-342900">
              <a:buFont typeface="+mj-lt"/>
              <a:buAutoNum type="arabicPeriod"/>
            </a:pPr>
            <a:r>
              <a:rPr lang="en-CH" dirty="0"/>
              <a:t>Prophylaxis failure in those who are prophylaxed and susceptible.</a:t>
            </a:r>
          </a:p>
          <a:p>
            <a:pPr marL="342900" indent="-342900">
              <a:buFont typeface="+mj-lt"/>
              <a:buAutoNum type="arabicPeriod"/>
            </a:pPr>
            <a:r>
              <a:rPr lang="en-CH" dirty="0"/>
              <a:t>Treatment failure in those who are treated and WT. </a:t>
            </a:r>
          </a:p>
          <a:p>
            <a:endParaRPr lang="en-CH" dirty="0"/>
          </a:p>
          <a:p>
            <a:r>
              <a:rPr lang="en-CH" b="1" u="sng" dirty="0"/>
              <a:t>Withdrawing antibiotic usage:</a:t>
            </a:r>
          </a:p>
          <a:p>
            <a:r>
              <a:rPr lang="en-CH" dirty="0"/>
              <a:t>Decreases protection from prophylaxis</a:t>
            </a:r>
          </a:p>
          <a:p>
            <a:r>
              <a:rPr lang="en-CH" dirty="0"/>
              <a:t>Decreases prophylaxis failure</a:t>
            </a:r>
          </a:p>
          <a:p>
            <a:r>
              <a:rPr lang="en-CH" dirty="0"/>
              <a:t>But also decreases prophylaxis treatment</a:t>
            </a:r>
          </a:p>
        </p:txBody>
      </p:sp>
    </p:spTree>
    <p:extLst>
      <p:ext uri="{BB962C8B-B14F-4D97-AF65-F5344CB8AC3E}">
        <p14:creationId xmlns:p14="http://schemas.microsoft.com/office/powerpoint/2010/main" val="2660733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6055E-7252-3A4C-7B45-A614AF248DE2}"/>
              </a:ext>
            </a:extLst>
          </p:cNvPr>
          <p:cNvSpPr>
            <a:spLocks noGrp="1"/>
          </p:cNvSpPr>
          <p:nvPr>
            <p:ph type="title"/>
          </p:nvPr>
        </p:nvSpPr>
        <p:spPr/>
        <p:txBody>
          <a:bodyPr/>
          <a:lstStyle/>
          <a:p>
            <a:r>
              <a:rPr lang="en-CH" dirty="0"/>
              <a:t>Taxation Scenarios to Compare</a:t>
            </a:r>
          </a:p>
        </p:txBody>
      </p:sp>
      <p:sp>
        <p:nvSpPr>
          <p:cNvPr id="3" name="Content Placeholder 2">
            <a:extLst>
              <a:ext uri="{FF2B5EF4-FFF2-40B4-BE49-F238E27FC236}">
                <a16:creationId xmlns:a16="http://schemas.microsoft.com/office/drawing/2014/main" id="{08536114-B815-3A1A-EEC2-6B8CA0296871}"/>
              </a:ext>
            </a:extLst>
          </p:cNvPr>
          <p:cNvSpPr>
            <a:spLocks noGrp="1"/>
          </p:cNvSpPr>
          <p:nvPr>
            <p:ph idx="1"/>
          </p:nvPr>
        </p:nvSpPr>
        <p:spPr>
          <a:xfrm>
            <a:off x="838200" y="1825625"/>
            <a:ext cx="6337852" cy="4351338"/>
          </a:xfrm>
        </p:spPr>
        <p:txBody>
          <a:bodyPr>
            <a:normAutofit/>
          </a:bodyPr>
          <a:lstStyle/>
          <a:p>
            <a:pPr marL="514350" indent="-514350">
              <a:buFont typeface="+mj-lt"/>
              <a:buAutoNum type="arabicPeriod"/>
            </a:pPr>
            <a:r>
              <a:rPr lang="en-CH" dirty="0"/>
              <a:t>Flat Tax Rate (uniformly tax all classes)</a:t>
            </a:r>
          </a:p>
          <a:p>
            <a:pPr marL="514350" indent="-514350">
              <a:buFont typeface="+mj-lt"/>
              <a:buAutoNum type="arabicPeriod"/>
            </a:pPr>
            <a:r>
              <a:rPr lang="en-CH" dirty="0"/>
              <a:t>Single Tax Rates</a:t>
            </a:r>
          </a:p>
          <a:p>
            <a:pPr lvl="1"/>
            <a:r>
              <a:rPr lang="en-CH" dirty="0"/>
              <a:t>Tax</a:t>
            </a:r>
            <a:r>
              <a:rPr lang="en-CH" baseline="-25000" dirty="0"/>
              <a:t>1</a:t>
            </a:r>
            <a:r>
              <a:rPr lang="en-CH" dirty="0"/>
              <a:t>, Tax</a:t>
            </a:r>
            <a:r>
              <a:rPr lang="en-CH" baseline="-25000" dirty="0"/>
              <a:t>2</a:t>
            </a:r>
            <a:r>
              <a:rPr lang="en-CH" dirty="0"/>
              <a:t> and Tax</a:t>
            </a:r>
            <a:r>
              <a:rPr lang="en-CH" baseline="-25000" dirty="0"/>
              <a:t>3</a:t>
            </a:r>
            <a:endParaRPr lang="en-CH" dirty="0"/>
          </a:p>
          <a:p>
            <a:pPr marL="514350" indent="-514350">
              <a:buFont typeface="+mj-lt"/>
              <a:buAutoNum type="arabicPeriod"/>
            </a:pPr>
            <a:r>
              <a:rPr lang="en-CH" dirty="0">
                <a:solidFill>
                  <a:srgbClr val="FF0000"/>
                </a:solidFill>
              </a:rPr>
              <a:t>Dual Tax Rates </a:t>
            </a:r>
          </a:p>
          <a:p>
            <a:pPr lvl="1"/>
            <a:r>
              <a:rPr lang="en-CH" dirty="0">
                <a:solidFill>
                  <a:srgbClr val="FF0000"/>
                </a:solidFill>
              </a:rPr>
              <a:t>Tax</a:t>
            </a:r>
            <a:r>
              <a:rPr lang="en-CH" baseline="-25000" dirty="0">
                <a:solidFill>
                  <a:srgbClr val="FF0000"/>
                </a:solidFill>
              </a:rPr>
              <a:t>12</a:t>
            </a:r>
            <a:r>
              <a:rPr lang="en-CH" dirty="0">
                <a:solidFill>
                  <a:srgbClr val="FF0000"/>
                </a:solidFill>
              </a:rPr>
              <a:t>, Tax</a:t>
            </a:r>
            <a:r>
              <a:rPr lang="en-CH" baseline="-25000" dirty="0">
                <a:solidFill>
                  <a:srgbClr val="FF0000"/>
                </a:solidFill>
              </a:rPr>
              <a:t>13 </a:t>
            </a:r>
            <a:r>
              <a:rPr lang="en-CH" dirty="0">
                <a:solidFill>
                  <a:srgbClr val="FF0000"/>
                </a:solidFill>
              </a:rPr>
              <a:t>and Tax</a:t>
            </a:r>
            <a:r>
              <a:rPr lang="en-CH" baseline="-25000" dirty="0">
                <a:solidFill>
                  <a:srgbClr val="FF0000"/>
                </a:solidFill>
              </a:rPr>
              <a:t>23</a:t>
            </a:r>
          </a:p>
          <a:p>
            <a:pPr marL="514350" indent="-514350">
              <a:buFont typeface="+mj-lt"/>
              <a:buAutoNum type="arabicPeriod"/>
            </a:pPr>
            <a:r>
              <a:rPr lang="en-CH" dirty="0"/>
              <a:t>Differential Taxation </a:t>
            </a:r>
          </a:p>
          <a:p>
            <a:pPr lvl="1"/>
            <a:r>
              <a:rPr lang="en-CH" dirty="0"/>
              <a:t>TaxDiff</a:t>
            </a:r>
            <a:r>
              <a:rPr lang="en-CH" baseline="-25000" dirty="0"/>
              <a:t>1</a:t>
            </a:r>
            <a:r>
              <a:rPr lang="en-CH" dirty="0"/>
              <a:t>, …, TaxDiff</a:t>
            </a:r>
            <a:r>
              <a:rPr lang="en-CH" baseline="-25000" dirty="0"/>
              <a:t>n</a:t>
            </a:r>
            <a:r>
              <a:rPr lang="en-CH" dirty="0"/>
              <a:t> </a:t>
            </a:r>
          </a:p>
        </p:txBody>
      </p:sp>
    </p:spTree>
    <p:extLst>
      <p:ext uri="{BB962C8B-B14F-4D97-AF65-F5344CB8AC3E}">
        <p14:creationId xmlns:p14="http://schemas.microsoft.com/office/powerpoint/2010/main" val="3709834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CC8379-38B2-9659-08E2-B520FCCA32C2}"/>
              </a:ext>
            </a:extLst>
          </p:cNvPr>
          <p:cNvSpPr txBox="1"/>
          <p:nvPr/>
        </p:nvSpPr>
        <p:spPr>
          <a:xfrm>
            <a:off x="7144628" y="2744826"/>
            <a:ext cx="2705484" cy="369332"/>
          </a:xfrm>
          <a:prstGeom prst="rect">
            <a:avLst/>
          </a:prstGeom>
          <a:noFill/>
        </p:spPr>
        <p:txBody>
          <a:bodyPr wrap="none" rtlCol="0">
            <a:spAutoFit/>
          </a:bodyPr>
          <a:lstStyle/>
          <a:p>
            <a:r>
              <a:rPr lang="en-CH" dirty="0">
                <a:solidFill>
                  <a:srgbClr val="7030A0"/>
                </a:solidFill>
              </a:rPr>
              <a:t>Prophylaxed Compartment</a:t>
            </a:r>
          </a:p>
        </p:txBody>
      </p:sp>
      <p:sp>
        <p:nvSpPr>
          <p:cNvPr id="6" name="TextBox 5">
            <a:extLst>
              <a:ext uri="{FF2B5EF4-FFF2-40B4-BE49-F238E27FC236}">
                <a16:creationId xmlns:a16="http://schemas.microsoft.com/office/drawing/2014/main" id="{5B250786-96C4-76E6-637D-B8C28CDA19A5}"/>
              </a:ext>
            </a:extLst>
          </p:cNvPr>
          <p:cNvSpPr txBox="1"/>
          <p:nvPr/>
        </p:nvSpPr>
        <p:spPr>
          <a:xfrm>
            <a:off x="7144628" y="3260528"/>
            <a:ext cx="1721625" cy="369332"/>
          </a:xfrm>
          <a:prstGeom prst="rect">
            <a:avLst/>
          </a:prstGeom>
          <a:noFill/>
        </p:spPr>
        <p:txBody>
          <a:bodyPr wrap="none" rtlCol="0">
            <a:spAutoFit/>
          </a:bodyPr>
          <a:lstStyle/>
          <a:p>
            <a:r>
              <a:rPr lang="en-CH" dirty="0">
                <a:solidFill>
                  <a:schemeClr val="accent6"/>
                </a:solidFill>
              </a:rPr>
              <a:t>Resistant Class 1</a:t>
            </a:r>
          </a:p>
        </p:txBody>
      </p:sp>
      <p:sp>
        <p:nvSpPr>
          <p:cNvPr id="7" name="TextBox 6">
            <a:extLst>
              <a:ext uri="{FF2B5EF4-FFF2-40B4-BE49-F238E27FC236}">
                <a16:creationId xmlns:a16="http://schemas.microsoft.com/office/drawing/2014/main" id="{66D6E0E1-67A5-07F2-96DF-2AF94F999735}"/>
              </a:ext>
            </a:extLst>
          </p:cNvPr>
          <p:cNvSpPr txBox="1"/>
          <p:nvPr/>
        </p:nvSpPr>
        <p:spPr>
          <a:xfrm>
            <a:off x="7144627" y="3776230"/>
            <a:ext cx="1721625" cy="369332"/>
          </a:xfrm>
          <a:prstGeom prst="rect">
            <a:avLst/>
          </a:prstGeom>
          <a:noFill/>
        </p:spPr>
        <p:txBody>
          <a:bodyPr wrap="none" rtlCol="0">
            <a:spAutoFit/>
          </a:bodyPr>
          <a:lstStyle/>
          <a:p>
            <a:r>
              <a:rPr lang="en-CH" dirty="0">
                <a:solidFill>
                  <a:srgbClr val="00B0F0"/>
                </a:solidFill>
              </a:rPr>
              <a:t>Resistant Class 2</a:t>
            </a:r>
          </a:p>
        </p:txBody>
      </p:sp>
      <p:sp>
        <p:nvSpPr>
          <p:cNvPr id="8" name="TextBox 7">
            <a:extLst>
              <a:ext uri="{FF2B5EF4-FFF2-40B4-BE49-F238E27FC236}">
                <a16:creationId xmlns:a16="http://schemas.microsoft.com/office/drawing/2014/main" id="{FCC4E654-B2F4-4420-DF40-66043944F2E7}"/>
              </a:ext>
            </a:extLst>
          </p:cNvPr>
          <p:cNvSpPr txBox="1"/>
          <p:nvPr/>
        </p:nvSpPr>
        <p:spPr>
          <a:xfrm>
            <a:off x="2954465" y="328038"/>
            <a:ext cx="3147015" cy="461665"/>
          </a:xfrm>
          <a:prstGeom prst="rect">
            <a:avLst/>
          </a:prstGeom>
          <a:noFill/>
        </p:spPr>
        <p:txBody>
          <a:bodyPr wrap="none" rtlCol="0">
            <a:spAutoFit/>
          </a:bodyPr>
          <a:lstStyle/>
          <a:p>
            <a:r>
              <a:rPr lang="en-CH" sz="2400" b="1" u="sng" dirty="0"/>
              <a:t>Baseline Model Output</a:t>
            </a:r>
          </a:p>
        </p:txBody>
      </p:sp>
      <p:pic>
        <p:nvPicPr>
          <p:cNvPr id="12" name="Picture 11">
            <a:extLst>
              <a:ext uri="{FF2B5EF4-FFF2-40B4-BE49-F238E27FC236}">
                <a16:creationId xmlns:a16="http://schemas.microsoft.com/office/drawing/2014/main" id="{635A4D90-BF95-3CD1-0F80-75B15D933B1E}"/>
              </a:ext>
            </a:extLst>
          </p:cNvPr>
          <p:cNvPicPr>
            <a:picLocks noChangeAspect="1"/>
          </p:cNvPicPr>
          <p:nvPr/>
        </p:nvPicPr>
        <p:blipFill>
          <a:blip r:embed="rId2"/>
          <a:stretch>
            <a:fillRect/>
          </a:stretch>
        </p:blipFill>
        <p:spPr>
          <a:xfrm>
            <a:off x="985127" y="1642630"/>
            <a:ext cx="6159500" cy="4267200"/>
          </a:xfrm>
          <a:prstGeom prst="rect">
            <a:avLst/>
          </a:prstGeom>
        </p:spPr>
      </p:pic>
    </p:spTree>
    <p:extLst>
      <p:ext uri="{BB962C8B-B14F-4D97-AF65-F5344CB8AC3E}">
        <p14:creationId xmlns:p14="http://schemas.microsoft.com/office/powerpoint/2010/main" val="3434349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8852BB-C52A-24DE-E322-5613FFC24671}"/>
              </a:ext>
            </a:extLst>
          </p:cNvPr>
          <p:cNvSpPr txBox="1"/>
          <p:nvPr/>
        </p:nvSpPr>
        <p:spPr>
          <a:xfrm>
            <a:off x="8219552" y="2411604"/>
            <a:ext cx="3866636" cy="369332"/>
          </a:xfrm>
          <a:prstGeom prst="rect">
            <a:avLst/>
          </a:prstGeom>
          <a:noFill/>
        </p:spPr>
        <p:txBody>
          <a:bodyPr wrap="none" rtlCol="0">
            <a:spAutoFit/>
          </a:bodyPr>
          <a:lstStyle/>
          <a:p>
            <a:r>
              <a:rPr lang="en-CH" dirty="0"/>
              <a:t>Why do we see increases in resistance?</a:t>
            </a:r>
          </a:p>
        </p:txBody>
      </p:sp>
      <p:pic>
        <p:nvPicPr>
          <p:cNvPr id="7" name="Picture 6">
            <a:extLst>
              <a:ext uri="{FF2B5EF4-FFF2-40B4-BE49-F238E27FC236}">
                <a16:creationId xmlns:a16="http://schemas.microsoft.com/office/drawing/2014/main" id="{21FB6865-E22B-BA1E-F695-E8CF56CF248D}"/>
              </a:ext>
            </a:extLst>
          </p:cNvPr>
          <p:cNvPicPr>
            <a:picLocks noChangeAspect="1"/>
          </p:cNvPicPr>
          <p:nvPr/>
        </p:nvPicPr>
        <p:blipFill>
          <a:blip r:embed="rId2"/>
          <a:stretch>
            <a:fillRect/>
          </a:stretch>
        </p:blipFill>
        <p:spPr>
          <a:xfrm>
            <a:off x="1197499" y="1787769"/>
            <a:ext cx="6159500" cy="4267200"/>
          </a:xfrm>
          <a:prstGeom prst="rect">
            <a:avLst/>
          </a:prstGeom>
        </p:spPr>
      </p:pic>
    </p:spTree>
    <p:extLst>
      <p:ext uri="{BB962C8B-B14F-4D97-AF65-F5344CB8AC3E}">
        <p14:creationId xmlns:p14="http://schemas.microsoft.com/office/powerpoint/2010/main" val="1133611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94FB39A-C010-EE05-9670-B6EDDCFD2658}"/>
              </a:ext>
            </a:extLst>
          </p:cNvPr>
          <p:cNvPicPr>
            <a:picLocks noChangeAspect="1"/>
          </p:cNvPicPr>
          <p:nvPr/>
        </p:nvPicPr>
        <p:blipFill>
          <a:blip r:embed="rId2"/>
          <a:stretch>
            <a:fillRect/>
          </a:stretch>
        </p:blipFill>
        <p:spPr>
          <a:xfrm>
            <a:off x="6041077" y="2311121"/>
            <a:ext cx="5201007" cy="3603172"/>
          </a:xfrm>
          <a:prstGeom prst="rect">
            <a:avLst/>
          </a:prstGeom>
        </p:spPr>
      </p:pic>
      <p:pic>
        <p:nvPicPr>
          <p:cNvPr id="8" name="Picture 7">
            <a:extLst>
              <a:ext uri="{FF2B5EF4-FFF2-40B4-BE49-F238E27FC236}">
                <a16:creationId xmlns:a16="http://schemas.microsoft.com/office/drawing/2014/main" id="{ED8E317F-3DB0-A380-164D-E4D63F0FBE09}"/>
              </a:ext>
            </a:extLst>
          </p:cNvPr>
          <p:cNvPicPr>
            <a:picLocks noChangeAspect="1"/>
          </p:cNvPicPr>
          <p:nvPr/>
        </p:nvPicPr>
        <p:blipFill>
          <a:blip r:embed="rId3"/>
          <a:stretch>
            <a:fillRect/>
          </a:stretch>
        </p:blipFill>
        <p:spPr>
          <a:xfrm>
            <a:off x="569807" y="2150346"/>
            <a:ext cx="5317042" cy="3683559"/>
          </a:xfrm>
          <a:prstGeom prst="rect">
            <a:avLst/>
          </a:prstGeom>
        </p:spPr>
      </p:pic>
      <p:sp>
        <p:nvSpPr>
          <p:cNvPr id="9" name="TextBox 8">
            <a:extLst>
              <a:ext uri="{FF2B5EF4-FFF2-40B4-BE49-F238E27FC236}">
                <a16:creationId xmlns:a16="http://schemas.microsoft.com/office/drawing/2014/main" id="{355AEC45-115D-3FAA-0D3F-F25257644B9A}"/>
              </a:ext>
            </a:extLst>
          </p:cNvPr>
          <p:cNvSpPr txBox="1"/>
          <p:nvPr/>
        </p:nvSpPr>
        <p:spPr>
          <a:xfrm>
            <a:off x="1105318" y="482321"/>
            <a:ext cx="11263596" cy="369332"/>
          </a:xfrm>
          <a:prstGeom prst="rect">
            <a:avLst/>
          </a:prstGeom>
          <a:noFill/>
        </p:spPr>
        <p:txBody>
          <a:bodyPr wrap="none" rtlCol="0">
            <a:spAutoFit/>
          </a:bodyPr>
          <a:lstStyle/>
          <a:p>
            <a:r>
              <a:rPr lang="en-CH" dirty="0"/>
              <a:t>If a high propiortion of the populaiton is prophylaxed then the loss of antibiotic pressure causes resistance to increase </a:t>
            </a:r>
          </a:p>
        </p:txBody>
      </p:sp>
    </p:spTree>
    <p:extLst>
      <p:ext uri="{BB962C8B-B14F-4D97-AF65-F5344CB8AC3E}">
        <p14:creationId xmlns:p14="http://schemas.microsoft.com/office/powerpoint/2010/main" val="3924874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BB7975-1660-66A5-EE97-4F8B4746D2E5}"/>
              </a:ext>
            </a:extLst>
          </p:cNvPr>
          <p:cNvPicPr>
            <a:picLocks noChangeAspect="1"/>
          </p:cNvPicPr>
          <p:nvPr/>
        </p:nvPicPr>
        <p:blipFill>
          <a:blip r:embed="rId2"/>
          <a:stretch>
            <a:fillRect/>
          </a:stretch>
        </p:blipFill>
        <p:spPr>
          <a:xfrm>
            <a:off x="351693" y="1779087"/>
            <a:ext cx="5347326" cy="3704539"/>
          </a:xfrm>
          <a:prstGeom prst="rect">
            <a:avLst/>
          </a:prstGeom>
        </p:spPr>
      </p:pic>
      <p:pic>
        <p:nvPicPr>
          <p:cNvPr id="5" name="Picture 4">
            <a:extLst>
              <a:ext uri="{FF2B5EF4-FFF2-40B4-BE49-F238E27FC236}">
                <a16:creationId xmlns:a16="http://schemas.microsoft.com/office/drawing/2014/main" id="{3010E7F8-ADE0-5B52-6B32-AB626AFB472B}"/>
              </a:ext>
            </a:extLst>
          </p:cNvPr>
          <p:cNvPicPr>
            <a:picLocks noChangeAspect="1"/>
          </p:cNvPicPr>
          <p:nvPr/>
        </p:nvPicPr>
        <p:blipFill>
          <a:blip r:embed="rId3"/>
          <a:stretch>
            <a:fillRect/>
          </a:stretch>
        </p:blipFill>
        <p:spPr>
          <a:xfrm>
            <a:off x="6492981" y="1779087"/>
            <a:ext cx="5347326" cy="3704539"/>
          </a:xfrm>
          <a:prstGeom prst="rect">
            <a:avLst/>
          </a:prstGeom>
        </p:spPr>
      </p:pic>
      <p:sp>
        <p:nvSpPr>
          <p:cNvPr id="6" name="TextBox 5">
            <a:extLst>
              <a:ext uri="{FF2B5EF4-FFF2-40B4-BE49-F238E27FC236}">
                <a16:creationId xmlns:a16="http://schemas.microsoft.com/office/drawing/2014/main" id="{FF0FE365-B48E-8052-5F0A-B5AF9F8E08CC}"/>
              </a:ext>
            </a:extLst>
          </p:cNvPr>
          <p:cNvSpPr txBox="1"/>
          <p:nvPr/>
        </p:nvSpPr>
        <p:spPr>
          <a:xfrm>
            <a:off x="351693" y="884256"/>
            <a:ext cx="11259493" cy="369332"/>
          </a:xfrm>
          <a:prstGeom prst="rect">
            <a:avLst/>
          </a:prstGeom>
          <a:noFill/>
        </p:spPr>
        <p:txBody>
          <a:bodyPr wrap="none" rtlCol="0">
            <a:spAutoFit/>
          </a:bodyPr>
          <a:lstStyle/>
          <a:p>
            <a:r>
              <a:rPr lang="en-CH" dirty="0"/>
              <a:t>If a low propiortion of the populaiton is prophylaxed then the loss of antibiotic pressure causes resistance to decrease </a:t>
            </a:r>
          </a:p>
        </p:txBody>
      </p:sp>
    </p:spTree>
    <p:extLst>
      <p:ext uri="{BB962C8B-B14F-4D97-AF65-F5344CB8AC3E}">
        <p14:creationId xmlns:p14="http://schemas.microsoft.com/office/powerpoint/2010/main" val="29736432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EAE0A-5626-CA6E-D053-3A5670609D29}"/>
              </a:ext>
            </a:extLst>
          </p:cNvPr>
          <p:cNvSpPr>
            <a:spLocks noGrp="1"/>
          </p:cNvSpPr>
          <p:nvPr>
            <p:ph type="title"/>
          </p:nvPr>
        </p:nvSpPr>
        <p:spPr/>
        <p:txBody>
          <a:bodyPr/>
          <a:lstStyle/>
          <a:p>
            <a:r>
              <a:rPr lang="en-CH" dirty="0"/>
              <a:t>Interim Conclusions from Prophylaxis Model </a:t>
            </a:r>
          </a:p>
        </p:txBody>
      </p:sp>
      <p:sp>
        <p:nvSpPr>
          <p:cNvPr id="3" name="Content Placeholder 2">
            <a:extLst>
              <a:ext uri="{FF2B5EF4-FFF2-40B4-BE49-F238E27FC236}">
                <a16:creationId xmlns:a16="http://schemas.microsoft.com/office/drawing/2014/main" id="{C6C9D590-7889-9545-5339-277591CAB9F4}"/>
              </a:ext>
            </a:extLst>
          </p:cNvPr>
          <p:cNvSpPr>
            <a:spLocks noGrp="1"/>
          </p:cNvSpPr>
          <p:nvPr>
            <p:ph idx="1"/>
          </p:nvPr>
        </p:nvSpPr>
        <p:spPr/>
        <p:txBody>
          <a:bodyPr>
            <a:normAutofit fontScale="77500" lnSpcReduction="20000"/>
          </a:bodyPr>
          <a:lstStyle/>
          <a:p>
            <a:r>
              <a:rPr lang="en-CH" dirty="0"/>
              <a:t>Prophylaxis has a protective effect against infection.</a:t>
            </a:r>
          </a:p>
          <a:p>
            <a:r>
              <a:rPr lang="en-CH" dirty="0"/>
              <a:t>If a high proportion of the populaiton is completely prophyalxed then the withdrawl of antibiotic usage has causes a large loss in the protective effects of prophylaxis (against transmission)</a:t>
            </a:r>
          </a:p>
          <a:p>
            <a:endParaRPr lang="en-CH" dirty="0"/>
          </a:p>
          <a:p>
            <a:r>
              <a:rPr lang="en-CH" dirty="0"/>
              <a:t>If a low proportion of the popualtion is prophylaxed then the withdrawl of aantibioticv pressiure – affects mostly those who are colonised and then treated – meaning less antibiotic treatment failure and a decrease in resistance </a:t>
            </a:r>
          </a:p>
          <a:p>
            <a:endParaRPr lang="en-CH" dirty="0"/>
          </a:p>
          <a:p>
            <a:r>
              <a:rPr lang="en-CH" dirty="0"/>
              <a:t>Primary interim conclusion – having prophylaxis completely protecting a large proportion of your population means that withdrawing antibiotic usage is bad </a:t>
            </a:r>
          </a:p>
          <a:p>
            <a:r>
              <a:rPr lang="en-CH" dirty="0"/>
              <a:t>If treatment failure is higher – then the proportion of your populaiton prophylaxied completely protected is actually lower – and withdrawing antibiotic usage is beneficial. </a:t>
            </a:r>
          </a:p>
        </p:txBody>
      </p:sp>
    </p:spTree>
    <p:extLst>
      <p:ext uri="{BB962C8B-B14F-4D97-AF65-F5344CB8AC3E}">
        <p14:creationId xmlns:p14="http://schemas.microsoft.com/office/powerpoint/2010/main" val="2891245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8A6E1-0085-FFCF-3D10-978AD986140A}"/>
              </a:ext>
            </a:extLst>
          </p:cNvPr>
          <p:cNvSpPr>
            <a:spLocks noGrp="1"/>
          </p:cNvSpPr>
          <p:nvPr>
            <p:ph type="title"/>
          </p:nvPr>
        </p:nvSpPr>
        <p:spPr/>
        <p:txBody>
          <a:bodyPr/>
          <a:lstStyle/>
          <a:p>
            <a:r>
              <a:rPr lang="en-CH" dirty="0"/>
              <a:t>Do a probabilrty win analysis with the high and low prophylaxis model</a:t>
            </a:r>
          </a:p>
        </p:txBody>
      </p:sp>
      <p:sp>
        <p:nvSpPr>
          <p:cNvPr id="3" name="Content Placeholder 2">
            <a:extLst>
              <a:ext uri="{FF2B5EF4-FFF2-40B4-BE49-F238E27FC236}">
                <a16:creationId xmlns:a16="http://schemas.microsoft.com/office/drawing/2014/main" id="{023DD48A-22B2-02A2-74CF-13DF2B3E7EC6}"/>
              </a:ext>
            </a:extLst>
          </p:cNvPr>
          <p:cNvSpPr>
            <a:spLocks noGrp="1"/>
          </p:cNvSpPr>
          <p:nvPr>
            <p:ph idx="1"/>
          </p:nvPr>
        </p:nvSpPr>
        <p:spPr/>
        <p:txBody>
          <a:bodyPr/>
          <a:lstStyle/>
          <a:p>
            <a:endParaRPr lang="en-CH"/>
          </a:p>
        </p:txBody>
      </p:sp>
    </p:spTree>
    <p:extLst>
      <p:ext uri="{BB962C8B-B14F-4D97-AF65-F5344CB8AC3E}">
        <p14:creationId xmlns:p14="http://schemas.microsoft.com/office/powerpoint/2010/main" val="1064840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E08D8-F3A3-B973-3A63-90E432F3A814}"/>
              </a:ext>
            </a:extLst>
          </p:cNvPr>
          <p:cNvSpPr>
            <a:spLocks noGrp="1"/>
          </p:cNvSpPr>
          <p:nvPr>
            <p:ph type="title"/>
          </p:nvPr>
        </p:nvSpPr>
        <p:spPr/>
        <p:txBody>
          <a:bodyPr/>
          <a:lstStyle/>
          <a:p>
            <a:r>
              <a:rPr lang="en-CH" dirty="0"/>
              <a:t>Narrative of Work So Far </a:t>
            </a:r>
          </a:p>
        </p:txBody>
      </p:sp>
      <p:sp>
        <p:nvSpPr>
          <p:cNvPr id="3" name="Content Placeholder 2">
            <a:extLst>
              <a:ext uri="{FF2B5EF4-FFF2-40B4-BE49-F238E27FC236}">
                <a16:creationId xmlns:a16="http://schemas.microsoft.com/office/drawing/2014/main" id="{00E058B6-7DD5-853B-989B-69523C11492D}"/>
              </a:ext>
            </a:extLst>
          </p:cNvPr>
          <p:cNvSpPr>
            <a:spLocks noGrp="1"/>
          </p:cNvSpPr>
          <p:nvPr>
            <p:ph idx="1"/>
          </p:nvPr>
        </p:nvSpPr>
        <p:spPr/>
        <p:txBody>
          <a:bodyPr>
            <a:normAutofit fontScale="77500" lnSpcReduction="20000"/>
          </a:bodyPr>
          <a:lstStyle/>
          <a:p>
            <a:pPr marL="514350" indent="-514350">
              <a:buFont typeface="+mj-lt"/>
              <a:buAutoNum type="arabicPeriod"/>
            </a:pPr>
            <a:r>
              <a:rPr lang="en-GB" dirty="0">
                <a:solidFill>
                  <a:srgbClr val="00B050"/>
                </a:solidFill>
              </a:rPr>
              <a:t>What are the dynamics of the different strains when we introduce differential taxation</a:t>
            </a:r>
          </a:p>
          <a:p>
            <a:pPr marL="514350" indent="-514350">
              <a:buFont typeface="+mj-lt"/>
              <a:buAutoNum type="arabicPeriod"/>
            </a:pPr>
            <a:endParaRPr lang="en-CH" dirty="0"/>
          </a:p>
          <a:p>
            <a:pPr marL="514350" indent="-514350">
              <a:buFont typeface="+mj-lt"/>
              <a:buAutoNum type="arabicPeriod"/>
            </a:pPr>
            <a:r>
              <a:rPr lang="en-GB" dirty="0">
                <a:solidFill>
                  <a:srgbClr val="00B050"/>
                </a:solidFill>
              </a:rPr>
              <a:t>What parameters are important for our optimisation criteria?</a:t>
            </a:r>
          </a:p>
          <a:p>
            <a:pPr marL="514350" indent="-514350">
              <a:buFont typeface="+mj-lt"/>
              <a:buAutoNum type="arabicPeriod"/>
            </a:pPr>
            <a:endParaRPr lang="en-CH" dirty="0"/>
          </a:p>
          <a:p>
            <a:pPr marL="514350" indent="-514350">
              <a:buFont typeface="+mj-lt"/>
              <a:buAutoNum type="arabicPeriod"/>
            </a:pPr>
            <a:r>
              <a:rPr lang="en-GB" dirty="0"/>
              <a:t>Explaining the dynamics of differential taxation  </a:t>
            </a:r>
          </a:p>
          <a:p>
            <a:pPr marL="514350" indent="-514350">
              <a:buFont typeface="+mj-lt"/>
              <a:buAutoNum type="arabicPeriod"/>
            </a:pPr>
            <a:endParaRPr lang="en-CH" dirty="0"/>
          </a:p>
          <a:p>
            <a:pPr marL="514350" indent="-514350">
              <a:buFont typeface="+mj-lt"/>
              <a:buAutoNum type="arabicPeriod"/>
            </a:pPr>
            <a:r>
              <a:rPr lang="en-GB" dirty="0">
                <a:solidFill>
                  <a:srgbClr val="00B050"/>
                </a:solidFill>
              </a:rPr>
              <a:t>How often is differential taxation successful?</a:t>
            </a:r>
          </a:p>
          <a:p>
            <a:pPr marL="514350" indent="-514350">
              <a:buFont typeface="+mj-lt"/>
              <a:buAutoNum type="arabicPeriod"/>
            </a:pPr>
            <a:endParaRPr lang="en-CH" dirty="0"/>
          </a:p>
          <a:p>
            <a:pPr marL="514350" indent="-514350">
              <a:buFont typeface="+mj-lt"/>
              <a:buAutoNum type="arabicPeriod"/>
            </a:pPr>
            <a:r>
              <a:rPr lang="en-GB" dirty="0"/>
              <a:t>Is the PED important for differential taxation?</a:t>
            </a:r>
          </a:p>
          <a:p>
            <a:pPr marL="514350" indent="-514350">
              <a:buFont typeface="+mj-lt"/>
              <a:buAutoNum type="arabicPeriod"/>
            </a:pPr>
            <a:endParaRPr lang="en-CH" dirty="0"/>
          </a:p>
          <a:p>
            <a:pPr marL="514350" indent="-514350">
              <a:buFont typeface="+mj-lt"/>
              <a:buAutoNum type="arabicPeriod"/>
            </a:pPr>
            <a:r>
              <a:rPr lang="en-GB" dirty="0">
                <a:solidFill>
                  <a:srgbClr val="00B050"/>
                </a:solidFill>
              </a:rPr>
              <a:t>How do the results change regarding differing assumptions about the model structure</a:t>
            </a:r>
            <a:endParaRPr lang="en-CH" dirty="0">
              <a:solidFill>
                <a:srgbClr val="00B050"/>
              </a:solidFill>
            </a:endParaRPr>
          </a:p>
          <a:p>
            <a:endParaRPr lang="en-CH" dirty="0"/>
          </a:p>
        </p:txBody>
      </p:sp>
    </p:spTree>
    <p:extLst>
      <p:ext uri="{BB962C8B-B14F-4D97-AF65-F5344CB8AC3E}">
        <p14:creationId xmlns:p14="http://schemas.microsoft.com/office/powerpoint/2010/main" val="2656275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A80D0-C531-87B8-9ED3-32D56E9A33D8}"/>
              </a:ext>
            </a:extLst>
          </p:cNvPr>
          <p:cNvSpPr>
            <a:spLocks noGrp="1"/>
          </p:cNvSpPr>
          <p:nvPr>
            <p:ph type="title"/>
          </p:nvPr>
        </p:nvSpPr>
        <p:spPr/>
        <p:txBody>
          <a:bodyPr/>
          <a:lstStyle/>
          <a:p>
            <a:r>
              <a:rPr lang="en-CH" dirty="0"/>
              <a:t>Overview of Results so Far </a:t>
            </a:r>
          </a:p>
        </p:txBody>
      </p:sp>
      <p:sp>
        <p:nvSpPr>
          <p:cNvPr id="3" name="Content Placeholder 2">
            <a:extLst>
              <a:ext uri="{FF2B5EF4-FFF2-40B4-BE49-F238E27FC236}">
                <a16:creationId xmlns:a16="http://schemas.microsoft.com/office/drawing/2014/main" id="{AD054ACF-482B-8F42-3282-000F4825B359}"/>
              </a:ext>
            </a:extLst>
          </p:cNvPr>
          <p:cNvSpPr>
            <a:spLocks noGrp="1"/>
          </p:cNvSpPr>
          <p:nvPr>
            <p:ph idx="1"/>
          </p:nvPr>
        </p:nvSpPr>
        <p:spPr/>
        <p:txBody>
          <a:bodyPr/>
          <a:lstStyle/>
          <a:p>
            <a:endParaRPr lang="en-CH" dirty="0"/>
          </a:p>
        </p:txBody>
      </p:sp>
    </p:spTree>
    <p:extLst>
      <p:ext uri="{BB962C8B-B14F-4D97-AF65-F5344CB8AC3E}">
        <p14:creationId xmlns:p14="http://schemas.microsoft.com/office/powerpoint/2010/main" val="1855729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C2E1D-CD06-7837-5569-731CD6AA4A0E}"/>
              </a:ext>
            </a:extLst>
          </p:cNvPr>
          <p:cNvSpPr>
            <a:spLocks noGrp="1"/>
          </p:cNvSpPr>
          <p:nvPr>
            <p:ph type="title"/>
          </p:nvPr>
        </p:nvSpPr>
        <p:spPr/>
        <p:txBody>
          <a:bodyPr/>
          <a:lstStyle/>
          <a:p>
            <a:r>
              <a:rPr lang="en-CH" dirty="0"/>
              <a:t>How to tackle remaining questions </a:t>
            </a:r>
          </a:p>
        </p:txBody>
      </p:sp>
      <p:sp>
        <p:nvSpPr>
          <p:cNvPr id="3" name="Content Placeholder 2">
            <a:extLst>
              <a:ext uri="{FF2B5EF4-FFF2-40B4-BE49-F238E27FC236}">
                <a16:creationId xmlns:a16="http://schemas.microsoft.com/office/drawing/2014/main" id="{4E725A1B-F73A-5B0E-A968-16F82BD644AF}"/>
              </a:ext>
            </a:extLst>
          </p:cNvPr>
          <p:cNvSpPr>
            <a:spLocks noGrp="1"/>
          </p:cNvSpPr>
          <p:nvPr>
            <p:ph idx="1"/>
          </p:nvPr>
        </p:nvSpPr>
        <p:spPr/>
        <p:txBody>
          <a:bodyPr/>
          <a:lstStyle/>
          <a:p>
            <a:endParaRPr lang="en-CH"/>
          </a:p>
        </p:txBody>
      </p:sp>
    </p:spTree>
    <p:extLst>
      <p:ext uri="{BB962C8B-B14F-4D97-AF65-F5344CB8AC3E}">
        <p14:creationId xmlns:p14="http://schemas.microsoft.com/office/powerpoint/2010/main" val="3849554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76116-6FC1-BC49-E031-DDC52B1A6CFB}"/>
              </a:ext>
            </a:extLst>
          </p:cNvPr>
          <p:cNvSpPr>
            <a:spLocks noGrp="1"/>
          </p:cNvSpPr>
          <p:nvPr>
            <p:ph type="title"/>
          </p:nvPr>
        </p:nvSpPr>
        <p:spPr/>
        <p:txBody>
          <a:bodyPr/>
          <a:lstStyle/>
          <a:p>
            <a:r>
              <a:rPr lang="en-CH" dirty="0"/>
              <a:t>Optimisation Criteria </a:t>
            </a:r>
          </a:p>
        </p:txBody>
      </p:sp>
      <p:sp>
        <p:nvSpPr>
          <p:cNvPr id="3" name="Content Placeholder 2">
            <a:extLst>
              <a:ext uri="{FF2B5EF4-FFF2-40B4-BE49-F238E27FC236}">
                <a16:creationId xmlns:a16="http://schemas.microsoft.com/office/drawing/2014/main" id="{9DA402C6-684F-07BE-4E57-D905D26E7492}"/>
              </a:ext>
            </a:extLst>
          </p:cNvPr>
          <p:cNvSpPr>
            <a:spLocks noGrp="1"/>
          </p:cNvSpPr>
          <p:nvPr>
            <p:ph idx="1"/>
          </p:nvPr>
        </p:nvSpPr>
        <p:spPr/>
        <p:txBody>
          <a:bodyPr>
            <a:normAutofit fontScale="77500" lnSpcReduction="20000"/>
          </a:bodyPr>
          <a:lstStyle/>
          <a:p>
            <a:pPr marL="0" indent="0">
              <a:buNone/>
            </a:pPr>
            <a:r>
              <a:rPr lang="en-CH" dirty="0"/>
              <a:t>Currently have two optimisation criteria (which can be either absolute or relative)</a:t>
            </a:r>
          </a:p>
          <a:p>
            <a:pPr marL="514350" indent="-514350">
              <a:buFont typeface="+mj-lt"/>
              <a:buAutoNum type="arabicPeriod"/>
            </a:pPr>
            <a:r>
              <a:rPr lang="en-CH" dirty="0"/>
              <a:t>Number of days spent with WT or Res infection</a:t>
            </a:r>
          </a:p>
          <a:p>
            <a:pPr marL="514350" indent="-514350">
              <a:buFont typeface="+mj-lt"/>
              <a:buAutoNum type="arabicPeriod"/>
            </a:pPr>
            <a:r>
              <a:rPr lang="en-CH" dirty="0"/>
              <a:t>Average Resistance (</a:t>
            </a:r>
            <a:r>
              <a:rPr lang="en-CH" b="1" dirty="0"/>
              <a:t>might convert to sum of resistance – doesn’t change results</a:t>
            </a:r>
            <a:r>
              <a:rPr lang="en-CH" dirty="0"/>
              <a:t>)</a:t>
            </a:r>
          </a:p>
          <a:p>
            <a:pPr marL="514350" indent="-514350">
              <a:buFont typeface="+mj-lt"/>
              <a:buAutoNum type="arabicPeriod"/>
            </a:pPr>
            <a:r>
              <a:rPr lang="en-CH" dirty="0"/>
              <a:t>???</a:t>
            </a:r>
          </a:p>
          <a:p>
            <a:pPr marL="0" indent="0">
              <a:buNone/>
            </a:pPr>
            <a:endParaRPr lang="en-CH" dirty="0"/>
          </a:p>
          <a:p>
            <a:pPr marL="0" indent="0">
              <a:buNone/>
            </a:pPr>
            <a:r>
              <a:rPr lang="en-CH" dirty="0"/>
              <a:t>W</a:t>
            </a:r>
            <a:r>
              <a:rPr lang="en-GB" dirty="0"/>
              <a:t>h</a:t>
            </a:r>
            <a:r>
              <a:rPr lang="en-CH" dirty="0"/>
              <a:t>at about the number of days spent with at least one antibiotic class below X% resistance (50% threshold?)</a:t>
            </a:r>
          </a:p>
          <a:p>
            <a:pPr marL="0" indent="0">
              <a:buNone/>
            </a:pPr>
            <a:endParaRPr lang="en-CH" b="1" dirty="0"/>
          </a:p>
          <a:p>
            <a:r>
              <a:rPr lang="en-CH" b="1" dirty="0"/>
              <a:t>More relevant for the aims of differential taxation… </a:t>
            </a:r>
          </a:p>
          <a:p>
            <a:endParaRPr lang="en-CH" dirty="0"/>
          </a:p>
          <a:p>
            <a:endParaRPr lang="en-CH" dirty="0"/>
          </a:p>
          <a:p>
            <a:pPr marL="0" indent="0">
              <a:buNone/>
            </a:pPr>
            <a:r>
              <a:rPr lang="en-CH" dirty="0"/>
              <a:t> </a:t>
            </a:r>
          </a:p>
        </p:txBody>
      </p:sp>
      <p:pic>
        <p:nvPicPr>
          <p:cNvPr id="4" name="Picture 3">
            <a:extLst>
              <a:ext uri="{FF2B5EF4-FFF2-40B4-BE49-F238E27FC236}">
                <a16:creationId xmlns:a16="http://schemas.microsoft.com/office/drawing/2014/main" id="{042F7D80-4768-0ADB-27D5-188881A3EE2D}"/>
              </a:ext>
            </a:extLst>
          </p:cNvPr>
          <p:cNvPicPr>
            <a:picLocks noChangeAspect="1"/>
          </p:cNvPicPr>
          <p:nvPr/>
        </p:nvPicPr>
        <p:blipFill>
          <a:blip r:embed="rId2"/>
          <a:stretch>
            <a:fillRect/>
          </a:stretch>
        </p:blipFill>
        <p:spPr>
          <a:xfrm>
            <a:off x="2308042" y="5082623"/>
            <a:ext cx="7797800" cy="1549400"/>
          </a:xfrm>
          <a:prstGeom prst="rect">
            <a:avLst/>
          </a:prstGeom>
        </p:spPr>
      </p:pic>
      <p:sp>
        <p:nvSpPr>
          <p:cNvPr id="5" name="Rectangle 4">
            <a:extLst>
              <a:ext uri="{FF2B5EF4-FFF2-40B4-BE49-F238E27FC236}">
                <a16:creationId xmlns:a16="http://schemas.microsoft.com/office/drawing/2014/main" id="{1584892E-5E68-5431-5959-B9FF41C559F4}"/>
              </a:ext>
            </a:extLst>
          </p:cNvPr>
          <p:cNvSpPr/>
          <p:nvPr/>
        </p:nvSpPr>
        <p:spPr>
          <a:xfrm>
            <a:off x="2554357" y="5082623"/>
            <a:ext cx="7195930" cy="44353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6" name="Rectangle 5">
            <a:extLst>
              <a:ext uri="{FF2B5EF4-FFF2-40B4-BE49-F238E27FC236}">
                <a16:creationId xmlns:a16="http://schemas.microsoft.com/office/drawing/2014/main" id="{29350D7F-4F09-930C-8B7F-FC9837E22774}"/>
              </a:ext>
            </a:extLst>
          </p:cNvPr>
          <p:cNvSpPr/>
          <p:nvPr/>
        </p:nvSpPr>
        <p:spPr>
          <a:xfrm>
            <a:off x="2554357" y="5837065"/>
            <a:ext cx="7195930" cy="44353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961713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454F8-5293-D926-9195-C6D7B80C36E4}"/>
              </a:ext>
            </a:extLst>
          </p:cNvPr>
          <p:cNvSpPr>
            <a:spLocks noGrp="1"/>
          </p:cNvSpPr>
          <p:nvPr>
            <p:ph type="title"/>
          </p:nvPr>
        </p:nvSpPr>
        <p:spPr/>
        <p:txBody>
          <a:bodyPr/>
          <a:lstStyle/>
          <a:p>
            <a:r>
              <a:rPr lang="en-CH" dirty="0"/>
              <a:t>Number of days spent with at least one antibiotic class below 50%</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C9915FF-948B-AC75-1EBC-837BE74C0F26}"/>
                  </a:ext>
                </a:extLst>
              </p:cNvPr>
              <p:cNvSpPr>
                <a:spLocks noGrp="1"/>
              </p:cNvSpPr>
              <p:nvPr>
                <p:ph idx="1"/>
              </p:nvPr>
            </p:nvSpPr>
            <p:spPr>
              <a:xfrm>
                <a:off x="838200" y="1825625"/>
                <a:ext cx="4611130" cy="4351338"/>
              </a:xfrm>
            </p:spPr>
            <p:txBody>
              <a:bodyPr>
                <a:normAutofit fontScale="92500"/>
              </a:bodyPr>
              <a:lstStyle/>
              <a:p>
                <a:pPr marL="0" indent="0">
                  <a:buNone/>
                </a:pPr>
                <a:r>
                  <a:rPr lang="en-CH" b="1" u="sng" dirty="0"/>
                  <a:t>How do we model resistance?</a:t>
                </a:r>
              </a:p>
              <a:p>
                <a:r>
                  <a:rPr lang="en-CH" dirty="0"/>
                  <a:t>The model currently does not allow for all three antibiotic classes to reach 100% resistance</a:t>
                </a:r>
              </a:p>
              <a:p>
                <a:endParaRPr lang="en-CH" dirty="0"/>
              </a:p>
              <a:p>
                <a:r>
                  <a:rPr lang="en-CH" dirty="0"/>
                  <a:t>They originate from a common pool of susceptibles </a:t>
                </a:r>
              </a:p>
              <a:p>
                <a:pPr marL="0" indent="0">
                  <a:buNone/>
                </a:pPr>
                <a:endParaRPr lang="en-CH" dirty="0"/>
              </a:p>
              <a:p>
                <a:pPr marL="0" indent="0">
                  <a:buNone/>
                </a:pPr>
                <a14:m>
                  <m:oMathPara xmlns:m="http://schemas.openxmlformats.org/officeDocument/2006/math">
                    <m:oMathParaPr>
                      <m:jc m:val="centerGroup"/>
                    </m:oMathParaPr>
                    <m:oMath xmlns:m="http://schemas.openxmlformats.org/officeDocument/2006/math">
                      <m:r>
                        <a:rPr lang="de-CH" b="0" i="1" smtClean="0">
                          <a:latin typeface="Cambria Math" panose="02040503050406030204" pitchFamily="18" charset="0"/>
                        </a:rPr>
                        <m:t>𝑊𝑇</m:t>
                      </m:r>
                      <m:r>
                        <a:rPr lang="de-CH" b="0" i="1" smtClean="0">
                          <a:latin typeface="Cambria Math" panose="02040503050406030204" pitchFamily="18" charset="0"/>
                        </a:rPr>
                        <m:t>+</m:t>
                      </m:r>
                      <m:r>
                        <a:rPr lang="de-CH" b="0" i="1" smtClean="0">
                          <a:latin typeface="Cambria Math" panose="02040503050406030204" pitchFamily="18" charset="0"/>
                        </a:rPr>
                        <m:t>𝑅</m:t>
                      </m:r>
                      <m:r>
                        <a:rPr lang="de-CH" b="0" i="1" smtClean="0">
                          <a:latin typeface="Cambria Math" panose="02040503050406030204" pitchFamily="18" charset="0"/>
                        </a:rPr>
                        <m:t>1+</m:t>
                      </m:r>
                      <m:r>
                        <a:rPr lang="de-CH" b="0" i="1" smtClean="0">
                          <a:latin typeface="Cambria Math" panose="02040503050406030204" pitchFamily="18" charset="0"/>
                        </a:rPr>
                        <m:t>𝑅</m:t>
                      </m:r>
                      <m:r>
                        <a:rPr lang="de-CH" b="0" i="1" smtClean="0">
                          <a:latin typeface="Cambria Math" panose="02040503050406030204" pitchFamily="18" charset="0"/>
                        </a:rPr>
                        <m:t>2+</m:t>
                      </m:r>
                      <m:r>
                        <a:rPr lang="de-CH" b="0" i="1" smtClean="0">
                          <a:latin typeface="Cambria Math" panose="02040503050406030204" pitchFamily="18" charset="0"/>
                        </a:rPr>
                        <m:t>𝑅</m:t>
                      </m:r>
                      <m:r>
                        <a:rPr lang="de-CH" b="0" i="1" smtClean="0">
                          <a:latin typeface="Cambria Math" panose="02040503050406030204" pitchFamily="18" charset="0"/>
                        </a:rPr>
                        <m:t>3=1</m:t>
                      </m:r>
                    </m:oMath>
                  </m:oMathPara>
                </a14:m>
                <a:endParaRPr lang="en-CH" dirty="0"/>
              </a:p>
            </p:txBody>
          </p:sp>
        </mc:Choice>
        <mc:Fallback>
          <p:sp>
            <p:nvSpPr>
              <p:cNvPr id="3" name="Content Placeholder 2">
                <a:extLst>
                  <a:ext uri="{FF2B5EF4-FFF2-40B4-BE49-F238E27FC236}">
                    <a16:creationId xmlns:a16="http://schemas.microsoft.com/office/drawing/2014/main" id="{2C9915FF-948B-AC75-1EBC-837BE74C0F26}"/>
                  </a:ext>
                </a:extLst>
              </p:cNvPr>
              <p:cNvSpPr>
                <a:spLocks noGrp="1" noRot="1" noChangeAspect="1" noMove="1" noResize="1" noEditPoints="1" noAdjustHandles="1" noChangeArrowheads="1" noChangeShapeType="1" noTextEdit="1"/>
              </p:cNvSpPr>
              <p:nvPr>
                <p:ph idx="1"/>
              </p:nvPr>
            </p:nvSpPr>
            <p:spPr>
              <a:xfrm>
                <a:off x="838200" y="1825625"/>
                <a:ext cx="4611130" cy="4351338"/>
              </a:xfrm>
              <a:blipFill>
                <a:blip r:embed="rId2"/>
                <a:stretch>
                  <a:fillRect l="-2473" t="-2035" r="-824"/>
                </a:stretch>
              </a:blipFill>
            </p:spPr>
            <p:txBody>
              <a:bodyPr/>
              <a:lstStyle/>
              <a:p>
                <a:r>
                  <a:rPr lang="en-CH">
                    <a:noFill/>
                  </a:rPr>
                  <a:t> </a:t>
                </a:r>
              </a:p>
            </p:txBody>
          </p:sp>
        </mc:Fallback>
      </mc:AlternateContent>
      <p:pic>
        <p:nvPicPr>
          <p:cNvPr id="5" name="Picture 4">
            <a:extLst>
              <a:ext uri="{FF2B5EF4-FFF2-40B4-BE49-F238E27FC236}">
                <a16:creationId xmlns:a16="http://schemas.microsoft.com/office/drawing/2014/main" id="{CF3D35A5-BF15-12AE-4AAE-53D653353220}"/>
              </a:ext>
            </a:extLst>
          </p:cNvPr>
          <p:cNvPicPr>
            <a:picLocks noChangeAspect="1"/>
          </p:cNvPicPr>
          <p:nvPr/>
        </p:nvPicPr>
        <p:blipFill>
          <a:blip r:embed="rId3"/>
          <a:stretch>
            <a:fillRect/>
          </a:stretch>
        </p:blipFill>
        <p:spPr>
          <a:xfrm>
            <a:off x="6742672" y="2141536"/>
            <a:ext cx="4900999" cy="4119245"/>
          </a:xfrm>
          <a:prstGeom prst="rect">
            <a:avLst/>
          </a:prstGeom>
        </p:spPr>
      </p:pic>
    </p:spTree>
    <p:extLst>
      <p:ext uri="{BB962C8B-B14F-4D97-AF65-F5344CB8AC3E}">
        <p14:creationId xmlns:p14="http://schemas.microsoft.com/office/powerpoint/2010/main" val="763000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46597-F710-BDA1-6806-0221E870FCC1}"/>
              </a:ext>
            </a:extLst>
          </p:cNvPr>
          <p:cNvSpPr>
            <a:spLocks noGrp="1"/>
          </p:cNvSpPr>
          <p:nvPr>
            <p:ph type="title"/>
          </p:nvPr>
        </p:nvSpPr>
        <p:spPr/>
        <p:txBody>
          <a:bodyPr/>
          <a:lstStyle/>
          <a:p>
            <a:r>
              <a:rPr lang="en-CH" dirty="0"/>
              <a:t>Alternative Optimisation Criteria </a:t>
            </a:r>
          </a:p>
        </p:txBody>
      </p:sp>
      <p:sp>
        <p:nvSpPr>
          <p:cNvPr id="3" name="Content Placeholder 2">
            <a:extLst>
              <a:ext uri="{FF2B5EF4-FFF2-40B4-BE49-F238E27FC236}">
                <a16:creationId xmlns:a16="http://schemas.microsoft.com/office/drawing/2014/main" id="{E94ED6A2-B2CA-1864-B067-54E6FC8801EE}"/>
              </a:ext>
            </a:extLst>
          </p:cNvPr>
          <p:cNvSpPr>
            <a:spLocks noGrp="1"/>
          </p:cNvSpPr>
          <p:nvPr>
            <p:ph idx="1"/>
          </p:nvPr>
        </p:nvSpPr>
        <p:spPr/>
        <p:txBody>
          <a:bodyPr/>
          <a:lstStyle/>
          <a:p>
            <a:r>
              <a:rPr lang="en-CH" dirty="0"/>
              <a:t>Have a 3 optimisation plots next to each other (tot inf, avg res, and number of days spent with at least one antibiotic class below 50%)  </a:t>
            </a:r>
          </a:p>
          <a:p>
            <a:r>
              <a:rPr lang="en-CH" dirty="0"/>
              <a:t>We can make this a relative measure aswell. </a:t>
            </a:r>
          </a:p>
          <a:p>
            <a:pPr lvl="1"/>
            <a:r>
              <a:rPr lang="en-CH" dirty="0"/>
              <a:t>You would want to maximise this outcome measure – per unit of antibiotic usage altered. </a:t>
            </a:r>
          </a:p>
          <a:p>
            <a:pPr lvl="1"/>
            <a:r>
              <a:rPr lang="en-CH" dirty="0"/>
              <a:t>Maximise the number of days spent with at least one antibiotic class below X% per fraction of population treated reduced </a:t>
            </a:r>
          </a:p>
        </p:txBody>
      </p:sp>
    </p:spTree>
    <p:extLst>
      <p:ext uri="{BB962C8B-B14F-4D97-AF65-F5344CB8AC3E}">
        <p14:creationId xmlns:p14="http://schemas.microsoft.com/office/powerpoint/2010/main" val="1547770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F1A1B3-F381-46FF-B3F5-99AD17876A3C}"/>
              </a:ext>
            </a:extLst>
          </p:cNvPr>
          <p:cNvPicPr>
            <a:picLocks noChangeAspect="1"/>
          </p:cNvPicPr>
          <p:nvPr/>
        </p:nvPicPr>
        <p:blipFill>
          <a:blip r:embed="rId2"/>
          <a:stretch>
            <a:fillRect/>
          </a:stretch>
        </p:blipFill>
        <p:spPr>
          <a:xfrm>
            <a:off x="0" y="1672996"/>
            <a:ext cx="12192000" cy="3512007"/>
          </a:xfrm>
          <a:prstGeom prst="rect">
            <a:avLst/>
          </a:prstGeom>
        </p:spPr>
      </p:pic>
    </p:spTree>
    <p:extLst>
      <p:ext uri="{BB962C8B-B14F-4D97-AF65-F5344CB8AC3E}">
        <p14:creationId xmlns:p14="http://schemas.microsoft.com/office/powerpoint/2010/main" val="740587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92075-64AB-BF05-AC39-D1024E8550EA}"/>
              </a:ext>
            </a:extLst>
          </p:cNvPr>
          <p:cNvSpPr>
            <a:spLocks noGrp="1"/>
          </p:cNvSpPr>
          <p:nvPr>
            <p:ph type="title"/>
          </p:nvPr>
        </p:nvSpPr>
        <p:spPr/>
        <p:txBody>
          <a:bodyPr/>
          <a:lstStyle/>
          <a:p>
            <a:r>
              <a:rPr lang="en-CH" dirty="0"/>
              <a:t>Optimisation Relevant Outcome Measures</a:t>
            </a:r>
          </a:p>
        </p:txBody>
      </p:sp>
      <p:sp>
        <p:nvSpPr>
          <p:cNvPr id="3" name="Content Placeholder 2">
            <a:extLst>
              <a:ext uri="{FF2B5EF4-FFF2-40B4-BE49-F238E27FC236}">
                <a16:creationId xmlns:a16="http://schemas.microsoft.com/office/drawing/2014/main" id="{FD4FF382-5D3B-C08F-3AE3-206A8AF79062}"/>
              </a:ext>
            </a:extLst>
          </p:cNvPr>
          <p:cNvSpPr>
            <a:spLocks noGrp="1"/>
          </p:cNvSpPr>
          <p:nvPr>
            <p:ph idx="1"/>
          </p:nvPr>
        </p:nvSpPr>
        <p:spPr>
          <a:xfrm>
            <a:off x="838200" y="1690688"/>
            <a:ext cx="10515600" cy="923330"/>
          </a:xfrm>
        </p:spPr>
        <p:txBody>
          <a:bodyPr/>
          <a:lstStyle/>
          <a:p>
            <a:pPr marL="0" indent="0">
              <a:buNone/>
            </a:pPr>
            <a:r>
              <a:rPr lang="en-CH" dirty="0"/>
              <a:t>Integral from the start of the intervention (t=3000) until the end of the simulation (t=10000)</a:t>
            </a:r>
          </a:p>
          <a:p>
            <a:pPr marL="0" indent="0">
              <a:buNone/>
            </a:pPr>
            <a:endParaRPr lang="en-CH" dirty="0"/>
          </a:p>
        </p:txBody>
      </p:sp>
      <p:sp>
        <p:nvSpPr>
          <p:cNvPr id="4" name="Rectangle 3">
            <a:extLst>
              <a:ext uri="{FF2B5EF4-FFF2-40B4-BE49-F238E27FC236}">
                <a16:creationId xmlns:a16="http://schemas.microsoft.com/office/drawing/2014/main" id="{B404D037-98F1-9469-9316-8060080A081E}"/>
              </a:ext>
            </a:extLst>
          </p:cNvPr>
          <p:cNvSpPr/>
          <p:nvPr/>
        </p:nvSpPr>
        <p:spPr>
          <a:xfrm>
            <a:off x="838200" y="3172223"/>
            <a:ext cx="4271128" cy="1015663"/>
          </a:xfrm>
          <a:prstGeom prst="rect">
            <a:avLst/>
          </a:prstGeom>
        </p:spPr>
        <p:txBody>
          <a:bodyPr wrap="square">
            <a:spAutoFit/>
          </a:bodyPr>
          <a:lstStyle/>
          <a:p>
            <a:r>
              <a:rPr lang="en-CH" sz="2000" b="1" u="sng" dirty="0"/>
              <a:t>Absolute Measure</a:t>
            </a:r>
          </a:p>
          <a:p>
            <a:pPr marL="514350" indent="-514350">
              <a:buFont typeface="+mj-lt"/>
              <a:buAutoNum type="arabicPeriod"/>
            </a:pPr>
            <a:r>
              <a:rPr lang="en-CH" sz="2000" dirty="0"/>
              <a:t>Total Infection (integral)</a:t>
            </a:r>
          </a:p>
          <a:p>
            <a:pPr marL="514350" indent="-514350">
              <a:buFont typeface="+mj-lt"/>
              <a:buAutoNum type="arabicPeriod"/>
            </a:pPr>
            <a:r>
              <a:rPr lang="en-CH" sz="2000" dirty="0"/>
              <a:t>Average resistance (integral)</a:t>
            </a:r>
          </a:p>
        </p:txBody>
      </p:sp>
      <p:sp>
        <p:nvSpPr>
          <p:cNvPr id="6" name="Rectangle 5">
            <a:extLst>
              <a:ext uri="{FF2B5EF4-FFF2-40B4-BE49-F238E27FC236}">
                <a16:creationId xmlns:a16="http://schemas.microsoft.com/office/drawing/2014/main" id="{9FAD0122-1FFA-E0F0-AEC5-47BD85ED3B48}"/>
              </a:ext>
            </a:extLst>
          </p:cNvPr>
          <p:cNvSpPr/>
          <p:nvPr/>
        </p:nvSpPr>
        <p:spPr>
          <a:xfrm>
            <a:off x="6096000" y="3172223"/>
            <a:ext cx="5472112" cy="1631216"/>
          </a:xfrm>
          <a:prstGeom prst="rect">
            <a:avLst/>
          </a:prstGeom>
        </p:spPr>
        <p:txBody>
          <a:bodyPr wrap="square">
            <a:spAutoFit/>
          </a:bodyPr>
          <a:lstStyle/>
          <a:p>
            <a:r>
              <a:rPr lang="en-CH" sz="2000" b="1" u="sng" dirty="0"/>
              <a:t>Relative Measure </a:t>
            </a:r>
          </a:p>
          <a:p>
            <a:pPr marL="514350" indent="-514350">
              <a:buFont typeface="+mj-lt"/>
              <a:buAutoNum type="arabicPeriod"/>
            </a:pPr>
            <a:r>
              <a:rPr lang="en-CH" sz="2000" dirty="0"/>
              <a:t>Relative reduction in resistance per proportion of population usage reduced </a:t>
            </a:r>
          </a:p>
          <a:p>
            <a:pPr marL="514350" indent="-514350">
              <a:buFont typeface="+mj-lt"/>
              <a:buAutoNum type="arabicPeriod"/>
            </a:pPr>
            <a:r>
              <a:rPr lang="en-CH" sz="2000" dirty="0"/>
              <a:t>Relative increase in total infection per proportion of population usage reduced</a:t>
            </a:r>
          </a:p>
        </p:txBody>
      </p:sp>
    </p:spTree>
    <p:extLst>
      <p:ext uri="{BB962C8B-B14F-4D97-AF65-F5344CB8AC3E}">
        <p14:creationId xmlns:p14="http://schemas.microsoft.com/office/powerpoint/2010/main" val="1685014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F2E068D-3876-154C-6269-5F3A2C0B97D5}"/>
              </a:ext>
            </a:extLst>
          </p:cNvPr>
          <p:cNvPicPr>
            <a:picLocks noChangeAspect="1"/>
          </p:cNvPicPr>
          <p:nvPr/>
        </p:nvPicPr>
        <p:blipFill>
          <a:blip r:embed="rId2"/>
          <a:stretch>
            <a:fillRect/>
          </a:stretch>
        </p:blipFill>
        <p:spPr>
          <a:xfrm>
            <a:off x="6393746" y="1950603"/>
            <a:ext cx="4690875" cy="2666947"/>
          </a:xfrm>
          <a:prstGeom prst="rect">
            <a:avLst/>
          </a:prstGeom>
        </p:spPr>
      </p:pic>
      <p:pic>
        <p:nvPicPr>
          <p:cNvPr id="5" name="Picture 4">
            <a:extLst>
              <a:ext uri="{FF2B5EF4-FFF2-40B4-BE49-F238E27FC236}">
                <a16:creationId xmlns:a16="http://schemas.microsoft.com/office/drawing/2014/main" id="{9A40AA36-B22D-5336-99DA-BCA7CF70D486}"/>
              </a:ext>
            </a:extLst>
          </p:cNvPr>
          <p:cNvPicPr>
            <a:picLocks noChangeAspect="1"/>
          </p:cNvPicPr>
          <p:nvPr/>
        </p:nvPicPr>
        <p:blipFill>
          <a:blip r:embed="rId3"/>
          <a:stretch>
            <a:fillRect/>
          </a:stretch>
        </p:blipFill>
        <p:spPr>
          <a:xfrm>
            <a:off x="964500" y="1950603"/>
            <a:ext cx="4690875" cy="2666947"/>
          </a:xfrm>
          <a:prstGeom prst="rect">
            <a:avLst/>
          </a:prstGeom>
        </p:spPr>
      </p:pic>
      <p:sp>
        <p:nvSpPr>
          <p:cNvPr id="6" name="TextBox 5">
            <a:extLst>
              <a:ext uri="{FF2B5EF4-FFF2-40B4-BE49-F238E27FC236}">
                <a16:creationId xmlns:a16="http://schemas.microsoft.com/office/drawing/2014/main" id="{B9E51A4D-B0E0-F343-FA0C-596B67B81CCE}"/>
              </a:ext>
            </a:extLst>
          </p:cNvPr>
          <p:cNvSpPr txBox="1"/>
          <p:nvPr/>
        </p:nvSpPr>
        <p:spPr>
          <a:xfrm>
            <a:off x="5031092" y="401686"/>
            <a:ext cx="2129814" cy="400110"/>
          </a:xfrm>
          <a:prstGeom prst="rect">
            <a:avLst/>
          </a:prstGeom>
          <a:noFill/>
        </p:spPr>
        <p:txBody>
          <a:bodyPr wrap="none" rtlCol="0">
            <a:spAutoFit/>
          </a:bodyPr>
          <a:lstStyle/>
          <a:p>
            <a:r>
              <a:rPr lang="en-CH" sz="2000" b="1" u="sng" dirty="0"/>
              <a:t>Absolute Measure</a:t>
            </a:r>
          </a:p>
        </p:txBody>
      </p:sp>
      <p:sp>
        <p:nvSpPr>
          <p:cNvPr id="8" name="TextBox 7">
            <a:extLst>
              <a:ext uri="{FF2B5EF4-FFF2-40B4-BE49-F238E27FC236}">
                <a16:creationId xmlns:a16="http://schemas.microsoft.com/office/drawing/2014/main" id="{4302C13B-7849-3407-E321-AE882B09DFE4}"/>
              </a:ext>
            </a:extLst>
          </p:cNvPr>
          <p:cNvSpPr txBox="1"/>
          <p:nvPr/>
        </p:nvSpPr>
        <p:spPr>
          <a:xfrm>
            <a:off x="2615291" y="1581271"/>
            <a:ext cx="1641603" cy="369332"/>
          </a:xfrm>
          <a:prstGeom prst="rect">
            <a:avLst/>
          </a:prstGeom>
          <a:noFill/>
        </p:spPr>
        <p:txBody>
          <a:bodyPr wrap="none" rtlCol="0">
            <a:spAutoFit/>
          </a:bodyPr>
          <a:lstStyle/>
          <a:p>
            <a:r>
              <a:rPr lang="en-CH" b="1" dirty="0"/>
              <a:t>Total Infections</a:t>
            </a:r>
          </a:p>
        </p:txBody>
      </p:sp>
      <p:sp>
        <p:nvSpPr>
          <p:cNvPr id="9" name="TextBox 8">
            <a:extLst>
              <a:ext uri="{FF2B5EF4-FFF2-40B4-BE49-F238E27FC236}">
                <a16:creationId xmlns:a16="http://schemas.microsoft.com/office/drawing/2014/main" id="{8BD1EE29-04CD-9363-4BF8-A9D05C53E359}"/>
              </a:ext>
            </a:extLst>
          </p:cNvPr>
          <p:cNvSpPr txBox="1"/>
          <p:nvPr/>
        </p:nvSpPr>
        <p:spPr>
          <a:xfrm>
            <a:off x="7750066" y="1581271"/>
            <a:ext cx="2011000" cy="369332"/>
          </a:xfrm>
          <a:prstGeom prst="rect">
            <a:avLst/>
          </a:prstGeom>
          <a:noFill/>
        </p:spPr>
        <p:txBody>
          <a:bodyPr wrap="none" rtlCol="0">
            <a:spAutoFit/>
          </a:bodyPr>
          <a:lstStyle/>
          <a:p>
            <a:r>
              <a:rPr lang="en-CH" b="1" dirty="0"/>
              <a:t>Average Resistance</a:t>
            </a:r>
          </a:p>
        </p:txBody>
      </p:sp>
    </p:spTree>
    <p:extLst>
      <p:ext uri="{BB962C8B-B14F-4D97-AF65-F5344CB8AC3E}">
        <p14:creationId xmlns:p14="http://schemas.microsoft.com/office/powerpoint/2010/main" val="1806233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CE72ED-9812-5719-E828-866700F1B7E9}"/>
              </a:ext>
            </a:extLst>
          </p:cNvPr>
          <p:cNvPicPr>
            <a:picLocks noChangeAspect="1"/>
          </p:cNvPicPr>
          <p:nvPr/>
        </p:nvPicPr>
        <p:blipFill>
          <a:blip r:embed="rId3"/>
          <a:stretch>
            <a:fillRect/>
          </a:stretch>
        </p:blipFill>
        <p:spPr>
          <a:xfrm>
            <a:off x="6523718" y="483233"/>
            <a:ext cx="4494180" cy="2555118"/>
          </a:xfrm>
          <a:prstGeom prst="rect">
            <a:avLst/>
          </a:prstGeom>
        </p:spPr>
      </p:pic>
      <p:pic>
        <p:nvPicPr>
          <p:cNvPr id="6" name="Picture 5">
            <a:extLst>
              <a:ext uri="{FF2B5EF4-FFF2-40B4-BE49-F238E27FC236}">
                <a16:creationId xmlns:a16="http://schemas.microsoft.com/office/drawing/2014/main" id="{8677825E-1553-EE93-72A6-F059EB4BB5D5}"/>
              </a:ext>
            </a:extLst>
          </p:cNvPr>
          <p:cNvPicPr>
            <a:picLocks noChangeAspect="1"/>
          </p:cNvPicPr>
          <p:nvPr/>
        </p:nvPicPr>
        <p:blipFill>
          <a:blip r:embed="rId4"/>
          <a:stretch>
            <a:fillRect/>
          </a:stretch>
        </p:blipFill>
        <p:spPr>
          <a:xfrm>
            <a:off x="1158876" y="483233"/>
            <a:ext cx="4476516" cy="2555135"/>
          </a:xfrm>
          <a:prstGeom prst="rect">
            <a:avLst/>
          </a:prstGeom>
        </p:spPr>
      </p:pic>
      <p:cxnSp>
        <p:nvCxnSpPr>
          <p:cNvPr id="7" name="Straight Connector 6">
            <a:extLst>
              <a:ext uri="{FF2B5EF4-FFF2-40B4-BE49-F238E27FC236}">
                <a16:creationId xmlns:a16="http://schemas.microsoft.com/office/drawing/2014/main" id="{CDEC8935-E770-4F0D-4D8B-F67256858CC9}"/>
              </a:ext>
            </a:extLst>
          </p:cNvPr>
          <p:cNvCxnSpPr>
            <a:cxnSpLocks/>
          </p:cNvCxnSpPr>
          <p:nvPr/>
        </p:nvCxnSpPr>
        <p:spPr>
          <a:xfrm>
            <a:off x="880512" y="3134162"/>
            <a:ext cx="41620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39185075-D5EE-9CE9-0AF8-FB5CC383AECC}"/>
              </a:ext>
            </a:extLst>
          </p:cNvPr>
          <p:cNvCxnSpPr>
            <a:cxnSpLocks/>
          </p:cNvCxnSpPr>
          <p:nvPr/>
        </p:nvCxnSpPr>
        <p:spPr>
          <a:xfrm>
            <a:off x="6523718" y="3134162"/>
            <a:ext cx="4075248" cy="0"/>
          </a:xfrm>
          <a:prstGeom prst="line">
            <a:avLst/>
          </a:prstGeom>
          <a:ln w="7620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11FAEAFF-6BCA-EDE0-1D8D-2E71063E35E7}"/>
              </a:ext>
            </a:extLst>
          </p:cNvPr>
          <p:cNvSpPr txBox="1"/>
          <p:nvPr/>
        </p:nvSpPr>
        <p:spPr>
          <a:xfrm>
            <a:off x="1158875" y="5472851"/>
            <a:ext cx="3883659" cy="1200329"/>
          </a:xfrm>
          <a:prstGeom prst="rect">
            <a:avLst/>
          </a:prstGeom>
          <a:noFill/>
        </p:spPr>
        <p:txBody>
          <a:bodyPr wrap="square" rtlCol="0">
            <a:spAutoFit/>
          </a:bodyPr>
          <a:lstStyle/>
          <a:p>
            <a:r>
              <a:rPr lang="en-CH" dirty="0"/>
              <a:t>Outcome measure = </a:t>
            </a:r>
            <a:r>
              <a:rPr lang="en-CH" b="1" dirty="0"/>
              <a:t>Relative reduction in resistance per proportion of population usage reduced</a:t>
            </a:r>
            <a:r>
              <a:rPr lang="en-CH" dirty="0"/>
              <a:t> (relative to no intervention) – </a:t>
            </a:r>
            <a:r>
              <a:rPr lang="en-CH" dirty="0">
                <a:solidFill>
                  <a:srgbClr val="FF0000"/>
                </a:solidFill>
              </a:rPr>
              <a:t>MAXIMISE</a:t>
            </a:r>
            <a:endParaRPr lang="en-CH" b="1" u="sng" dirty="0">
              <a:solidFill>
                <a:srgbClr val="FF0000"/>
              </a:solidFill>
            </a:endParaRPr>
          </a:p>
        </p:txBody>
      </p:sp>
      <p:sp>
        <p:nvSpPr>
          <p:cNvPr id="11" name="TextBox 10">
            <a:extLst>
              <a:ext uri="{FF2B5EF4-FFF2-40B4-BE49-F238E27FC236}">
                <a16:creationId xmlns:a16="http://schemas.microsoft.com/office/drawing/2014/main" id="{996126FF-75F1-4374-4E64-5DF3EC91E7C9}"/>
              </a:ext>
            </a:extLst>
          </p:cNvPr>
          <p:cNvSpPr txBox="1"/>
          <p:nvPr/>
        </p:nvSpPr>
        <p:spPr>
          <a:xfrm>
            <a:off x="6702244" y="5472851"/>
            <a:ext cx="3718196" cy="1200329"/>
          </a:xfrm>
          <a:prstGeom prst="rect">
            <a:avLst/>
          </a:prstGeom>
          <a:noFill/>
        </p:spPr>
        <p:txBody>
          <a:bodyPr wrap="square" rtlCol="0">
            <a:spAutoFit/>
          </a:bodyPr>
          <a:lstStyle/>
          <a:p>
            <a:r>
              <a:rPr lang="en-CH" dirty="0"/>
              <a:t>Outcome measure = </a:t>
            </a:r>
            <a:r>
              <a:rPr lang="en-CH" b="1" dirty="0"/>
              <a:t>Relative increase in total infection per proportion of population usage reduced </a:t>
            </a:r>
            <a:r>
              <a:rPr lang="en-CH" dirty="0"/>
              <a:t>(relative to no intervention) - </a:t>
            </a:r>
            <a:r>
              <a:rPr lang="en-CH" dirty="0">
                <a:solidFill>
                  <a:srgbClr val="FF0000"/>
                </a:solidFill>
              </a:rPr>
              <a:t>MINIMISE</a:t>
            </a:r>
          </a:p>
        </p:txBody>
      </p:sp>
      <p:sp>
        <p:nvSpPr>
          <p:cNvPr id="12" name="TextBox 11">
            <a:extLst>
              <a:ext uri="{FF2B5EF4-FFF2-40B4-BE49-F238E27FC236}">
                <a16:creationId xmlns:a16="http://schemas.microsoft.com/office/drawing/2014/main" id="{4652C537-A627-EF9E-A402-2337BE1B2202}"/>
              </a:ext>
            </a:extLst>
          </p:cNvPr>
          <p:cNvSpPr txBox="1"/>
          <p:nvPr/>
        </p:nvSpPr>
        <p:spPr>
          <a:xfrm>
            <a:off x="4713799" y="37584"/>
            <a:ext cx="1846403" cy="369332"/>
          </a:xfrm>
          <a:prstGeom prst="rect">
            <a:avLst/>
          </a:prstGeom>
          <a:noFill/>
        </p:spPr>
        <p:txBody>
          <a:bodyPr wrap="none" rtlCol="0">
            <a:spAutoFit/>
          </a:bodyPr>
          <a:lstStyle/>
          <a:p>
            <a:r>
              <a:rPr lang="en-CH" b="1" u="sng" dirty="0"/>
              <a:t>Relative Measure</a:t>
            </a:r>
          </a:p>
        </p:txBody>
      </p:sp>
      <p:pic>
        <p:nvPicPr>
          <p:cNvPr id="3" name="Picture 2">
            <a:extLst>
              <a:ext uri="{FF2B5EF4-FFF2-40B4-BE49-F238E27FC236}">
                <a16:creationId xmlns:a16="http://schemas.microsoft.com/office/drawing/2014/main" id="{4D089EC0-619A-DEDC-5562-3B83B1864E8B}"/>
              </a:ext>
            </a:extLst>
          </p:cNvPr>
          <p:cNvPicPr>
            <a:picLocks noChangeAspect="1"/>
          </p:cNvPicPr>
          <p:nvPr/>
        </p:nvPicPr>
        <p:blipFill>
          <a:blip r:embed="rId5"/>
          <a:stretch>
            <a:fillRect/>
          </a:stretch>
        </p:blipFill>
        <p:spPr>
          <a:xfrm>
            <a:off x="1158874" y="3236496"/>
            <a:ext cx="3883660" cy="2289671"/>
          </a:xfrm>
          <a:prstGeom prst="rect">
            <a:avLst/>
          </a:prstGeom>
        </p:spPr>
      </p:pic>
      <p:pic>
        <p:nvPicPr>
          <p:cNvPr id="13" name="Picture 12">
            <a:extLst>
              <a:ext uri="{FF2B5EF4-FFF2-40B4-BE49-F238E27FC236}">
                <a16:creationId xmlns:a16="http://schemas.microsoft.com/office/drawing/2014/main" id="{CECE5643-2E01-A58C-90ED-7074A3D05C36}"/>
              </a:ext>
            </a:extLst>
          </p:cNvPr>
          <p:cNvPicPr>
            <a:picLocks noChangeAspect="1"/>
          </p:cNvPicPr>
          <p:nvPr/>
        </p:nvPicPr>
        <p:blipFill>
          <a:blip r:embed="rId5"/>
          <a:stretch>
            <a:fillRect/>
          </a:stretch>
        </p:blipFill>
        <p:spPr>
          <a:xfrm>
            <a:off x="6619512" y="3229974"/>
            <a:ext cx="3883660" cy="2289671"/>
          </a:xfrm>
          <a:prstGeom prst="rect">
            <a:avLst/>
          </a:prstGeom>
        </p:spPr>
      </p:pic>
    </p:spTree>
    <p:extLst>
      <p:ext uri="{BB962C8B-B14F-4D97-AF65-F5344CB8AC3E}">
        <p14:creationId xmlns:p14="http://schemas.microsoft.com/office/powerpoint/2010/main" val="2507015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7805</TotalTime>
  <Words>1646</Words>
  <Application>Microsoft Macintosh PowerPoint</Application>
  <PresentationFormat>Widescreen</PresentationFormat>
  <Paragraphs>304</Paragraphs>
  <Slides>28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Cambria Math</vt:lpstr>
      <vt:lpstr>Symbol</vt:lpstr>
      <vt:lpstr>Office Theme</vt:lpstr>
      <vt:lpstr>PowerPoint Presentation</vt:lpstr>
      <vt:lpstr>Taxation Scenarios to Compare</vt:lpstr>
      <vt:lpstr>Optimisation Criteria </vt:lpstr>
      <vt:lpstr>Number of days spent with at least one antibiotic class below 50%</vt:lpstr>
      <vt:lpstr>Alternative Optimisation Criteria </vt:lpstr>
      <vt:lpstr>PowerPoint Presentation</vt:lpstr>
      <vt:lpstr>Optimisation Relevant Outcome Measures</vt:lpstr>
      <vt:lpstr>PowerPoint Presentation</vt:lpstr>
      <vt:lpstr>PowerPoint Presentation</vt:lpstr>
      <vt:lpstr>Dosage?</vt:lpstr>
      <vt:lpstr>PowerPoint Presentation</vt:lpstr>
      <vt:lpstr>Sensitivity Analysis </vt:lpstr>
      <vt:lpstr>Sensitivity Analysis </vt:lpstr>
      <vt:lpstr>Sensitivity Analysis </vt:lpstr>
      <vt:lpstr>Sensitivity Analysis – Different PED scenarios </vt:lpstr>
      <vt:lpstr>PowerPoint Presentation</vt:lpstr>
      <vt:lpstr>Differential Taxation Works </vt:lpstr>
      <vt:lpstr>Prophylaxis </vt:lpstr>
      <vt:lpstr>What does prophylaxis do?</vt:lpstr>
      <vt:lpstr>PowerPoint Presentation</vt:lpstr>
      <vt:lpstr>PowerPoint Presentation</vt:lpstr>
      <vt:lpstr>PowerPoint Presentation</vt:lpstr>
      <vt:lpstr>PowerPoint Presentation</vt:lpstr>
      <vt:lpstr>Interim Conclusions from Prophylaxis Model </vt:lpstr>
      <vt:lpstr>Do a probabilrty win analysis with the high and low prophylaxis model</vt:lpstr>
      <vt:lpstr>Narrative of Work So Far </vt:lpstr>
      <vt:lpstr>Overview of Results so Far </vt:lpstr>
      <vt:lpstr>How to tackle remaining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Morgan  Alexander Liang Kang</dc:creator>
  <cp:lastModifiedBy>Morgan  Alexander Liang Kang</cp:lastModifiedBy>
  <cp:revision>3</cp:revision>
  <dcterms:created xsi:type="dcterms:W3CDTF">2022-06-30T07:58:05Z</dcterms:created>
  <dcterms:modified xsi:type="dcterms:W3CDTF">2022-07-05T18:03:26Z</dcterms:modified>
</cp:coreProperties>
</file>