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62" r:id="rId5"/>
    <p:sldId id="258" r:id="rId6"/>
    <p:sldId id="259" r:id="rId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70"/>
    <p:restoredTop sz="79028"/>
  </p:normalViewPr>
  <p:slideViewPr>
    <p:cSldViewPr snapToGrid="0" snapToObjects="1">
      <p:cViewPr>
        <p:scale>
          <a:sx n="152" d="100"/>
          <a:sy n="152" d="100"/>
        </p:scale>
        <p:origin x="226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6165F-F878-B74C-A9CB-1D93544D2133}" type="datetimeFigureOut">
              <a:rPr lang="en-CH" smtClean="0"/>
              <a:t>16.06.22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073EA-12D6-9A48-90AF-A5442583D52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4310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Things to consider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Differential recovery rates for those who are colonised or clinically infected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073EA-12D6-9A48-90AF-A5442583D523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191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Things to consider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Differential recovery rates for those who are colonised or clinically infected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073EA-12D6-9A48-90AF-A5442583D523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48267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Things to consider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Differential recovery rates for those who are colonised or clinically infected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073EA-12D6-9A48-90AF-A5442583D523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4424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6BC6-2ADB-A08D-7903-3689D89ED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4D053-95BF-D9DB-4D73-287A0E3F1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96CF7-9136-CD0D-143B-0FC685C3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B520-85C3-3F4A-BBF1-568BB9EDF9C7}" type="datetimeFigureOut">
              <a:rPr lang="en-CH" smtClean="0"/>
              <a:t>16.06.22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00722-D27E-F7A2-4BB5-5792E2F9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B153E-D945-F532-72CE-FD267D05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258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372A8-8080-AE7E-0A5F-9D3EC3FD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8E9C3-A702-8206-9FC6-54A919C96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8AD3F-C556-E77B-BE4A-76A3FCDC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B520-85C3-3F4A-BBF1-568BB9EDF9C7}" type="datetimeFigureOut">
              <a:rPr lang="en-CH" smtClean="0"/>
              <a:t>16.06.22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76922-635B-7C89-9845-CB77D190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3C896-FAA9-0F8F-2733-44686F9D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58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F15CA-DC9C-C2B7-8942-AC26FB252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2AB86-A0CB-E857-C5DA-C4DF3A38C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7C644-59C0-4D10-CFC0-DC3BDBDD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B520-85C3-3F4A-BBF1-568BB9EDF9C7}" type="datetimeFigureOut">
              <a:rPr lang="en-CH" smtClean="0"/>
              <a:t>16.06.22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C6D75-3E37-513F-AD15-4920F7C2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3D845-63E8-A6AB-6F3E-8DBD5131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174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5D85-40FC-829F-8A9E-A7CA15FD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5B62A-8BBA-F4B6-A23C-A9B9628BB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932A7-03F4-2E8C-A3BC-A3AE7173F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B520-85C3-3F4A-BBF1-568BB9EDF9C7}" type="datetimeFigureOut">
              <a:rPr lang="en-CH" smtClean="0"/>
              <a:t>16.06.22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C5A55-36E2-9ABA-A5A2-FB5CDB03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C2831-CAFC-B4A0-E450-FA9BA35B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9872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C15EC-788D-77DC-0B82-46F1588B1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C1E86-A0CA-9F89-0BC5-32A4B592A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D8714-9E2D-0DAB-673B-EDFCAB88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B520-85C3-3F4A-BBF1-568BB9EDF9C7}" type="datetimeFigureOut">
              <a:rPr lang="en-CH" smtClean="0"/>
              <a:t>16.06.22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FA118-5480-1B69-6C1A-38358262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60751-D296-EB9B-F7DB-7CB5D5A9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302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02A6-AAD2-51EE-B105-0F2B53E6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251D0-1A96-4520-833C-17B30240A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51438-8FA4-AB3D-1C95-2D7145880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30C42-B7BC-F9E9-9090-089E5235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B520-85C3-3F4A-BBF1-568BB9EDF9C7}" type="datetimeFigureOut">
              <a:rPr lang="en-CH" smtClean="0"/>
              <a:t>16.06.22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49270-5039-EDC0-4A78-1244D60D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A0EFC-B944-098C-E1B8-6A0A0CF28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539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6FA5-6726-FEC8-C108-002E7B1E5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D4F1A-EF45-B94A-1618-832856A30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F762D-E446-92EC-687F-FBF58DEAA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62EAD-DA92-5CC3-3585-14ACC51CB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41747-B4DC-5DF9-CC55-B2C2D6854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D34D66-90BA-28D6-2D94-E0078D4F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B520-85C3-3F4A-BBF1-568BB9EDF9C7}" type="datetimeFigureOut">
              <a:rPr lang="en-CH" smtClean="0"/>
              <a:t>16.06.22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2F9138-BC45-792D-48CC-1E786BC5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ACA9C9-EF4C-57EF-D439-9AEDBA10E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164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87B2-17D3-738C-5785-3FA3AB3E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7C56B-080C-7426-D74D-0BBBAC1D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B520-85C3-3F4A-BBF1-568BB9EDF9C7}" type="datetimeFigureOut">
              <a:rPr lang="en-CH" smtClean="0"/>
              <a:t>16.06.22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BBE78-F002-C228-73DB-76F04A14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72CE3-7169-2761-8DA4-A104D189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6344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DF3D1-2DED-093C-17F7-F3EF7FF0C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B520-85C3-3F4A-BBF1-568BB9EDF9C7}" type="datetimeFigureOut">
              <a:rPr lang="en-CH" smtClean="0"/>
              <a:t>16.06.22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69239-B470-C2F7-D3D1-7D1C3D30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5CF67-7634-1BDB-FD6C-F1968844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4941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E4BF-CC49-73DC-DFB9-DFB33F67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C6ED1-5747-5F6D-3591-054C7A90F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A5419-2702-09F8-855B-A055B03A3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18FCB-7DFA-07F2-0079-7D5F6E06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B520-85C3-3F4A-BBF1-568BB9EDF9C7}" type="datetimeFigureOut">
              <a:rPr lang="en-CH" smtClean="0"/>
              <a:t>16.06.22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8CFC8-80B1-D9F3-D437-A35A7EC3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3B64C-B56C-AFFC-E565-DB289746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5125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70E3-0B80-90E7-43CB-3F6B1F22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AE776-BC17-6BA4-F40A-9063B23F9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2732B-9BDC-60CE-7C34-101914AE6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AFE42-9504-DD68-BD9E-5C44ADE3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B520-85C3-3F4A-BBF1-568BB9EDF9C7}" type="datetimeFigureOut">
              <a:rPr lang="en-CH" smtClean="0"/>
              <a:t>16.06.22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C9C83-4990-A7BE-339F-0E031179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F8CCC-E01E-0079-D1EF-B70F4193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68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E4E5C-B11D-9A50-9144-2F71984F2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AB2AD-B984-C3DD-2C8B-668B1ECAC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44942-BFFE-93B1-1319-C5A759A4D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AB520-85C3-3F4A-BBF1-568BB9EDF9C7}" type="datetimeFigureOut">
              <a:rPr lang="en-CH" smtClean="0"/>
              <a:t>16.06.22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FDED-5D62-ED0E-1452-AC687A088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95C7C-B603-261B-BD6B-A4A027511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6051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24957E-E1BE-649A-2095-8A6508FBB552}"/>
              </a:ext>
            </a:extLst>
          </p:cNvPr>
          <p:cNvSpPr/>
          <p:nvPr/>
        </p:nvSpPr>
        <p:spPr>
          <a:xfrm>
            <a:off x="5841797" y="699983"/>
            <a:ext cx="6190736" cy="5207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9F6BF6-DB8F-8C90-431A-FF4181BBF885}"/>
              </a:ext>
            </a:extLst>
          </p:cNvPr>
          <p:cNvSpPr/>
          <p:nvPr/>
        </p:nvSpPr>
        <p:spPr>
          <a:xfrm>
            <a:off x="8464341" y="487034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27A5C0-EC3A-247B-9EA7-FCAD1B259265}"/>
              </a:ext>
            </a:extLst>
          </p:cNvPr>
          <p:cNvSpPr/>
          <p:nvPr/>
        </p:nvSpPr>
        <p:spPr>
          <a:xfrm>
            <a:off x="6189492" y="273674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</a:t>
            </a:r>
            <a:r>
              <a:rPr lang="en-CH" baseline="-25000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10A8B5-1FB9-2C3C-1422-152ED426CD94}"/>
              </a:ext>
            </a:extLst>
          </p:cNvPr>
          <p:cNvSpPr/>
          <p:nvPr/>
        </p:nvSpPr>
        <p:spPr>
          <a:xfrm>
            <a:off x="10739192" y="273674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</a:t>
            </a:r>
            <a:r>
              <a:rPr lang="en-CH" baseline="-250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9A60D6-C44D-3617-EF41-9DAD3E789E93}"/>
              </a:ext>
            </a:extLst>
          </p:cNvPr>
          <p:cNvSpPr/>
          <p:nvPr/>
        </p:nvSpPr>
        <p:spPr>
          <a:xfrm>
            <a:off x="8437483" y="87262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2D6AC0-25ED-3237-F9CF-B4DD17BEA94A}"/>
              </a:ext>
            </a:extLst>
          </p:cNvPr>
          <p:cNvCxnSpPr/>
          <p:nvPr/>
        </p:nvCxnSpPr>
        <p:spPr>
          <a:xfrm flipV="1">
            <a:off x="6544474" y="1168142"/>
            <a:ext cx="1769326" cy="146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CBD9F8-90F4-E7E9-744C-FA21B0539DF9}"/>
              </a:ext>
            </a:extLst>
          </p:cNvPr>
          <p:cNvCxnSpPr>
            <a:cxnSpLocks/>
          </p:cNvCxnSpPr>
          <p:nvPr/>
        </p:nvCxnSpPr>
        <p:spPr>
          <a:xfrm flipH="1">
            <a:off x="6793516" y="1369790"/>
            <a:ext cx="1577899" cy="125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77A417-0D07-4ED9-5357-A02C85FC7BB1}"/>
              </a:ext>
            </a:extLst>
          </p:cNvPr>
          <p:cNvCxnSpPr>
            <a:cxnSpLocks/>
          </p:cNvCxnSpPr>
          <p:nvPr/>
        </p:nvCxnSpPr>
        <p:spPr>
          <a:xfrm flipH="1" flipV="1">
            <a:off x="9460911" y="1300929"/>
            <a:ext cx="1911936" cy="132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D42C04-AD3E-26C6-AC88-EE5BF7B7AFFC}"/>
              </a:ext>
            </a:extLst>
          </p:cNvPr>
          <p:cNvCxnSpPr>
            <a:cxnSpLocks/>
          </p:cNvCxnSpPr>
          <p:nvPr/>
        </p:nvCxnSpPr>
        <p:spPr>
          <a:xfrm>
            <a:off x="9394801" y="1458914"/>
            <a:ext cx="1727867" cy="118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261929A-7CC3-8C6C-2938-AB051FD77B1B}"/>
              </a:ext>
            </a:extLst>
          </p:cNvPr>
          <p:cNvSpPr txBox="1"/>
          <p:nvPr/>
        </p:nvSpPr>
        <p:spPr>
          <a:xfrm>
            <a:off x="6260487" y="1261994"/>
            <a:ext cx="174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(1-</a:t>
            </a:r>
            <a:r>
              <a:rPr lang="el-GR" dirty="0"/>
              <a:t>σ</a:t>
            </a:r>
            <a:r>
              <a:rPr lang="el-GR" baseline="-25000" dirty="0"/>
              <a:t>1</a:t>
            </a:r>
            <a:r>
              <a:rPr lang="de-CH" dirty="0"/>
              <a:t>+</a:t>
            </a:r>
            <a:r>
              <a:rPr lang="el-GR" dirty="0"/>
              <a:t>σ</a:t>
            </a:r>
            <a:r>
              <a:rPr lang="de-CH" baseline="-25000" dirty="0"/>
              <a:t>2</a:t>
            </a:r>
            <a:r>
              <a:rPr lang="de-CH" dirty="0"/>
              <a:t>)*</a:t>
            </a:r>
            <a:r>
              <a:rPr lang="el-GR" dirty="0"/>
              <a:t>η</a:t>
            </a:r>
            <a:r>
              <a:rPr lang="en-GB" baseline="-25000" dirty="0" err="1"/>
              <a:t>rw</a:t>
            </a:r>
            <a:endParaRPr lang="en-CH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A8488-82D9-9568-B796-09334E8DEA52}"/>
              </a:ext>
            </a:extLst>
          </p:cNvPr>
          <p:cNvSpPr txBox="1"/>
          <p:nvPr/>
        </p:nvSpPr>
        <p:spPr>
          <a:xfrm>
            <a:off x="9432946" y="2078951"/>
            <a:ext cx="102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σ</a:t>
            </a:r>
            <a:r>
              <a:rPr lang="el-GR" baseline="-25000" dirty="0"/>
              <a:t>2</a:t>
            </a:r>
            <a:r>
              <a:rPr lang="de-CH" dirty="0"/>
              <a:t>*</a:t>
            </a:r>
            <a:r>
              <a:rPr lang="el-GR" dirty="0"/>
              <a:t>η</a:t>
            </a:r>
            <a:r>
              <a:rPr lang="en-GB" baseline="-25000" dirty="0" err="1"/>
              <a:t>rw</a:t>
            </a:r>
            <a:r>
              <a:rPr lang="de-CH" dirty="0"/>
              <a:t>*</a:t>
            </a:r>
            <a:r>
              <a:rPr lang="el-GR" dirty="0"/>
              <a:t>ρ</a:t>
            </a:r>
            <a:endParaRPr lang="en-CH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77264A-110D-C0CA-3E09-E1C424A14206}"/>
              </a:ext>
            </a:extLst>
          </p:cNvPr>
          <p:cNvSpPr txBox="1"/>
          <p:nvPr/>
        </p:nvSpPr>
        <p:spPr>
          <a:xfrm>
            <a:off x="7373960" y="211429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σ</a:t>
            </a:r>
            <a:r>
              <a:rPr lang="el-GR" baseline="-25000" dirty="0"/>
              <a:t>1</a:t>
            </a:r>
            <a:r>
              <a:rPr lang="de-CH" dirty="0"/>
              <a:t>*</a:t>
            </a:r>
            <a:r>
              <a:rPr lang="el-GR" dirty="0"/>
              <a:t>η</a:t>
            </a:r>
            <a:r>
              <a:rPr lang="en-GB" baseline="-25000" dirty="0" err="1"/>
              <a:t>wr</a:t>
            </a:r>
            <a:r>
              <a:rPr lang="de-CH" dirty="0"/>
              <a:t>*</a:t>
            </a:r>
            <a:r>
              <a:rPr lang="el-GR" dirty="0"/>
              <a:t>ρ</a:t>
            </a:r>
            <a:endParaRPr lang="en-CH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4DD78C-95A7-FA2A-309A-9BFA34D423B9}"/>
              </a:ext>
            </a:extLst>
          </p:cNvPr>
          <p:cNvSpPr txBox="1"/>
          <p:nvPr/>
        </p:nvSpPr>
        <p:spPr>
          <a:xfrm>
            <a:off x="10089693" y="1363354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(1-</a:t>
            </a:r>
            <a:r>
              <a:rPr lang="el-GR" dirty="0"/>
              <a:t>σ</a:t>
            </a:r>
            <a:r>
              <a:rPr lang="el-GR" baseline="-25000" dirty="0"/>
              <a:t>1</a:t>
            </a:r>
            <a:r>
              <a:rPr lang="de-CH" dirty="0"/>
              <a:t>+</a:t>
            </a:r>
            <a:r>
              <a:rPr lang="el-GR" dirty="0"/>
              <a:t>σ</a:t>
            </a:r>
            <a:r>
              <a:rPr lang="de-CH" baseline="-25000" dirty="0"/>
              <a:t>2</a:t>
            </a:r>
            <a:r>
              <a:rPr lang="de-CH" dirty="0"/>
              <a:t>)*</a:t>
            </a:r>
            <a:r>
              <a:rPr lang="el-GR" dirty="0"/>
              <a:t>η</a:t>
            </a:r>
            <a:r>
              <a:rPr lang="en-GB" baseline="-25000" dirty="0" err="1"/>
              <a:t>wr</a:t>
            </a:r>
            <a:endParaRPr lang="en-CH" baseline="-25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627542-F78E-E530-3CBE-39952755CEC2}"/>
              </a:ext>
            </a:extLst>
          </p:cNvPr>
          <p:cNvCxnSpPr>
            <a:cxnSpLocks/>
          </p:cNvCxnSpPr>
          <p:nvPr/>
        </p:nvCxnSpPr>
        <p:spPr>
          <a:xfrm>
            <a:off x="9005767" y="1959878"/>
            <a:ext cx="0" cy="269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E12CA8-AABA-D99E-49AC-43D8A7115DC5}"/>
              </a:ext>
            </a:extLst>
          </p:cNvPr>
          <p:cNvCxnSpPr>
            <a:cxnSpLocks/>
          </p:cNvCxnSpPr>
          <p:nvPr/>
        </p:nvCxnSpPr>
        <p:spPr>
          <a:xfrm flipV="1">
            <a:off x="8760385" y="1959878"/>
            <a:ext cx="0" cy="269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8DB177-C022-3BA7-ABCA-3C466BB8AFE7}"/>
              </a:ext>
            </a:extLst>
          </p:cNvPr>
          <p:cNvCxnSpPr>
            <a:cxnSpLocks/>
          </p:cNvCxnSpPr>
          <p:nvPr/>
        </p:nvCxnSpPr>
        <p:spPr>
          <a:xfrm flipH="1" flipV="1">
            <a:off x="6797660" y="3688963"/>
            <a:ext cx="1769326" cy="163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9AC07A-6063-6D92-18E4-016AF374BAE1}"/>
              </a:ext>
            </a:extLst>
          </p:cNvPr>
          <p:cNvCxnSpPr>
            <a:cxnSpLocks/>
          </p:cNvCxnSpPr>
          <p:nvPr/>
        </p:nvCxnSpPr>
        <p:spPr>
          <a:xfrm>
            <a:off x="6676428" y="3856878"/>
            <a:ext cx="1676400" cy="150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0766AA-3AEF-14CC-016D-B5C74A70EE68}"/>
              </a:ext>
            </a:extLst>
          </p:cNvPr>
          <p:cNvCxnSpPr>
            <a:cxnSpLocks/>
          </p:cNvCxnSpPr>
          <p:nvPr/>
        </p:nvCxnSpPr>
        <p:spPr>
          <a:xfrm flipV="1">
            <a:off x="9507350" y="3804637"/>
            <a:ext cx="1592196" cy="1395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86CB08-C5B9-F3A3-8204-ADC4FF0B6A1F}"/>
              </a:ext>
            </a:extLst>
          </p:cNvPr>
          <p:cNvCxnSpPr/>
          <p:nvPr/>
        </p:nvCxnSpPr>
        <p:spPr>
          <a:xfrm flipH="1">
            <a:off x="9490254" y="3877888"/>
            <a:ext cx="1799063" cy="156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C1198E-9779-DAE1-E2AE-2E6F0055B01B}"/>
              </a:ext>
            </a:extLst>
          </p:cNvPr>
          <p:cNvSpPr txBox="1"/>
          <p:nvPr/>
        </p:nvSpPr>
        <p:spPr>
          <a:xfrm>
            <a:off x="9808140" y="4046294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ßSR</a:t>
            </a:r>
            <a:r>
              <a:rPr lang="en-CH" baseline="-25000" dirty="0"/>
              <a:t>2</a:t>
            </a:r>
            <a:r>
              <a:rPr lang="de-CH" dirty="0"/>
              <a:t>c</a:t>
            </a:r>
            <a:r>
              <a:rPr lang="de-CH" baseline="-25000" dirty="0"/>
              <a:t>2</a:t>
            </a:r>
            <a:endParaRPr lang="en-CH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C96295-DCE6-7E49-9F5C-C7955AF3D6E5}"/>
              </a:ext>
            </a:extLst>
          </p:cNvPr>
          <p:cNvSpPr txBox="1"/>
          <p:nvPr/>
        </p:nvSpPr>
        <p:spPr>
          <a:xfrm>
            <a:off x="7471993" y="4018353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ßSR</a:t>
            </a:r>
            <a:r>
              <a:rPr lang="en-CH" baseline="-25000" dirty="0"/>
              <a:t>1</a:t>
            </a:r>
            <a:r>
              <a:rPr lang="de-CH" dirty="0"/>
              <a:t>c</a:t>
            </a:r>
            <a:r>
              <a:rPr lang="de-CH" baseline="-25000" dirty="0"/>
              <a:t>1</a:t>
            </a:r>
            <a:endParaRPr lang="en-CH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4CB436-9D4D-E8CB-DF0C-BB54C487E6A6}"/>
              </a:ext>
            </a:extLst>
          </p:cNvPr>
          <p:cNvSpPr txBox="1"/>
          <p:nvPr/>
        </p:nvSpPr>
        <p:spPr>
          <a:xfrm>
            <a:off x="6092434" y="4600862"/>
            <a:ext cx="1208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µ</a:t>
            </a:r>
            <a:r>
              <a:rPr lang="en-CH" baseline="-25000" dirty="0"/>
              <a:t>R</a:t>
            </a:r>
            <a:r>
              <a:rPr lang="en-CH" dirty="0"/>
              <a:t>*(1-</a:t>
            </a:r>
            <a:r>
              <a:rPr lang="el-GR" dirty="0"/>
              <a:t>σ</a:t>
            </a:r>
            <a:r>
              <a:rPr lang="de-CH" baseline="-25000" dirty="0"/>
              <a:t>2</a:t>
            </a:r>
            <a:r>
              <a:rPr lang="de-CH" dirty="0"/>
              <a:t>) +</a:t>
            </a:r>
          </a:p>
          <a:p>
            <a:r>
              <a:rPr lang="en-CH" dirty="0"/>
              <a:t>µ</a:t>
            </a:r>
            <a:r>
              <a:rPr lang="en-CH" baseline="-25000" dirty="0"/>
              <a:t>T</a:t>
            </a:r>
            <a:r>
              <a:rPr lang="en-CH" dirty="0"/>
              <a:t>*</a:t>
            </a:r>
            <a:r>
              <a:rPr lang="el-GR" dirty="0"/>
              <a:t>σ</a:t>
            </a:r>
            <a:r>
              <a:rPr lang="de-CH" baseline="-25000" dirty="0"/>
              <a:t>2</a:t>
            </a:r>
            <a:endParaRPr lang="en-CH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27F588-AF98-8AA2-A276-149DF8B97BB2}"/>
              </a:ext>
            </a:extLst>
          </p:cNvPr>
          <p:cNvSpPr txBox="1"/>
          <p:nvPr/>
        </p:nvSpPr>
        <p:spPr>
          <a:xfrm>
            <a:off x="8183451" y="2921647"/>
            <a:ext cx="61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ßSW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8E6222-0CBA-3937-D8BE-48D0D4936910}"/>
              </a:ext>
            </a:extLst>
          </p:cNvPr>
          <p:cNvSpPr txBox="1"/>
          <p:nvPr/>
        </p:nvSpPr>
        <p:spPr>
          <a:xfrm>
            <a:off x="9005735" y="2627375"/>
            <a:ext cx="1406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µ</a:t>
            </a:r>
            <a:r>
              <a:rPr lang="en-CH" baseline="-25000" dirty="0"/>
              <a:t>T</a:t>
            </a:r>
            <a:r>
              <a:rPr lang="en-CH" dirty="0"/>
              <a:t>*</a:t>
            </a:r>
          </a:p>
          <a:p>
            <a:r>
              <a:rPr lang="de-CH" dirty="0"/>
              <a:t>(</a:t>
            </a:r>
            <a:r>
              <a:rPr lang="el-GR" dirty="0"/>
              <a:t>σ</a:t>
            </a:r>
            <a:r>
              <a:rPr lang="el-GR" baseline="-25000" dirty="0"/>
              <a:t>1</a:t>
            </a:r>
            <a:r>
              <a:rPr lang="de-CH" dirty="0"/>
              <a:t>+</a:t>
            </a:r>
            <a:r>
              <a:rPr lang="el-GR" dirty="0"/>
              <a:t>σ</a:t>
            </a:r>
            <a:r>
              <a:rPr lang="de-CH" baseline="-25000" dirty="0"/>
              <a:t>2</a:t>
            </a:r>
            <a:r>
              <a:rPr lang="de-CH" dirty="0"/>
              <a:t>)*(1-</a:t>
            </a:r>
            <a:r>
              <a:rPr lang="el-GR" dirty="0"/>
              <a:t>ρ</a:t>
            </a:r>
            <a:r>
              <a:rPr lang="de-CH" dirty="0"/>
              <a:t>)</a:t>
            </a:r>
            <a:endParaRPr lang="en-CH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974C12-BDD1-F00B-2E02-0B37526C4392}"/>
              </a:ext>
            </a:extLst>
          </p:cNvPr>
          <p:cNvSpPr txBox="1"/>
          <p:nvPr/>
        </p:nvSpPr>
        <p:spPr>
          <a:xfrm>
            <a:off x="9003556" y="3221678"/>
            <a:ext cx="103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µ</a:t>
            </a:r>
            <a:r>
              <a:rPr lang="en-CH" baseline="-25000" dirty="0"/>
              <a:t>W</a:t>
            </a:r>
            <a:r>
              <a:rPr lang="en-CH" dirty="0"/>
              <a:t>*</a:t>
            </a:r>
          </a:p>
          <a:p>
            <a:r>
              <a:rPr lang="en-CH" dirty="0"/>
              <a:t>1-</a:t>
            </a:r>
            <a:r>
              <a:rPr lang="de-CH" dirty="0"/>
              <a:t>(</a:t>
            </a:r>
            <a:r>
              <a:rPr lang="el-GR" dirty="0"/>
              <a:t>σ</a:t>
            </a:r>
            <a:r>
              <a:rPr lang="el-GR" baseline="-25000" dirty="0"/>
              <a:t>1</a:t>
            </a:r>
            <a:r>
              <a:rPr lang="de-CH" dirty="0"/>
              <a:t>+</a:t>
            </a:r>
            <a:r>
              <a:rPr lang="el-GR" dirty="0"/>
              <a:t>σ</a:t>
            </a:r>
            <a:r>
              <a:rPr lang="de-CH" baseline="-25000" dirty="0"/>
              <a:t>2</a:t>
            </a:r>
            <a:r>
              <a:rPr lang="de-CH" dirty="0"/>
              <a:t>)</a:t>
            </a:r>
            <a:endParaRPr lang="en-CH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D2C31D-664B-DEBE-C49C-30E667AC900D}"/>
              </a:ext>
            </a:extLst>
          </p:cNvPr>
          <p:cNvSpPr txBox="1"/>
          <p:nvPr/>
        </p:nvSpPr>
        <p:spPr>
          <a:xfrm>
            <a:off x="10430786" y="4547182"/>
            <a:ext cx="1208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µ</a:t>
            </a:r>
            <a:r>
              <a:rPr lang="en-CH" baseline="-25000" dirty="0"/>
              <a:t>R</a:t>
            </a:r>
            <a:r>
              <a:rPr lang="en-CH" dirty="0"/>
              <a:t>*(1-</a:t>
            </a:r>
            <a:r>
              <a:rPr lang="el-GR" dirty="0"/>
              <a:t>σ</a:t>
            </a:r>
            <a:r>
              <a:rPr lang="de-CH" baseline="-25000" dirty="0"/>
              <a:t>1</a:t>
            </a:r>
            <a:r>
              <a:rPr lang="de-CH" dirty="0"/>
              <a:t>) +</a:t>
            </a:r>
          </a:p>
          <a:p>
            <a:r>
              <a:rPr lang="en-CH" dirty="0"/>
              <a:t>µ</a:t>
            </a:r>
            <a:r>
              <a:rPr lang="en-CH" baseline="-25000" dirty="0"/>
              <a:t>T</a:t>
            </a:r>
            <a:r>
              <a:rPr lang="en-CH" dirty="0"/>
              <a:t>*</a:t>
            </a:r>
            <a:r>
              <a:rPr lang="el-GR" dirty="0"/>
              <a:t>σ</a:t>
            </a:r>
            <a:r>
              <a:rPr lang="de-CH" baseline="-25000" dirty="0"/>
              <a:t>1</a:t>
            </a:r>
            <a:endParaRPr lang="en-CH" baseline="-25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50069F-C016-E983-0336-A6D2559684F9}"/>
              </a:ext>
            </a:extLst>
          </p:cNvPr>
          <p:cNvSpPr txBox="1"/>
          <p:nvPr/>
        </p:nvSpPr>
        <p:spPr>
          <a:xfrm>
            <a:off x="265043" y="556591"/>
            <a:ext cx="3496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Implementation of Prophylaxis</a:t>
            </a:r>
          </a:p>
          <a:p>
            <a:r>
              <a:rPr lang="en-CH" dirty="0"/>
              <a:t>Aim to have a class of animals who</a:t>
            </a:r>
          </a:p>
        </p:txBody>
      </p:sp>
    </p:spTree>
    <p:extLst>
      <p:ext uri="{BB962C8B-B14F-4D97-AF65-F5344CB8AC3E}">
        <p14:creationId xmlns:p14="http://schemas.microsoft.com/office/powerpoint/2010/main" val="318796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>
            <a:extLst>
              <a:ext uri="{FF2B5EF4-FFF2-40B4-BE49-F238E27FC236}">
                <a16:creationId xmlns:a16="http://schemas.microsoft.com/office/drawing/2014/main" id="{312F67DA-41E0-B08E-A790-5B97121F79FD}"/>
              </a:ext>
            </a:extLst>
          </p:cNvPr>
          <p:cNvSpPr/>
          <p:nvPr/>
        </p:nvSpPr>
        <p:spPr>
          <a:xfrm>
            <a:off x="889233" y="528506"/>
            <a:ext cx="10796631" cy="5679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D56EAC-7D55-1F36-F93A-DAFD0903E858}"/>
              </a:ext>
            </a:extLst>
          </p:cNvPr>
          <p:cNvSpPr/>
          <p:nvPr/>
        </p:nvSpPr>
        <p:spPr>
          <a:xfrm>
            <a:off x="4398875" y="28977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Wc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BD9B-2793-400A-439D-883393AE44CD}"/>
              </a:ext>
            </a:extLst>
          </p:cNvPr>
          <p:cNvSpPr/>
          <p:nvPr/>
        </p:nvSpPr>
        <p:spPr>
          <a:xfrm>
            <a:off x="1476495" y="77418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</a:t>
            </a:r>
            <a:r>
              <a:rPr lang="en-CH" baseline="-25000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D8451D-70D9-D4BD-99F6-727BDE2D709E}"/>
              </a:ext>
            </a:extLst>
          </p:cNvPr>
          <p:cNvSpPr/>
          <p:nvPr/>
        </p:nvSpPr>
        <p:spPr>
          <a:xfrm>
            <a:off x="1476495" y="500163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</a:t>
            </a:r>
            <a:r>
              <a:rPr lang="en-CH" baseline="-250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399688-3BC2-B4DF-0E6E-DBD228AABCCA}"/>
              </a:ext>
            </a:extLst>
          </p:cNvPr>
          <p:cNvSpPr/>
          <p:nvPr/>
        </p:nvSpPr>
        <p:spPr>
          <a:xfrm>
            <a:off x="7484189" y="28977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ED44CC-39F5-4F19-430B-0AAEA4216C94}"/>
              </a:ext>
            </a:extLst>
          </p:cNvPr>
          <p:cNvSpPr/>
          <p:nvPr/>
        </p:nvSpPr>
        <p:spPr>
          <a:xfrm>
            <a:off x="5963414" y="80481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Rc</a:t>
            </a:r>
            <a:r>
              <a:rPr lang="en-CH" baseline="-25000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8601B1-E846-4A08-1629-EB0094DA0A9C}"/>
              </a:ext>
            </a:extLst>
          </p:cNvPr>
          <p:cNvSpPr/>
          <p:nvPr/>
        </p:nvSpPr>
        <p:spPr>
          <a:xfrm>
            <a:off x="5853556" y="488270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Rc</a:t>
            </a:r>
            <a:r>
              <a:rPr lang="en-CH" baseline="-25000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59EF55-1515-DB46-4441-40E409CE7D1A}"/>
              </a:ext>
            </a:extLst>
          </p:cNvPr>
          <p:cNvCxnSpPr>
            <a:cxnSpLocks/>
          </p:cNvCxnSpPr>
          <p:nvPr/>
        </p:nvCxnSpPr>
        <p:spPr>
          <a:xfrm>
            <a:off x="5375420" y="3354931"/>
            <a:ext cx="1955707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4BC260-66FB-7035-ED30-860471B2A69B}"/>
              </a:ext>
            </a:extLst>
          </p:cNvPr>
          <p:cNvCxnSpPr>
            <a:cxnSpLocks/>
          </p:cNvCxnSpPr>
          <p:nvPr/>
        </p:nvCxnSpPr>
        <p:spPr>
          <a:xfrm>
            <a:off x="5394287" y="3472577"/>
            <a:ext cx="1936840" cy="0"/>
          </a:xfrm>
          <a:prstGeom prst="straightConnector1">
            <a:avLst/>
          </a:prstGeom>
          <a:ln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A8D4D3-3FDB-6D37-462E-4BB4C8BA0E3E}"/>
              </a:ext>
            </a:extLst>
          </p:cNvPr>
          <p:cNvCxnSpPr>
            <a:cxnSpLocks/>
          </p:cNvCxnSpPr>
          <p:nvPr/>
        </p:nvCxnSpPr>
        <p:spPr>
          <a:xfrm flipH="1" flipV="1">
            <a:off x="6932378" y="1333942"/>
            <a:ext cx="916134" cy="15698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4A9E84-22F6-ED9D-4347-DFFC0B9DAFC3}"/>
              </a:ext>
            </a:extLst>
          </p:cNvPr>
          <p:cNvCxnSpPr>
            <a:cxnSpLocks/>
          </p:cNvCxnSpPr>
          <p:nvPr/>
        </p:nvCxnSpPr>
        <p:spPr>
          <a:xfrm flipH="1" flipV="1">
            <a:off x="6925390" y="1502390"/>
            <a:ext cx="764372" cy="136705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82BF90-6814-C800-1405-03C9DB7CB4B0}"/>
              </a:ext>
            </a:extLst>
          </p:cNvPr>
          <p:cNvCxnSpPr>
            <a:cxnSpLocks/>
          </p:cNvCxnSpPr>
          <p:nvPr/>
        </p:nvCxnSpPr>
        <p:spPr>
          <a:xfrm flipH="1">
            <a:off x="6877814" y="3869709"/>
            <a:ext cx="1039341" cy="15471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9CE1E1-8D6E-A25B-B978-61F03609D979}"/>
              </a:ext>
            </a:extLst>
          </p:cNvPr>
          <p:cNvCxnSpPr>
            <a:cxnSpLocks/>
          </p:cNvCxnSpPr>
          <p:nvPr/>
        </p:nvCxnSpPr>
        <p:spPr>
          <a:xfrm flipH="1">
            <a:off x="6856351" y="3864649"/>
            <a:ext cx="943163" cy="137039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0FBB40-4F42-F0A4-7A48-C3C9A84ED85A}"/>
              </a:ext>
            </a:extLst>
          </p:cNvPr>
          <p:cNvCxnSpPr>
            <a:cxnSpLocks/>
          </p:cNvCxnSpPr>
          <p:nvPr/>
        </p:nvCxnSpPr>
        <p:spPr>
          <a:xfrm flipV="1">
            <a:off x="4746853" y="1334356"/>
            <a:ext cx="1124492" cy="148585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B963E8-20D3-4C9A-2D3F-B19E7A678FB5}"/>
              </a:ext>
            </a:extLst>
          </p:cNvPr>
          <p:cNvCxnSpPr>
            <a:cxnSpLocks/>
          </p:cNvCxnSpPr>
          <p:nvPr/>
        </p:nvCxnSpPr>
        <p:spPr>
          <a:xfrm flipV="1">
            <a:off x="4978573" y="1579488"/>
            <a:ext cx="871831" cy="1200598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BC6212-A366-6858-A5C1-171890792A8B}"/>
              </a:ext>
            </a:extLst>
          </p:cNvPr>
          <p:cNvCxnSpPr>
            <a:cxnSpLocks/>
          </p:cNvCxnSpPr>
          <p:nvPr/>
        </p:nvCxnSpPr>
        <p:spPr>
          <a:xfrm>
            <a:off x="4964911" y="3899999"/>
            <a:ext cx="809128" cy="1189314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6FD9E5B-6100-5A1B-EC71-0DC637470681}"/>
              </a:ext>
            </a:extLst>
          </p:cNvPr>
          <p:cNvCxnSpPr>
            <a:cxnSpLocks/>
          </p:cNvCxnSpPr>
          <p:nvPr/>
        </p:nvCxnSpPr>
        <p:spPr>
          <a:xfrm>
            <a:off x="4774548" y="3846305"/>
            <a:ext cx="1039249" cy="148623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0CCB3F-13F7-E555-941F-2DBE89279FEE}"/>
              </a:ext>
            </a:extLst>
          </p:cNvPr>
          <p:cNvCxnSpPr>
            <a:cxnSpLocks/>
          </p:cNvCxnSpPr>
          <p:nvPr/>
        </p:nvCxnSpPr>
        <p:spPr>
          <a:xfrm flipH="1">
            <a:off x="1815127" y="3381070"/>
            <a:ext cx="2536800" cy="152483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D1A188-36A9-F7E0-8ED1-BE82B9A9D9FC}"/>
              </a:ext>
            </a:extLst>
          </p:cNvPr>
          <p:cNvCxnSpPr>
            <a:cxnSpLocks/>
          </p:cNvCxnSpPr>
          <p:nvPr/>
        </p:nvCxnSpPr>
        <p:spPr>
          <a:xfrm flipH="1" flipV="1">
            <a:off x="1808636" y="1784321"/>
            <a:ext cx="2527503" cy="15967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0BB4E15-B96A-130B-07AA-792C1AAC9F8C}"/>
              </a:ext>
            </a:extLst>
          </p:cNvPr>
          <p:cNvCxnSpPr>
            <a:cxnSpLocks/>
          </p:cNvCxnSpPr>
          <p:nvPr/>
        </p:nvCxnSpPr>
        <p:spPr>
          <a:xfrm flipH="1" flipV="1">
            <a:off x="2425150" y="1256708"/>
            <a:ext cx="5013004" cy="184322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3D910747-FE90-810B-3BA3-F1C287B9008B}"/>
              </a:ext>
            </a:extLst>
          </p:cNvPr>
          <p:cNvSpPr/>
          <p:nvPr/>
        </p:nvSpPr>
        <p:spPr>
          <a:xfrm>
            <a:off x="9274508" y="80244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Ri</a:t>
            </a:r>
            <a:r>
              <a:rPr lang="en-CH" baseline="-25000" dirty="0"/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AD3F629-999A-E1D1-CB08-72D3F08317B2}"/>
              </a:ext>
            </a:extLst>
          </p:cNvPr>
          <p:cNvSpPr/>
          <p:nvPr/>
        </p:nvSpPr>
        <p:spPr>
          <a:xfrm>
            <a:off x="10491561" y="28977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Wi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F1DDAAD-7133-3781-981D-FCCB44FC6176}"/>
              </a:ext>
            </a:extLst>
          </p:cNvPr>
          <p:cNvSpPr/>
          <p:nvPr/>
        </p:nvSpPr>
        <p:spPr>
          <a:xfrm>
            <a:off x="9276855" y="49102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Ri</a:t>
            </a:r>
            <a:r>
              <a:rPr lang="en-CH" baseline="-25000" dirty="0"/>
              <a:t>2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9F27304-477A-7BEA-4D10-53B116EEFB6B}"/>
              </a:ext>
            </a:extLst>
          </p:cNvPr>
          <p:cNvCxnSpPr>
            <a:cxnSpLocks/>
          </p:cNvCxnSpPr>
          <p:nvPr/>
        </p:nvCxnSpPr>
        <p:spPr>
          <a:xfrm flipV="1">
            <a:off x="8416895" y="1745092"/>
            <a:ext cx="1209695" cy="14197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B771F4F-7A63-FAB8-DC11-D0B2D6DEDE2C}"/>
              </a:ext>
            </a:extLst>
          </p:cNvPr>
          <p:cNvCxnSpPr>
            <a:cxnSpLocks/>
          </p:cNvCxnSpPr>
          <p:nvPr/>
        </p:nvCxnSpPr>
        <p:spPr>
          <a:xfrm>
            <a:off x="8423330" y="3599531"/>
            <a:ext cx="1209695" cy="12924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D45F5ED-CB40-C80C-DECB-CBFE54D27D22}"/>
              </a:ext>
            </a:extLst>
          </p:cNvPr>
          <p:cNvCxnSpPr>
            <a:cxnSpLocks/>
          </p:cNvCxnSpPr>
          <p:nvPr/>
        </p:nvCxnSpPr>
        <p:spPr>
          <a:xfrm>
            <a:off x="8449007" y="3459511"/>
            <a:ext cx="195186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A18606E-69EC-3033-D56B-6C5CCFCEE5C5}"/>
              </a:ext>
            </a:extLst>
          </p:cNvPr>
          <p:cNvCxnSpPr>
            <a:cxnSpLocks/>
          </p:cNvCxnSpPr>
          <p:nvPr/>
        </p:nvCxnSpPr>
        <p:spPr>
          <a:xfrm flipH="1">
            <a:off x="8471547" y="3345111"/>
            <a:ext cx="192932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50A660-2068-13EB-2F48-F20099CA3710}"/>
              </a:ext>
            </a:extLst>
          </p:cNvPr>
          <p:cNvCxnSpPr>
            <a:cxnSpLocks/>
          </p:cNvCxnSpPr>
          <p:nvPr/>
        </p:nvCxnSpPr>
        <p:spPr>
          <a:xfrm>
            <a:off x="8474139" y="3497243"/>
            <a:ext cx="1256452" cy="1342443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9A5E974-013D-3B10-658B-2639ADA9E2BC}"/>
              </a:ext>
            </a:extLst>
          </p:cNvPr>
          <p:cNvCxnSpPr>
            <a:cxnSpLocks/>
          </p:cNvCxnSpPr>
          <p:nvPr/>
        </p:nvCxnSpPr>
        <p:spPr>
          <a:xfrm flipV="1">
            <a:off x="8489278" y="1789447"/>
            <a:ext cx="1257526" cy="147585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39D8022-93B7-D670-965F-85D81086CA72}"/>
              </a:ext>
            </a:extLst>
          </p:cNvPr>
          <p:cNvSpPr txBox="1"/>
          <p:nvPr/>
        </p:nvSpPr>
        <p:spPr>
          <a:xfrm>
            <a:off x="1842572" y="2759046"/>
            <a:ext cx="1016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Prophylaxis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A7ED6E3-D241-BB9A-554E-5C9F58EFEFED}"/>
              </a:ext>
            </a:extLst>
          </p:cNvPr>
          <p:cNvSpPr txBox="1"/>
          <p:nvPr/>
        </p:nvSpPr>
        <p:spPr>
          <a:xfrm>
            <a:off x="1866210" y="3680499"/>
            <a:ext cx="1016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Prophylaxis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C3F5D16-8A1D-16B9-21D2-950CF8A4B6D0}"/>
              </a:ext>
            </a:extLst>
          </p:cNvPr>
          <p:cNvSpPr txBox="1"/>
          <p:nvPr/>
        </p:nvSpPr>
        <p:spPr>
          <a:xfrm>
            <a:off x="3233648" y="5201319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7030A0"/>
                </a:solidFill>
              </a:rPr>
              <a:t>Loss of Protection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DB7E1D7-99EE-FB98-48E3-4BB1CC21CF18}"/>
              </a:ext>
            </a:extLst>
          </p:cNvPr>
          <p:cNvSpPr txBox="1"/>
          <p:nvPr/>
        </p:nvSpPr>
        <p:spPr>
          <a:xfrm>
            <a:off x="2890853" y="1964973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7030A0"/>
                </a:solidFill>
              </a:rPr>
              <a:t>Loss of Protection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C64CB59-7F81-23E7-4D27-A93954FB0056}"/>
              </a:ext>
            </a:extLst>
          </p:cNvPr>
          <p:cNvSpPr txBox="1"/>
          <p:nvPr/>
        </p:nvSpPr>
        <p:spPr>
          <a:xfrm>
            <a:off x="7283021" y="4706247"/>
            <a:ext cx="1311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Transmission*P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D5FE14E-8D6F-AC04-7423-1ABC75C867E8}"/>
              </a:ext>
            </a:extLst>
          </p:cNvPr>
          <p:cNvSpPr txBox="1"/>
          <p:nvPr/>
        </p:nvSpPr>
        <p:spPr>
          <a:xfrm>
            <a:off x="5697676" y="3056652"/>
            <a:ext cx="1311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Transmission*P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21C6ACE-F03D-7870-4D23-ADD79CB86C02}"/>
              </a:ext>
            </a:extLst>
          </p:cNvPr>
          <p:cNvSpPr txBox="1"/>
          <p:nvPr/>
        </p:nvSpPr>
        <p:spPr>
          <a:xfrm>
            <a:off x="7414371" y="2110894"/>
            <a:ext cx="1311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Transmission*P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FF02EE0-9546-1C31-6955-2D4F2CF1986D}"/>
              </a:ext>
            </a:extLst>
          </p:cNvPr>
          <p:cNvSpPr txBox="1"/>
          <p:nvPr/>
        </p:nvSpPr>
        <p:spPr>
          <a:xfrm>
            <a:off x="7852644" y="1869130"/>
            <a:ext cx="1566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Transmission*(1-P)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A06F263-0330-B1FF-FF27-45E4C36C4517}"/>
              </a:ext>
            </a:extLst>
          </p:cNvPr>
          <p:cNvSpPr txBox="1"/>
          <p:nvPr/>
        </p:nvSpPr>
        <p:spPr>
          <a:xfrm>
            <a:off x="7722266" y="4303432"/>
            <a:ext cx="1566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Transmission*(1-P)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F503BDB-5C01-FCDB-2FE1-C19B9258A8BE}"/>
              </a:ext>
            </a:extLst>
          </p:cNvPr>
          <p:cNvSpPr txBox="1"/>
          <p:nvPr/>
        </p:nvSpPr>
        <p:spPr>
          <a:xfrm>
            <a:off x="8719006" y="3450785"/>
            <a:ext cx="1566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Transmission*(1-P)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AC47A80-22E3-9FF0-6839-E37AA492A27B}"/>
              </a:ext>
            </a:extLst>
          </p:cNvPr>
          <p:cNvCxnSpPr>
            <a:cxnSpLocks/>
          </p:cNvCxnSpPr>
          <p:nvPr/>
        </p:nvCxnSpPr>
        <p:spPr>
          <a:xfrm flipH="1">
            <a:off x="2420695" y="3654361"/>
            <a:ext cx="4981154" cy="17590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F377415-8E93-68A1-EE6E-65CAD751654B}"/>
              </a:ext>
            </a:extLst>
          </p:cNvPr>
          <p:cNvCxnSpPr>
            <a:cxnSpLocks/>
          </p:cNvCxnSpPr>
          <p:nvPr/>
        </p:nvCxnSpPr>
        <p:spPr>
          <a:xfrm flipH="1" flipV="1">
            <a:off x="2401367" y="1383716"/>
            <a:ext cx="5013004" cy="1843224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AAA2065-107E-F85A-0963-883358400ED0}"/>
              </a:ext>
            </a:extLst>
          </p:cNvPr>
          <p:cNvCxnSpPr>
            <a:cxnSpLocks/>
          </p:cNvCxnSpPr>
          <p:nvPr/>
        </p:nvCxnSpPr>
        <p:spPr>
          <a:xfrm flipH="1">
            <a:off x="2436930" y="3767044"/>
            <a:ext cx="4981573" cy="1769999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969D9AB-B2BA-5D33-D8A4-B0CE354C3CFE}"/>
              </a:ext>
            </a:extLst>
          </p:cNvPr>
          <p:cNvCxnSpPr>
            <a:cxnSpLocks/>
          </p:cNvCxnSpPr>
          <p:nvPr/>
        </p:nvCxnSpPr>
        <p:spPr>
          <a:xfrm>
            <a:off x="1609853" y="1784321"/>
            <a:ext cx="4155308" cy="37754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8C592BF-686E-4454-6F59-68972033F03E}"/>
              </a:ext>
            </a:extLst>
          </p:cNvPr>
          <p:cNvCxnSpPr>
            <a:cxnSpLocks/>
          </p:cNvCxnSpPr>
          <p:nvPr/>
        </p:nvCxnSpPr>
        <p:spPr>
          <a:xfrm flipV="1">
            <a:off x="1746040" y="1316726"/>
            <a:ext cx="4104364" cy="355245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D6769252-6271-8900-AACE-9E04C7FFC103}"/>
              </a:ext>
            </a:extLst>
          </p:cNvPr>
          <p:cNvSpPr txBox="1"/>
          <p:nvPr/>
        </p:nvSpPr>
        <p:spPr>
          <a:xfrm>
            <a:off x="2458307" y="4388881"/>
            <a:ext cx="1016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Prophylaxis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B469E29-5C98-01FE-26F4-926F89A206F5}"/>
              </a:ext>
            </a:extLst>
          </p:cNvPr>
          <p:cNvSpPr txBox="1"/>
          <p:nvPr/>
        </p:nvSpPr>
        <p:spPr>
          <a:xfrm>
            <a:off x="2667639" y="4734698"/>
            <a:ext cx="1016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Prophylaxis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79D98C1-4359-0000-BEB8-EC8925A6FDF8}"/>
              </a:ext>
            </a:extLst>
          </p:cNvPr>
          <p:cNvSpPr txBox="1"/>
          <p:nvPr/>
        </p:nvSpPr>
        <p:spPr>
          <a:xfrm>
            <a:off x="2918898" y="2317166"/>
            <a:ext cx="1016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Prophylaxis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6F0EEE7-0A1B-9C51-E308-2B1CAF6BBDEC}"/>
              </a:ext>
            </a:extLst>
          </p:cNvPr>
          <p:cNvSpPr txBox="1"/>
          <p:nvPr/>
        </p:nvSpPr>
        <p:spPr>
          <a:xfrm>
            <a:off x="3402436" y="1380239"/>
            <a:ext cx="1016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Prophylaxis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A57CAD8-5D6E-8A6A-27A4-A7EF43EE5981}"/>
              </a:ext>
            </a:extLst>
          </p:cNvPr>
          <p:cNvSpPr txBox="1"/>
          <p:nvPr/>
        </p:nvSpPr>
        <p:spPr>
          <a:xfrm>
            <a:off x="5837188" y="3437405"/>
            <a:ext cx="851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6271A31-0052-FEB0-16A3-75DD62CFFD6B}"/>
              </a:ext>
            </a:extLst>
          </p:cNvPr>
          <p:cNvSpPr txBox="1"/>
          <p:nvPr/>
        </p:nvSpPr>
        <p:spPr>
          <a:xfrm>
            <a:off x="6482262" y="4289295"/>
            <a:ext cx="851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</a:t>
            </a:r>
          </a:p>
          <a:p>
            <a:r>
              <a:rPr lang="en-CH" sz="1400" dirty="0">
                <a:solidFill>
                  <a:srgbClr val="00B050"/>
                </a:solidFill>
              </a:rPr>
              <a:t>(natural)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F6948EC-53A3-DDC0-3470-79A74E1283CA}"/>
              </a:ext>
            </a:extLst>
          </p:cNvPr>
          <p:cNvSpPr txBox="1"/>
          <p:nvPr/>
        </p:nvSpPr>
        <p:spPr>
          <a:xfrm>
            <a:off x="9093901" y="3995067"/>
            <a:ext cx="1743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(treatment)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D02924A-1CE8-7282-BC93-06B62E48E3A8}"/>
              </a:ext>
            </a:extLst>
          </p:cNvPr>
          <p:cNvSpPr txBox="1"/>
          <p:nvPr/>
        </p:nvSpPr>
        <p:spPr>
          <a:xfrm>
            <a:off x="8773055" y="3045366"/>
            <a:ext cx="1743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(treatment)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7120136-5EED-BD0F-0613-119DE777E3CF}"/>
              </a:ext>
            </a:extLst>
          </p:cNvPr>
          <p:cNvSpPr txBox="1"/>
          <p:nvPr/>
        </p:nvSpPr>
        <p:spPr>
          <a:xfrm>
            <a:off x="9058284" y="2457374"/>
            <a:ext cx="1743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(treatment)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89FE0AD-39AF-E3A2-72CF-D2ED8BCE7137}"/>
              </a:ext>
            </a:extLst>
          </p:cNvPr>
          <p:cNvSpPr txBox="1"/>
          <p:nvPr/>
        </p:nvSpPr>
        <p:spPr>
          <a:xfrm>
            <a:off x="6593434" y="2193742"/>
            <a:ext cx="851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</a:t>
            </a:r>
          </a:p>
          <a:p>
            <a:r>
              <a:rPr lang="en-CH" sz="1400" dirty="0">
                <a:solidFill>
                  <a:srgbClr val="00B050"/>
                </a:solidFill>
              </a:rPr>
              <a:t>(natural)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1887155-2BA1-EDDF-A616-2770C830DAED}"/>
              </a:ext>
            </a:extLst>
          </p:cNvPr>
          <p:cNvSpPr txBox="1"/>
          <p:nvPr/>
        </p:nvSpPr>
        <p:spPr>
          <a:xfrm>
            <a:off x="4475006" y="1756807"/>
            <a:ext cx="99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Conversion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5CD4C29-F650-261F-1494-0258E7F13DE4}"/>
              </a:ext>
            </a:extLst>
          </p:cNvPr>
          <p:cNvSpPr txBox="1"/>
          <p:nvPr/>
        </p:nvSpPr>
        <p:spPr>
          <a:xfrm>
            <a:off x="5439112" y="1928281"/>
            <a:ext cx="898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2"/>
                </a:solidFill>
              </a:rPr>
              <a:t>Reversion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C996E94-FEF4-8851-130B-CE3838113D07}"/>
              </a:ext>
            </a:extLst>
          </p:cNvPr>
          <p:cNvSpPr txBox="1"/>
          <p:nvPr/>
        </p:nvSpPr>
        <p:spPr>
          <a:xfrm>
            <a:off x="5090361" y="3933622"/>
            <a:ext cx="898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2"/>
                </a:solidFill>
              </a:rPr>
              <a:t>Reversion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E9B6403-3ECA-8599-8E89-6297B20DBF63}"/>
              </a:ext>
            </a:extLst>
          </p:cNvPr>
          <p:cNvSpPr txBox="1"/>
          <p:nvPr/>
        </p:nvSpPr>
        <p:spPr>
          <a:xfrm>
            <a:off x="4505818" y="4788488"/>
            <a:ext cx="99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Conversion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8A1C82C-81BB-58F6-2659-B8D6601DE395}"/>
              </a:ext>
            </a:extLst>
          </p:cNvPr>
          <p:cNvCxnSpPr>
            <a:cxnSpLocks/>
          </p:cNvCxnSpPr>
          <p:nvPr/>
        </p:nvCxnSpPr>
        <p:spPr>
          <a:xfrm>
            <a:off x="6969883" y="1236354"/>
            <a:ext cx="2240962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BFF3D02-BFDF-9DA8-0849-CA25A5CE3F51}"/>
              </a:ext>
            </a:extLst>
          </p:cNvPr>
          <p:cNvCxnSpPr>
            <a:cxnSpLocks/>
          </p:cNvCxnSpPr>
          <p:nvPr/>
        </p:nvCxnSpPr>
        <p:spPr>
          <a:xfrm>
            <a:off x="6932378" y="5458834"/>
            <a:ext cx="2240962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CC3D2C6-6C82-40E9-34D6-3599E379E4D3}"/>
              </a:ext>
            </a:extLst>
          </p:cNvPr>
          <p:cNvCxnSpPr>
            <a:cxnSpLocks/>
          </p:cNvCxnSpPr>
          <p:nvPr/>
        </p:nvCxnSpPr>
        <p:spPr>
          <a:xfrm>
            <a:off x="5369475" y="3044525"/>
            <a:ext cx="5046196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D0E49B9E-EDA5-087B-D73F-E5C3EDE7AC01}"/>
              </a:ext>
            </a:extLst>
          </p:cNvPr>
          <p:cNvSpPr txBox="1"/>
          <p:nvPr/>
        </p:nvSpPr>
        <p:spPr>
          <a:xfrm>
            <a:off x="8878019" y="2767958"/>
            <a:ext cx="152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(natural)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B918DB4-F507-36EF-F96A-9D2D39FDC64F}"/>
              </a:ext>
            </a:extLst>
          </p:cNvPr>
          <p:cNvSpPr txBox="1"/>
          <p:nvPr/>
        </p:nvSpPr>
        <p:spPr>
          <a:xfrm>
            <a:off x="7571622" y="5177580"/>
            <a:ext cx="152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(natural)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24209D7-71C8-33B8-F76C-F9743B5C35EE}"/>
              </a:ext>
            </a:extLst>
          </p:cNvPr>
          <p:cNvSpPr txBox="1"/>
          <p:nvPr/>
        </p:nvSpPr>
        <p:spPr>
          <a:xfrm>
            <a:off x="7399586" y="916451"/>
            <a:ext cx="152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(natural)</a:t>
            </a:r>
          </a:p>
        </p:txBody>
      </p:sp>
    </p:spTree>
    <p:extLst>
      <p:ext uri="{BB962C8B-B14F-4D97-AF65-F5344CB8AC3E}">
        <p14:creationId xmlns:p14="http://schemas.microsoft.com/office/powerpoint/2010/main" val="380723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>
            <a:extLst>
              <a:ext uri="{FF2B5EF4-FFF2-40B4-BE49-F238E27FC236}">
                <a16:creationId xmlns:a16="http://schemas.microsoft.com/office/drawing/2014/main" id="{312F67DA-41E0-B08E-A790-5B97121F79FD}"/>
              </a:ext>
            </a:extLst>
          </p:cNvPr>
          <p:cNvSpPr/>
          <p:nvPr/>
        </p:nvSpPr>
        <p:spPr>
          <a:xfrm>
            <a:off x="889233" y="528506"/>
            <a:ext cx="10796631" cy="5679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D56EAC-7D55-1F36-F93A-DAFD0903E858}"/>
              </a:ext>
            </a:extLst>
          </p:cNvPr>
          <p:cNvSpPr/>
          <p:nvPr/>
        </p:nvSpPr>
        <p:spPr>
          <a:xfrm>
            <a:off x="4398875" y="28977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Wc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BD9B-2793-400A-439D-883393AE44CD}"/>
              </a:ext>
            </a:extLst>
          </p:cNvPr>
          <p:cNvSpPr/>
          <p:nvPr/>
        </p:nvSpPr>
        <p:spPr>
          <a:xfrm>
            <a:off x="1476495" y="77418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</a:t>
            </a:r>
            <a:r>
              <a:rPr lang="en-CH" baseline="-25000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D8451D-70D9-D4BD-99F6-727BDE2D709E}"/>
              </a:ext>
            </a:extLst>
          </p:cNvPr>
          <p:cNvSpPr/>
          <p:nvPr/>
        </p:nvSpPr>
        <p:spPr>
          <a:xfrm>
            <a:off x="1476495" y="500163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</a:t>
            </a:r>
            <a:r>
              <a:rPr lang="en-CH" baseline="-250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399688-3BC2-B4DF-0E6E-DBD228AABCCA}"/>
              </a:ext>
            </a:extLst>
          </p:cNvPr>
          <p:cNvSpPr/>
          <p:nvPr/>
        </p:nvSpPr>
        <p:spPr>
          <a:xfrm>
            <a:off x="7484189" y="28977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ED44CC-39F5-4F19-430B-0AAEA4216C94}"/>
              </a:ext>
            </a:extLst>
          </p:cNvPr>
          <p:cNvSpPr/>
          <p:nvPr/>
        </p:nvSpPr>
        <p:spPr>
          <a:xfrm>
            <a:off x="5963414" y="80481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Rc</a:t>
            </a:r>
            <a:r>
              <a:rPr lang="en-CH" baseline="-25000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8601B1-E846-4A08-1629-EB0094DA0A9C}"/>
              </a:ext>
            </a:extLst>
          </p:cNvPr>
          <p:cNvSpPr/>
          <p:nvPr/>
        </p:nvSpPr>
        <p:spPr>
          <a:xfrm>
            <a:off x="5853556" y="488270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Rc</a:t>
            </a:r>
            <a:r>
              <a:rPr lang="en-CH" baseline="-25000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59EF55-1515-DB46-4441-40E409CE7D1A}"/>
              </a:ext>
            </a:extLst>
          </p:cNvPr>
          <p:cNvCxnSpPr>
            <a:cxnSpLocks/>
          </p:cNvCxnSpPr>
          <p:nvPr/>
        </p:nvCxnSpPr>
        <p:spPr>
          <a:xfrm>
            <a:off x="5375420" y="3354931"/>
            <a:ext cx="1955707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4BC260-66FB-7035-ED30-860471B2A69B}"/>
              </a:ext>
            </a:extLst>
          </p:cNvPr>
          <p:cNvCxnSpPr>
            <a:cxnSpLocks/>
          </p:cNvCxnSpPr>
          <p:nvPr/>
        </p:nvCxnSpPr>
        <p:spPr>
          <a:xfrm>
            <a:off x="5394287" y="3472577"/>
            <a:ext cx="1936840" cy="0"/>
          </a:xfrm>
          <a:prstGeom prst="straightConnector1">
            <a:avLst/>
          </a:prstGeom>
          <a:ln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A8D4D3-3FDB-6D37-462E-4BB4C8BA0E3E}"/>
              </a:ext>
            </a:extLst>
          </p:cNvPr>
          <p:cNvCxnSpPr>
            <a:cxnSpLocks/>
          </p:cNvCxnSpPr>
          <p:nvPr/>
        </p:nvCxnSpPr>
        <p:spPr>
          <a:xfrm flipH="1" flipV="1">
            <a:off x="6932378" y="1333942"/>
            <a:ext cx="916134" cy="15698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4A9E84-22F6-ED9D-4347-DFFC0B9DAFC3}"/>
              </a:ext>
            </a:extLst>
          </p:cNvPr>
          <p:cNvCxnSpPr>
            <a:cxnSpLocks/>
          </p:cNvCxnSpPr>
          <p:nvPr/>
        </p:nvCxnSpPr>
        <p:spPr>
          <a:xfrm flipH="1" flipV="1">
            <a:off x="6925390" y="1502390"/>
            <a:ext cx="764372" cy="136705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82BF90-6814-C800-1405-03C9DB7CB4B0}"/>
              </a:ext>
            </a:extLst>
          </p:cNvPr>
          <p:cNvCxnSpPr>
            <a:cxnSpLocks/>
          </p:cNvCxnSpPr>
          <p:nvPr/>
        </p:nvCxnSpPr>
        <p:spPr>
          <a:xfrm flipH="1">
            <a:off x="6877814" y="3869709"/>
            <a:ext cx="1039341" cy="15471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9CE1E1-8D6E-A25B-B978-61F03609D979}"/>
              </a:ext>
            </a:extLst>
          </p:cNvPr>
          <p:cNvCxnSpPr>
            <a:cxnSpLocks/>
          </p:cNvCxnSpPr>
          <p:nvPr/>
        </p:nvCxnSpPr>
        <p:spPr>
          <a:xfrm flipH="1">
            <a:off x="6856351" y="3864649"/>
            <a:ext cx="943163" cy="137039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0FBB40-4F42-F0A4-7A48-C3C9A84ED85A}"/>
              </a:ext>
            </a:extLst>
          </p:cNvPr>
          <p:cNvCxnSpPr>
            <a:cxnSpLocks/>
          </p:cNvCxnSpPr>
          <p:nvPr/>
        </p:nvCxnSpPr>
        <p:spPr>
          <a:xfrm flipV="1">
            <a:off x="4746853" y="1334356"/>
            <a:ext cx="1124492" cy="148585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B963E8-20D3-4C9A-2D3F-B19E7A678FB5}"/>
              </a:ext>
            </a:extLst>
          </p:cNvPr>
          <p:cNvCxnSpPr>
            <a:cxnSpLocks/>
          </p:cNvCxnSpPr>
          <p:nvPr/>
        </p:nvCxnSpPr>
        <p:spPr>
          <a:xfrm flipV="1">
            <a:off x="4978573" y="1579488"/>
            <a:ext cx="871831" cy="1200598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BC6212-A366-6858-A5C1-171890792A8B}"/>
              </a:ext>
            </a:extLst>
          </p:cNvPr>
          <p:cNvCxnSpPr>
            <a:cxnSpLocks/>
          </p:cNvCxnSpPr>
          <p:nvPr/>
        </p:nvCxnSpPr>
        <p:spPr>
          <a:xfrm>
            <a:off x="4964911" y="3899999"/>
            <a:ext cx="809128" cy="1189314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6FD9E5B-6100-5A1B-EC71-0DC637470681}"/>
              </a:ext>
            </a:extLst>
          </p:cNvPr>
          <p:cNvCxnSpPr>
            <a:cxnSpLocks/>
          </p:cNvCxnSpPr>
          <p:nvPr/>
        </p:nvCxnSpPr>
        <p:spPr>
          <a:xfrm>
            <a:off x="4774548" y="3846305"/>
            <a:ext cx="1039249" cy="148623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0CCB3F-13F7-E555-941F-2DBE89279FEE}"/>
              </a:ext>
            </a:extLst>
          </p:cNvPr>
          <p:cNvCxnSpPr>
            <a:cxnSpLocks/>
          </p:cNvCxnSpPr>
          <p:nvPr/>
        </p:nvCxnSpPr>
        <p:spPr>
          <a:xfrm flipH="1">
            <a:off x="1815127" y="3381070"/>
            <a:ext cx="2536800" cy="152483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D1A188-36A9-F7E0-8ED1-BE82B9A9D9FC}"/>
              </a:ext>
            </a:extLst>
          </p:cNvPr>
          <p:cNvCxnSpPr>
            <a:cxnSpLocks/>
          </p:cNvCxnSpPr>
          <p:nvPr/>
        </p:nvCxnSpPr>
        <p:spPr>
          <a:xfrm flipH="1" flipV="1">
            <a:off x="1808636" y="1784321"/>
            <a:ext cx="2527503" cy="15967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0BB4E15-B96A-130B-07AA-792C1AAC9F8C}"/>
              </a:ext>
            </a:extLst>
          </p:cNvPr>
          <p:cNvCxnSpPr>
            <a:cxnSpLocks/>
          </p:cNvCxnSpPr>
          <p:nvPr/>
        </p:nvCxnSpPr>
        <p:spPr>
          <a:xfrm flipH="1" flipV="1">
            <a:off x="2425150" y="1256708"/>
            <a:ext cx="5013004" cy="184322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3D910747-FE90-810B-3BA3-F1C287B9008B}"/>
              </a:ext>
            </a:extLst>
          </p:cNvPr>
          <p:cNvSpPr/>
          <p:nvPr/>
        </p:nvSpPr>
        <p:spPr>
          <a:xfrm>
            <a:off x="9274508" y="80244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Ri</a:t>
            </a:r>
            <a:r>
              <a:rPr lang="en-CH" baseline="-25000" dirty="0"/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AD3F629-999A-E1D1-CB08-72D3F08317B2}"/>
              </a:ext>
            </a:extLst>
          </p:cNvPr>
          <p:cNvSpPr/>
          <p:nvPr/>
        </p:nvSpPr>
        <p:spPr>
          <a:xfrm>
            <a:off x="10491561" y="28977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Wi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F1DDAAD-7133-3781-981D-FCCB44FC6176}"/>
              </a:ext>
            </a:extLst>
          </p:cNvPr>
          <p:cNvSpPr/>
          <p:nvPr/>
        </p:nvSpPr>
        <p:spPr>
          <a:xfrm>
            <a:off x="9276855" y="49102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Ri</a:t>
            </a:r>
            <a:r>
              <a:rPr lang="en-CH" baseline="-25000" dirty="0"/>
              <a:t>2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9F27304-477A-7BEA-4D10-53B116EEFB6B}"/>
              </a:ext>
            </a:extLst>
          </p:cNvPr>
          <p:cNvCxnSpPr>
            <a:cxnSpLocks/>
          </p:cNvCxnSpPr>
          <p:nvPr/>
        </p:nvCxnSpPr>
        <p:spPr>
          <a:xfrm flipV="1">
            <a:off x="8416895" y="1745092"/>
            <a:ext cx="1209695" cy="14197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B771F4F-7A63-FAB8-DC11-D0B2D6DEDE2C}"/>
              </a:ext>
            </a:extLst>
          </p:cNvPr>
          <p:cNvCxnSpPr>
            <a:cxnSpLocks/>
          </p:cNvCxnSpPr>
          <p:nvPr/>
        </p:nvCxnSpPr>
        <p:spPr>
          <a:xfrm>
            <a:off x="8423330" y="3599531"/>
            <a:ext cx="1209695" cy="12924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D45F5ED-CB40-C80C-DECB-CBFE54D27D22}"/>
              </a:ext>
            </a:extLst>
          </p:cNvPr>
          <p:cNvCxnSpPr>
            <a:cxnSpLocks/>
          </p:cNvCxnSpPr>
          <p:nvPr/>
        </p:nvCxnSpPr>
        <p:spPr>
          <a:xfrm>
            <a:off x="8449007" y="3459511"/>
            <a:ext cx="195186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A18606E-69EC-3033-D56B-6C5CCFCEE5C5}"/>
              </a:ext>
            </a:extLst>
          </p:cNvPr>
          <p:cNvCxnSpPr>
            <a:cxnSpLocks/>
          </p:cNvCxnSpPr>
          <p:nvPr/>
        </p:nvCxnSpPr>
        <p:spPr>
          <a:xfrm flipH="1">
            <a:off x="8471547" y="3345111"/>
            <a:ext cx="192932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50A660-2068-13EB-2F48-F20099CA3710}"/>
              </a:ext>
            </a:extLst>
          </p:cNvPr>
          <p:cNvCxnSpPr>
            <a:cxnSpLocks/>
          </p:cNvCxnSpPr>
          <p:nvPr/>
        </p:nvCxnSpPr>
        <p:spPr>
          <a:xfrm>
            <a:off x="8474139" y="3497243"/>
            <a:ext cx="1256452" cy="1342443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9A5E974-013D-3B10-658B-2639ADA9E2BC}"/>
              </a:ext>
            </a:extLst>
          </p:cNvPr>
          <p:cNvCxnSpPr>
            <a:cxnSpLocks/>
          </p:cNvCxnSpPr>
          <p:nvPr/>
        </p:nvCxnSpPr>
        <p:spPr>
          <a:xfrm flipV="1">
            <a:off x="8489278" y="1789447"/>
            <a:ext cx="1257526" cy="147585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C3F5D16-8A1D-16B9-21D2-950CF8A4B6D0}"/>
              </a:ext>
            </a:extLst>
          </p:cNvPr>
          <p:cNvSpPr txBox="1"/>
          <p:nvPr/>
        </p:nvSpPr>
        <p:spPr>
          <a:xfrm>
            <a:off x="3409867" y="5167426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  <a:sym typeface="Symbol" pitchFamily="2" charset="2"/>
              </a:rPr>
              <a:t></a:t>
            </a:r>
            <a:endParaRPr lang="en-CH" sz="1400" dirty="0">
              <a:solidFill>
                <a:srgbClr val="7030A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C64CB59-7F81-23E7-4D27-A93954FB0056}"/>
              </a:ext>
            </a:extLst>
          </p:cNvPr>
          <p:cNvSpPr txBox="1"/>
          <p:nvPr/>
        </p:nvSpPr>
        <p:spPr>
          <a:xfrm>
            <a:off x="7309221" y="4704984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ßSRc</a:t>
            </a:r>
            <a:r>
              <a:rPr lang="en-CH" sz="1400" baseline="-25000" dirty="0">
                <a:solidFill>
                  <a:srgbClr val="FF0000"/>
                </a:solidFill>
              </a:rPr>
              <a:t>2</a:t>
            </a:r>
            <a:r>
              <a:rPr lang="en-CH" sz="1400" dirty="0">
                <a:solidFill>
                  <a:srgbClr val="FF0000"/>
                </a:solidFill>
              </a:rPr>
              <a:t>*P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D5FE14E-8D6F-AC04-7423-1ABC75C867E8}"/>
              </a:ext>
            </a:extLst>
          </p:cNvPr>
          <p:cNvSpPr txBox="1"/>
          <p:nvPr/>
        </p:nvSpPr>
        <p:spPr>
          <a:xfrm>
            <a:off x="5986537" y="3073472"/>
            <a:ext cx="771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ßSWc*P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21C6ACE-F03D-7870-4D23-ADD79CB86C02}"/>
              </a:ext>
            </a:extLst>
          </p:cNvPr>
          <p:cNvSpPr txBox="1"/>
          <p:nvPr/>
        </p:nvSpPr>
        <p:spPr>
          <a:xfrm>
            <a:off x="7517525" y="2175235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ßSRc</a:t>
            </a:r>
            <a:r>
              <a:rPr lang="en-CH" sz="1400" baseline="-25000" dirty="0">
                <a:solidFill>
                  <a:srgbClr val="FF0000"/>
                </a:solidFill>
              </a:rPr>
              <a:t>1</a:t>
            </a:r>
            <a:r>
              <a:rPr lang="en-CH" sz="1400" dirty="0">
                <a:solidFill>
                  <a:srgbClr val="FF0000"/>
                </a:solidFill>
              </a:rPr>
              <a:t>*P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FF02EE0-9546-1C31-6955-2D4F2CF1986D}"/>
              </a:ext>
            </a:extLst>
          </p:cNvPr>
          <p:cNvSpPr txBox="1"/>
          <p:nvPr/>
        </p:nvSpPr>
        <p:spPr>
          <a:xfrm>
            <a:off x="8357838" y="1878138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ßSRi</a:t>
            </a:r>
            <a:r>
              <a:rPr lang="en-CH" sz="1400" baseline="-25000" dirty="0">
                <a:solidFill>
                  <a:srgbClr val="FF0000"/>
                </a:solidFill>
              </a:rPr>
              <a:t>1</a:t>
            </a:r>
            <a:r>
              <a:rPr lang="en-CH" sz="1400" dirty="0">
                <a:solidFill>
                  <a:srgbClr val="FF0000"/>
                </a:solidFill>
              </a:rPr>
              <a:t>*(1-P)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A06F263-0330-B1FF-FF27-45E4C36C4517}"/>
              </a:ext>
            </a:extLst>
          </p:cNvPr>
          <p:cNvSpPr txBox="1"/>
          <p:nvPr/>
        </p:nvSpPr>
        <p:spPr>
          <a:xfrm>
            <a:off x="8075045" y="4268950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ßSRi</a:t>
            </a:r>
            <a:r>
              <a:rPr lang="en-CH" sz="1400" baseline="-25000" dirty="0">
                <a:solidFill>
                  <a:srgbClr val="FF0000"/>
                </a:solidFill>
              </a:rPr>
              <a:t>2</a:t>
            </a:r>
            <a:r>
              <a:rPr lang="en-CH" sz="1400" dirty="0">
                <a:solidFill>
                  <a:srgbClr val="FF0000"/>
                </a:solidFill>
              </a:rPr>
              <a:t>*(1-P)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F503BDB-5C01-FCDB-2FE1-C19B9258A8BE}"/>
              </a:ext>
            </a:extLst>
          </p:cNvPr>
          <p:cNvSpPr txBox="1"/>
          <p:nvPr/>
        </p:nvSpPr>
        <p:spPr>
          <a:xfrm>
            <a:off x="9028177" y="3448081"/>
            <a:ext cx="999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ßSWi*(1-P)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AC47A80-22E3-9FF0-6839-E37AA492A27B}"/>
              </a:ext>
            </a:extLst>
          </p:cNvPr>
          <p:cNvCxnSpPr>
            <a:cxnSpLocks/>
          </p:cNvCxnSpPr>
          <p:nvPr/>
        </p:nvCxnSpPr>
        <p:spPr>
          <a:xfrm flipH="1">
            <a:off x="2420695" y="3654361"/>
            <a:ext cx="4981154" cy="17590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F377415-8E93-68A1-EE6E-65CAD751654B}"/>
              </a:ext>
            </a:extLst>
          </p:cNvPr>
          <p:cNvCxnSpPr>
            <a:cxnSpLocks/>
          </p:cNvCxnSpPr>
          <p:nvPr/>
        </p:nvCxnSpPr>
        <p:spPr>
          <a:xfrm flipH="1" flipV="1">
            <a:off x="2401367" y="1383716"/>
            <a:ext cx="5013004" cy="1843224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AAA2065-107E-F85A-0963-883358400ED0}"/>
              </a:ext>
            </a:extLst>
          </p:cNvPr>
          <p:cNvCxnSpPr>
            <a:cxnSpLocks/>
          </p:cNvCxnSpPr>
          <p:nvPr/>
        </p:nvCxnSpPr>
        <p:spPr>
          <a:xfrm flipH="1">
            <a:off x="2436930" y="3767044"/>
            <a:ext cx="4981573" cy="1769999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969D9AB-B2BA-5D33-D8A4-B0CE354C3CFE}"/>
              </a:ext>
            </a:extLst>
          </p:cNvPr>
          <p:cNvCxnSpPr>
            <a:cxnSpLocks/>
          </p:cNvCxnSpPr>
          <p:nvPr/>
        </p:nvCxnSpPr>
        <p:spPr>
          <a:xfrm>
            <a:off x="1609853" y="1784321"/>
            <a:ext cx="4155308" cy="37754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8C592BF-686E-4454-6F59-68972033F03E}"/>
              </a:ext>
            </a:extLst>
          </p:cNvPr>
          <p:cNvCxnSpPr>
            <a:cxnSpLocks/>
          </p:cNvCxnSpPr>
          <p:nvPr/>
        </p:nvCxnSpPr>
        <p:spPr>
          <a:xfrm flipV="1">
            <a:off x="1746040" y="1316726"/>
            <a:ext cx="4104364" cy="355245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76F0EEE7-0A1B-9C51-E308-2B1CAF6BBDEC}"/>
              </a:ext>
            </a:extLst>
          </p:cNvPr>
          <p:cNvSpPr txBox="1"/>
          <p:nvPr/>
        </p:nvSpPr>
        <p:spPr>
          <a:xfrm>
            <a:off x="3419584" y="13272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Pr*P1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A57CAD8-5D6E-8A6A-27A4-A7EF43EE5981}"/>
              </a:ext>
            </a:extLst>
          </p:cNvPr>
          <p:cNvSpPr txBox="1"/>
          <p:nvPr/>
        </p:nvSpPr>
        <p:spPr>
          <a:xfrm>
            <a:off x="4582494" y="134536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  <a:sym typeface="Symbol" pitchFamily="2" charset="2"/>
              </a:rPr>
              <a:t>R1(1-</a:t>
            </a:r>
            <a:r>
              <a:rPr lang="el-GR" dirty="0">
                <a:solidFill>
                  <a:schemeClr val="accent4"/>
                </a:solidFill>
              </a:rPr>
              <a:t>ρ</a:t>
            </a:r>
            <a:r>
              <a:rPr lang="de-CH" dirty="0">
                <a:solidFill>
                  <a:schemeClr val="accent4"/>
                </a:solidFill>
              </a:rPr>
              <a:t>)</a:t>
            </a:r>
            <a:endParaRPr lang="en-CH" dirty="0">
              <a:solidFill>
                <a:schemeClr val="accent4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6271A31-0052-FEB0-16A3-75DD62CFFD6B}"/>
              </a:ext>
            </a:extLst>
          </p:cNvPr>
          <p:cNvSpPr txBox="1"/>
          <p:nvPr/>
        </p:nvSpPr>
        <p:spPr>
          <a:xfrm>
            <a:off x="6482262" y="4289295"/>
            <a:ext cx="851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</a:t>
            </a:r>
          </a:p>
          <a:p>
            <a:r>
              <a:rPr lang="en-CH" sz="1400" dirty="0">
                <a:solidFill>
                  <a:srgbClr val="00B050"/>
                </a:solidFill>
              </a:rPr>
              <a:t>(natural)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F6948EC-53A3-DDC0-3470-79A74E1283CA}"/>
              </a:ext>
            </a:extLst>
          </p:cNvPr>
          <p:cNvSpPr txBox="1"/>
          <p:nvPr/>
        </p:nvSpPr>
        <p:spPr>
          <a:xfrm>
            <a:off x="9093901" y="3995067"/>
            <a:ext cx="1743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(treatment)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D02924A-1CE8-7282-BC93-06B62E48E3A8}"/>
              </a:ext>
            </a:extLst>
          </p:cNvPr>
          <p:cNvSpPr txBox="1"/>
          <p:nvPr/>
        </p:nvSpPr>
        <p:spPr>
          <a:xfrm>
            <a:off x="8773055" y="3045366"/>
            <a:ext cx="1743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(treatment)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7120136-5EED-BD0F-0613-119DE777E3CF}"/>
              </a:ext>
            </a:extLst>
          </p:cNvPr>
          <p:cNvSpPr txBox="1"/>
          <p:nvPr/>
        </p:nvSpPr>
        <p:spPr>
          <a:xfrm>
            <a:off x="9058284" y="2457374"/>
            <a:ext cx="1743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(treatment)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89FE0AD-39AF-E3A2-72CF-D2ED8BCE7137}"/>
              </a:ext>
            </a:extLst>
          </p:cNvPr>
          <p:cNvSpPr txBox="1"/>
          <p:nvPr/>
        </p:nvSpPr>
        <p:spPr>
          <a:xfrm>
            <a:off x="6593434" y="2193742"/>
            <a:ext cx="851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</a:t>
            </a:r>
          </a:p>
          <a:p>
            <a:r>
              <a:rPr lang="en-CH" sz="1400" dirty="0">
                <a:solidFill>
                  <a:srgbClr val="00B050"/>
                </a:solidFill>
              </a:rPr>
              <a:t>(natural)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5CD4C29-F650-261F-1494-0258E7F13DE4}"/>
              </a:ext>
            </a:extLst>
          </p:cNvPr>
          <p:cNvSpPr txBox="1"/>
          <p:nvPr/>
        </p:nvSpPr>
        <p:spPr>
          <a:xfrm>
            <a:off x="5404512" y="2028986"/>
            <a:ext cx="898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2"/>
                </a:solidFill>
              </a:rPr>
              <a:t>Reversion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C996E94-FEF4-8851-130B-CE3838113D07}"/>
              </a:ext>
            </a:extLst>
          </p:cNvPr>
          <p:cNvSpPr txBox="1"/>
          <p:nvPr/>
        </p:nvSpPr>
        <p:spPr>
          <a:xfrm>
            <a:off x="5233895" y="4135406"/>
            <a:ext cx="898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2"/>
                </a:solidFill>
              </a:rPr>
              <a:t>Reversion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8A1C82C-81BB-58F6-2659-B8D6601DE395}"/>
              </a:ext>
            </a:extLst>
          </p:cNvPr>
          <p:cNvCxnSpPr>
            <a:cxnSpLocks/>
          </p:cNvCxnSpPr>
          <p:nvPr/>
        </p:nvCxnSpPr>
        <p:spPr>
          <a:xfrm>
            <a:off x="6969883" y="1236354"/>
            <a:ext cx="2240962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BFF3D02-BFDF-9DA8-0849-CA25A5CE3F51}"/>
              </a:ext>
            </a:extLst>
          </p:cNvPr>
          <p:cNvCxnSpPr>
            <a:cxnSpLocks/>
          </p:cNvCxnSpPr>
          <p:nvPr/>
        </p:nvCxnSpPr>
        <p:spPr>
          <a:xfrm>
            <a:off x="6932378" y="5458834"/>
            <a:ext cx="2240962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CC3D2C6-6C82-40E9-34D6-3599E379E4D3}"/>
              </a:ext>
            </a:extLst>
          </p:cNvPr>
          <p:cNvCxnSpPr>
            <a:cxnSpLocks/>
          </p:cNvCxnSpPr>
          <p:nvPr/>
        </p:nvCxnSpPr>
        <p:spPr>
          <a:xfrm>
            <a:off x="5369475" y="3044525"/>
            <a:ext cx="5046196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D0E49B9E-EDA5-087B-D73F-E5C3EDE7AC01}"/>
              </a:ext>
            </a:extLst>
          </p:cNvPr>
          <p:cNvSpPr txBox="1"/>
          <p:nvPr/>
        </p:nvSpPr>
        <p:spPr>
          <a:xfrm>
            <a:off x="8878019" y="2767958"/>
            <a:ext cx="152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(natural)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B918DB4-F507-36EF-F96A-9D2D39FDC64F}"/>
              </a:ext>
            </a:extLst>
          </p:cNvPr>
          <p:cNvSpPr txBox="1"/>
          <p:nvPr/>
        </p:nvSpPr>
        <p:spPr>
          <a:xfrm>
            <a:off x="7571622" y="5177580"/>
            <a:ext cx="152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(natural)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24209D7-71C8-33B8-F76C-F9743B5C35EE}"/>
              </a:ext>
            </a:extLst>
          </p:cNvPr>
          <p:cNvSpPr txBox="1"/>
          <p:nvPr/>
        </p:nvSpPr>
        <p:spPr>
          <a:xfrm>
            <a:off x="7399586" y="916451"/>
            <a:ext cx="152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(natural)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95B054-59BC-D583-5390-7F98E9F6E249}"/>
              </a:ext>
            </a:extLst>
          </p:cNvPr>
          <p:cNvSpPr txBox="1"/>
          <p:nvPr/>
        </p:nvSpPr>
        <p:spPr>
          <a:xfrm>
            <a:off x="3176015" y="238543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Pr*P1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1CFB50A-29BE-9A42-D03E-FD841C659B5C}"/>
              </a:ext>
            </a:extLst>
          </p:cNvPr>
          <p:cNvSpPr txBox="1"/>
          <p:nvPr/>
        </p:nvSpPr>
        <p:spPr>
          <a:xfrm>
            <a:off x="2120996" y="271396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Pr*P1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87DE40-01AD-2314-8036-83B2B7DE19E5}"/>
              </a:ext>
            </a:extLst>
          </p:cNvPr>
          <p:cNvSpPr txBox="1"/>
          <p:nvPr/>
        </p:nvSpPr>
        <p:spPr>
          <a:xfrm>
            <a:off x="1884756" y="3782062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Pr*(1-P1)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AFFC56-E875-94F5-114E-BDE064484A2E}"/>
              </a:ext>
            </a:extLst>
          </p:cNvPr>
          <p:cNvSpPr txBox="1"/>
          <p:nvPr/>
        </p:nvSpPr>
        <p:spPr>
          <a:xfrm>
            <a:off x="2665349" y="4320743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Pr*(1-P1)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41D4F44-9EA9-5431-24E3-A9276575B953}"/>
              </a:ext>
            </a:extLst>
          </p:cNvPr>
          <p:cNvSpPr txBox="1"/>
          <p:nvPr/>
        </p:nvSpPr>
        <p:spPr>
          <a:xfrm>
            <a:off x="2776006" y="4758556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Pr*(1-P1)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4A481B-0D10-6B4D-9816-5374FD298797}"/>
              </a:ext>
            </a:extLst>
          </p:cNvPr>
          <p:cNvSpPr txBox="1"/>
          <p:nvPr/>
        </p:nvSpPr>
        <p:spPr>
          <a:xfrm>
            <a:off x="3330239" y="1807604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  <a:sym typeface="Symbol" pitchFamily="2" charset="2"/>
              </a:rPr>
              <a:t></a:t>
            </a:r>
            <a:endParaRPr lang="en-CH" sz="1400" dirty="0">
              <a:solidFill>
                <a:srgbClr val="7030A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C03FB97-B3A4-044E-4AC0-77C206FCAF53}"/>
              </a:ext>
            </a:extLst>
          </p:cNvPr>
          <p:cNvSpPr txBox="1"/>
          <p:nvPr/>
        </p:nvSpPr>
        <p:spPr>
          <a:xfrm>
            <a:off x="6219914" y="340562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sym typeface="Symbol" pitchFamily="2" charset="2"/>
              </a:rPr>
              <a:t></a:t>
            </a:r>
            <a:r>
              <a:rPr lang="el-GR" dirty="0"/>
              <a:t>ρ</a:t>
            </a:r>
            <a:endParaRPr lang="en-CH" dirty="0">
              <a:solidFill>
                <a:srgbClr val="00B05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64403A-2897-CE15-E715-88880E2CFD68}"/>
              </a:ext>
            </a:extLst>
          </p:cNvPr>
          <p:cNvSpPr txBox="1"/>
          <p:nvPr/>
        </p:nvSpPr>
        <p:spPr>
          <a:xfrm>
            <a:off x="4558869" y="488934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  <a:sym typeface="Symbol" pitchFamily="2" charset="2"/>
              </a:rPr>
              <a:t>R1(1-</a:t>
            </a:r>
            <a:r>
              <a:rPr lang="el-GR" dirty="0">
                <a:solidFill>
                  <a:schemeClr val="accent4"/>
                </a:solidFill>
              </a:rPr>
              <a:t>ρ</a:t>
            </a:r>
            <a:r>
              <a:rPr lang="de-CH" dirty="0">
                <a:solidFill>
                  <a:schemeClr val="accent4"/>
                </a:solidFill>
              </a:rPr>
              <a:t>)</a:t>
            </a:r>
            <a:endParaRPr lang="en-CH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3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>
            <a:extLst>
              <a:ext uri="{FF2B5EF4-FFF2-40B4-BE49-F238E27FC236}">
                <a16:creationId xmlns:a16="http://schemas.microsoft.com/office/drawing/2014/main" id="{312F67DA-41E0-B08E-A790-5B97121F79FD}"/>
              </a:ext>
            </a:extLst>
          </p:cNvPr>
          <p:cNvSpPr/>
          <p:nvPr/>
        </p:nvSpPr>
        <p:spPr>
          <a:xfrm>
            <a:off x="889233" y="528506"/>
            <a:ext cx="10796631" cy="5679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D56EAC-7D55-1F36-F93A-DAFD0903E858}"/>
              </a:ext>
            </a:extLst>
          </p:cNvPr>
          <p:cNvSpPr/>
          <p:nvPr/>
        </p:nvSpPr>
        <p:spPr>
          <a:xfrm>
            <a:off x="4398875" y="28977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Wc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BD9B-2793-400A-439D-883393AE44CD}"/>
              </a:ext>
            </a:extLst>
          </p:cNvPr>
          <p:cNvSpPr/>
          <p:nvPr/>
        </p:nvSpPr>
        <p:spPr>
          <a:xfrm>
            <a:off x="1476495" y="77418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</a:t>
            </a:r>
            <a:r>
              <a:rPr lang="en-CH" baseline="-25000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D8451D-70D9-D4BD-99F6-727BDE2D709E}"/>
              </a:ext>
            </a:extLst>
          </p:cNvPr>
          <p:cNvSpPr/>
          <p:nvPr/>
        </p:nvSpPr>
        <p:spPr>
          <a:xfrm>
            <a:off x="1476495" y="500163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</a:t>
            </a:r>
            <a:r>
              <a:rPr lang="en-CH" baseline="-250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399688-3BC2-B4DF-0E6E-DBD228AABCCA}"/>
              </a:ext>
            </a:extLst>
          </p:cNvPr>
          <p:cNvSpPr/>
          <p:nvPr/>
        </p:nvSpPr>
        <p:spPr>
          <a:xfrm>
            <a:off x="7484189" y="28977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ED44CC-39F5-4F19-430B-0AAEA4216C94}"/>
              </a:ext>
            </a:extLst>
          </p:cNvPr>
          <p:cNvSpPr/>
          <p:nvPr/>
        </p:nvSpPr>
        <p:spPr>
          <a:xfrm>
            <a:off x="5963414" y="80481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Rc</a:t>
            </a:r>
            <a:r>
              <a:rPr lang="en-CH" baseline="-25000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8601B1-E846-4A08-1629-EB0094DA0A9C}"/>
              </a:ext>
            </a:extLst>
          </p:cNvPr>
          <p:cNvSpPr/>
          <p:nvPr/>
        </p:nvSpPr>
        <p:spPr>
          <a:xfrm>
            <a:off x="5853556" y="488270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Rc</a:t>
            </a:r>
            <a:r>
              <a:rPr lang="en-CH" baseline="-25000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59EF55-1515-DB46-4441-40E409CE7D1A}"/>
              </a:ext>
            </a:extLst>
          </p:cNvPr>
          <p:cNvCxnSpPr>
            <a:cxnSpLocks/>
          </p:cNvCxnSpPr>
          <p:nvPr/>
        </p:nvCxnSpPr>
        <p:spPr>
          <a:xfrm>
            <a:off x="5375420" y="3354931"/>
            <a:ext cx="1955707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4BC260-66FB-7035-ED30-860471B2A69B}"/>
              </a:ext>
            </a:extLst>
          </p:cNvPr>
          <p:cNvCxnSpPr>
            <a:cxnSpLocks/>
          </p:cNvCxnSpPr>
          <p:nvPr/>
        </p:nvCxnSpPr>
        <p:spPr>
          <a:xfrm>
            <a:off x="5394287" y="3472577"/>
            <a:ext cx="1936840" cy="0"/>
          </a:xfrm>
          <a:prstGeom prst="straightConnector1">
            <a:avLst/>
          </a:prstGeom>
          <a:ln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A8D4D3-3FDB-6D37-462E-4BB4C8BA0E3E}"/>
              </a:ext>
            </a:extLst>
          </p:cNvPr>
          <p:cNvCxnSpPr>
            <a:cxnSpLocks/>
          </p:cNvCxnSpPr>
          <p:nvPr/>
        </p:nvCxnSpPr>
        <p:spPr>
          <a:xfrm flipH="1" flipV="1">
            <a:off x="6932378" y="1333942"/>
            <a:ext cx="916134" cy="15698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4A9E84-22F6-ED9D-4347-DFFC0B9DAFC3}"/>
              </a:ext>
            </a:extLst>
          </p:cNvPr>
          <p:cNvCxnSpPr>
            <a:cxnSpLocks/>
          </p:cNvCxnSpPr>
          <p:nvPr/>
        </p:nvCxnSpPr>
        <p:spPr>
          <a:xfrm flipH="1" flipV="1">
            <a:off x="6925390" y="1502390"/>
            <a:ext cx="764372" cy="136705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82BF90-6814-C800-1405-03C9DB7CB4B0}"/>
              </a:ext>
            </a:extLst>
          </p:cNvPr>
          <p:cNvCxnSpPr>
            <a:cxnSpLocks/>
          </p:cNvCxnSpPr>
          <p:nvPr/>
        </p:nvCxnSpPr>
        <p:spPr>
          <a:xfrm flipH="1">
            <a:off x="6877814" y="3869709"/>
            <a:ext cx="1039341" cy="15471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9CE1E1-8D6E-A25B-B978-61F03609D979}"/>
              </a:ext>
            </a:extLst>
          </p:cNvPr>
          <p:cNvCxnSpPr>
            <a:cxnSpLocks/>
          </p:cNvCxnSpPr>
          <p:nvPr/>
        </p:nvCxnSpPr>
        <p:spPr>
          <a:xfrm flipH="1">
            <a:off x="6856351" y="3864649"/>
            <a:ext cx="943163" cy="137039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0FBB40-4F42-F0A4-7A48-C3C9A84ED85A}"/>
              </a:ext>
            </a:extLst>
          </p:cNvPr>
          <p:cNvCxnSpPr>
            <a:cxnSpLocks/>
          </p:cNvCxnSpPr>
          <p:nvPr/>
        </p:nvCxnSpPr>
        <p:spPr>
          <a:xfrm flipV="1">
            <a:off x="4746853" y="1334356"/>
            <a:ext cx="1124492" cy="148585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B963E8-20D3-4C9A-2D3F-B19E7A678FB5}"/>
              </a:ext>
            </a:extLst>
          </p:cNvPr>
          <p:cNvCxnSpPr>
            <a:cxnSpLocks/>
          </p:cNvCxnSpPr>
          <p:nvPr/>
        </p:nvCxnSpPr>
        <p:spPr>
          <a:xfrm flipV="1">
            <a:off x="4978573" y="1579488"/>
            <a:ext cx="871831" cy="1200598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BC6212-A366-6858-A5C1-171890792A8B}"/>
              </a:ext>
            </a:extLst>
          </p:cNvPr>
          <p:cNvCxnSpPr>
            <a:cxnSpLocks/>
          </p:cNvCxnSpPr>
          <p:nvPr/>
        </p:nvCxnSpPr>
        <p:spPr>
          <a:xfrm>
            <a:off x="4964911" y="3899999"/>
            <a:ext cx="809128" cy="1189314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6FD9E5B-6100-5A1B-EC71-0DC637470681}"/>
              </a:ext>
            </a:extLst>
          </p:cNvPr>
          <p:cNvCxnSpPr>
            <a:cxnSpLocks/>
          </p:cNvCxnSpPr>
          <p:nvPr/>
        </p:nvCxnSpPr>
        <p:spPr>
          <a:xfrm>
            <a:off x="4774548" y="3846305"/>
            <a:ext cx="1039249" cy="148623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0BB4E15-B96A-130B-07AA-792C1AAC9F8C}"/>
              </a:ext>
            </a:extLst>
          </p:cNvPr>
          <p:cNvCxnSpPr>
            <a:cxnSpLocks/>
          </p:cNvCxnSpPr>
          <p:nvPr/>
        </p:nvCxnSpPr>
        <p:spPr>
          <a:xfrm flipH="1" flipV="1">
            <a:off x="2425150" y="1256708"/>
            <a:ext cx="5013004" cy="1843224"/>
          </a:xfrm>
          <a:prstGeom prst="straightConnector1">
            <a:avLst/>
          </a:prstGeom>
          <a:ln w="12700">
            <a:solidFill>
              <a:schemeClr val="accent4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3D910747-FE90-810B-3BA3-F1C287B9008B}"/>
              </a:ext>
            </a:extLst>
          </p:cNvPr>
          <p:cNvSpPr/>
          <p:nvPr/>
        </p:nvSpPr>
        <p:spPr>
          <a:xfrm>
            <a:off x="9274508" y="80244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Ri</a:t>
            </a:r>
            <a:r>
              <a:rPr lang="en-CH" baseline="-25000" dirty="0"/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AD3F629-999A-E1D1-CB08-72D3F08317B2}"/>
              </a:ext>
            </a:extLst>
          </p:cNvPr>
          <p:cNvSpPr/>
          <p:nvPr/>
        </p:nvSpPr>
        <p:spPr>
          <a:xfrm>
            <a:off x="10491561" y="28977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Wi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F1DDAAD-7133-3781-981D-FCCB44FC6176}"/>
              </a:ext>
            </a:extLst>
          </p:cNvPr>
          <p:cNvSpPr/>
          <p:nvPr/>
        </p:nvSpPr>
        <p:spPr>
          <a:xfrm>
            <a:off x="9276855" y="49102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Ri</a:t>
            </a:r>
            <a:r>
              <a:rPr lang="en-CH" baseline="-25000" dirty="0"/>
              <a:t>2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9F27304-477A-7BEA-4D10-53B116EEFB6B}"/>
              </a:ext>
            </a:extLst>
          </p:cNvPr>
          <p:cNvCxnSpPr>
            <a:cxnSpLocks/>
          </p:cNvCxnSpPr>
          <p:nvPr/>
        </p:nvCxnSpPr>
        <p:spPr>
          <a:xfrm flipV="1">
            <a:off x="8416895" y="1745092"/>
            <a:ext cx="1209695" cy="14197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B771F4F-7A63-FAB8-DC11-D0B2D6DEDE2C}"/>
              </a:ext>
            </a:extLst>
          </p:cNvPr>
          <p:cNvCxnSpPr>
            <a:cxnSpLocks/>
          </p:cNvCxnSpPr>
          <p:nvPr/>
        </p:nvCxnSpPr>
        <p:spPr>
          <a:xfrm>
            <a:off x="8423330" y="3599531"/>
            <a:ext cx="1209695" cy="12924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D45F5ED-CB40-C80C-DECB-CBFE54D27D22}"/>
              </a:ext>
            </a:extLst>
          </p:cNvPr>
          <p:cNvCxnSpPr>
            <a:cxnSpLocks/>
          </p:cNvCxnSpPr>
          <p:nvPr/>
        </p:nvCxnSpPr>
        <p:spPr>
          <a:xfrm>
            <a:off x="8449007" y="3459511"/>
            <a:ext cx="195186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A18606E-69EC-3033-D56B-6C5CCFCEE5C5}"/>
              </a:ext>
            </a:extLst>
          </p:cNvPr>
          <p:cNvCxnSpPr>
            <a:cxnSpLocks/>
          </p:cNvCxnSpPr>
          <p:nvPr/>
        </p:nvCxnSpPr>
        <p:spPr>
          <a:xfrm flipH="1">
            <a:off x="8471547" y="3345111"/>
            <a:ext cx="192932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50A660-2068-13EB-2F48-F20099CA3710}"/>
              </a:ext>
            </a:extLst>
          </p:cNvPr>
          <p:cNvCxnSpPr>
            <a:cxnSpLocks/>
          </p:cNvCxnSpPr>
          <p:nvPr/>
        </p:nvCxnSpPr>
        <p:spPr>
          <a:xfrm>
            <a:off x="8474139" y="3497243"/>
            <a:ext cx="1256452" cy="1342443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9A5E974-013D-3B10-658B-2639ADA9E2BC}"/>
              </a:ext>
            </a:extLst>
          </p:cNvPr>
          <p:cNvCxnSpPr>
            <a:cxnSpLocks/>
          </p:cNvCxnSpPr>
          <p:nvPr/>
        </p:nvCxnSpPr>
        <p:spPr>
          <a:xfrm flipV="1">
            <a:off x="8489278" y="1789447"/>
            <a:ext cx="1257526" cy="147585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C3F5D16-8A1D-16B9-21D2-950CF8A4B6D0}"/>
              </a:ext>
            </a:extLst>
          </p:cNvPr>
          <p:cNvSpPr txBox="1"/>
          <p:nvPr/>
        </p:nvSpPr>
        <p:spPr>
          <a:xfrm>
            <a:off x="3409867" y="5167426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  <a:sym typeface="Symbol" pitchFamily="2" charset="2"/>
              </a:rPr>
              <a:t></a:t>
            </a:r>
            <a:endParaRPr lang="en-CH" sz="1400" dirty="0">
              <a:solidFill>
                <a:srgbClr val="7030A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C64CB59-7F81-23E7-4D27-A93954FB0056}"/>
              </a:ext>
            </a:extLst>
          </p:cNvPr>
          <p:cNvSpPr txBox="1"/>
          <p:nvPr/>
        </p:nvSpPr>
        <p:spPr>
          <a:xfrm>
            <a:off x="7251201" y="4730629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ßSRc</a:t>
            </a:r>
            <a:r>
              <a:rPr lang="en-CH" sz="1400" baseline="-25000" dirty="0">
                <a:solidFill>
                  <a:srgbClr val="FF0000"/>
                </a:solidFill>
              </a:rPr>
              <a:t>2</a:t>
            </a:r>
            <a:r>
              <a:rPr lang="en-CH" sz="1400" dirty="0">
                <a:solidFill>
                  <a:srgbClr val="FF0000"/>
                </a:solidFill>
              </a:rPr>
              <a:t>*P*c</a:t>
            </a:r>
            <a:r>
              <a:rPr lang="en-CH" sz="140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D5FE14E-8D6F-AC04-7423-1ABC75C867E8}"/>
              </a:ext>
            </a:extLst>
          </p:cNvPr>
          <p:cNvSpPr txBox="1"/>
          <p:nvPr/>
        </p:nvSpPr>
        <p:spPr>
          <a:xfrm>
            <a:off x="5986537" y="3073472"/>
            <a:ext cx="771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ßSWc*P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21C6ACE-F03D-7870-4D23-ADD79CB86C02}"/>
              </a:ext>
            </a:extLst>
          </p:cNvPr>
          <p:cNvSpPr txBox="1"/>
          <p:nvPr/>
        </p:nvSpPr>
        <p:spPr>
          <a:xfrm>
            <a:off x="7517525" y="2175235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ßSRc</a:t>
            </a:r>
            <a:r>
              <a:rPr lang="en-CH" sz="1400" baseline="-25000" dirty="0">
                <a:solidFill>
                  <a:srgbClr val="FF0000"/>
                </a:solidFill>
              </a:rPr>
              <a:t>1</a:t>
            </a:r>
            <a:r>
              <a:rPr lang="en-CH" sz="1400" dirty="0">
                <a:solidFill>
                  <a:srgbClr val="FF0000"/>
                </a:solidFill>
              </a:rPr>
              <a:t>*P*c</a:t>
            </a:r>
            <a:r>
              <a:rPr lang="en-CH" sz="1400" baseline="-25000" dirty="0">
                <a:solidFill>
                  <a:srgbClr val="FF0000"/>
                </a:solidFill>
              </a:rPr>
              <a:t>1</a:t>
            </a:r>
            <a:endParaRPr lang="en-CH" sz="1400" dirty="0">
              <a:solidFill>
                <a:srgbClr val="FF000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FF02EE0-9546-1C31-6955-2D4F2CF1986D}"/>
              </a:ext>
            </a:extLst>
          </p:cNvPr>
          <p:cNvSpPr txBox="1"/>
          <p:nvPr/>
        </p:nvSpPr>
        <p:spPr>
          <a:xfrm>
            <a:off x="8179573" y="1843714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ßSRi</a:t>
            </a:r>
            <a:r>
              <a:rPr lang="en-CH" sz="1400" baseline="-25000" dirty="0">
                <a:solidFill>
                  <a:srgbClr val="FF0000"/>
                </a:solidFill>
              </a:rPr>
              <a:t>1</a:t>
            </a:r>
            <a:r>
              <a:rPr lang="en-CH" sz="1400" dirty="0">
                <a:solidFill>
                  <a:srgbClr val="FF0000"/>
                </a:solidFill>
              </a:rPr>
              <a:t>*(1-P)*c</a:t>
            </a:r>
            <a:r>
              <a:rPr lang="en-CH" sz="1400" baseline="-25000" dirty="0">
                <a:solidFill>
                  <a:srgbClr val="FF0000"/>
                </a:solidFill>
              </a:rPr>
              <a:t>1</a:t>
            </a:r>
            <a:endParaRPr lang="en-CH" sz="1400" dirty="0">
              <a:solidFill>
                <a:srgbClr val="FF000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A06F263-0330-B1FF-FF27-45E4C36C4517}"/>
              </a:ext>
            </a:extLst>
          </p:cNvPr>
          <p:cNvSpPr txBox="1"/>
          <p:nvPr/>
        </p:nvSpPr>
        <p:spPr>
          <a:xfrm>
            <a:off x="8007902" y="4286064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ßSRi</a:t>
            </a:r>
            <a:r>
              <a:rPr lang="en-CH" sz="1400" baseline="-25000" dirty="0">
                <a:solidFill>
                  <a:srgbClr val="FF0000"/>
                </a:solidFill>
              </a:rPr>
              <a:t>2</a:t>
            </a:r>
            <a:r>
              <a:rPr lang="en-CH" sz="1400" dirty="0">
                <a:solidFill>
                  <a:srgbClr val="FF0000"/>
                </a:solidFill>
              </a:rPr>
              <a:t>*(1-P)*c</a:t>
            </a:r>
            <a:r>
              <a:rPr lang="en-CH" sz="1400" baseline="-25000" dirty="0">
                <a:solidFill>
                  <a:srgbClr val="FF0000"/>
                </a:solidFill>
              </a:rPr>
              <a:t>2</a:t>
            </a:r>
            <a:endParaRPr lang="en-CH" sz="1400" dirty="0">
              <a:solidFill>
                <a:srgbClr val="FF000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F503BDB-5C01-FCDB-2FE1-C19B9258A8BE}"/>
              </a:ext>
            </a:extLst>
          </p:cNvPr>
          <p:cNvSpPr txBox="1"/>
          <p:nvPr/>
        </p:nvSpPr>
        <p:spPr>
          <a:xfrm>
            <a:off x="9028177" y="3448081"/>
            <a:ext cx="999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ßSWi*(1-P)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AC47A80-22E3-9FF0-6839-E37AA492A27B}"/>
              </a:ext>
            </a:extLst>
          </p:cNvPr>
          <p:cNvCxnSpPr>
            <a:cxnSpLocks/>
          </p:cNvCxnSpPr>
          <p:nvPr/>
        </p:nvCxnSpPr>
        <p:spPr>
          <a:xfrm flipH="1">
            <a:off x="2420695" y="3654361"/>
            <a:ext cx="4981154" cy="1759003"/>
          </a:xfrm>
          <a:prstGeom prst="straightConnector1">
            <a:avLst/>
          </a:prstGeom>
          <a:ln w="12700">
            <a:solidFill>
              <a:schemeClr val="accent4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F377415-8E93-68A1-EE6E-65CAD751654B}"/>
              </a:ext>
            </a:extLst>
          </p:cNvPr>
          <p:cNvCxnSpPr>
            <a:cxnSpLocks/>
          </p:cNvCxnSpPr>
          <p:nvPr/>
        </p:nvCxnSpPr>
        <p:spPr>
          <a:xfrm flipH="1" flipV="1">
            <a:off x="2401367" y="1383716"/>
            <a:ext cx="5013004" cy="1843224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AAA2065-107E-F85A-0963-883358400ED0}"/>
              </a:ext>
            </a:extLst>
          </p:cNvPr>
          <p:cNvCxnSpPr>
            <a:cxnSpLocks/>
          </p:cNvCxnSpPr>
          <p:nvPr/>
        </p:nvCxnSpPr>
        <p:spPr>
          <a:xfrm flipH="1">
            <a:off x="2436930" y="3767044"/>
            <a:ext cx="4981573" cy="1769999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76F0EEE7-0A1B-9C51-E308-2B1CAF6BBDEC}"/>
              </a:ext>
            </a:extLst>
          </p:cNvPr>
          <p:cNvSpPr txBox="1"/>
          <p:nvPr/>
        </p:nvSpPr>
        <p:spPr>
          <a:xfrm>
            <a:off x="3419584" y="1327258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Pr*P</a:t>
            </a:r>
            <a:r>
              <a:rPr lang="en-CH" sz="1400" baseline="-25000" dirty="0">
                <a:solidFill>
                  <a:schemeClr val="accent4"/>
                </a:solidFill>
              </a:rPr>
              <a:t>1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A57CAD8-5D6E-8A6A-27A4-A7EF43EE5981}"/>
              </a:ext>
            </a:extLst>
          </p:cNvPr>
          <p:cNvSpPr txBox="1"/>
          <p:nvPr/>
        </p:nvSpPr>
        <p:spPr>
          <a:xfrm>
            <a:off x="4588103" y="1447223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R</a:t>
            </a:r>
            <a:r>
              <a:rPr lang="en-GB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(1-</a:t>
            </a:r>
            <a:r>
              <a:rPr lang="el-GR" sz="1400" dirty="0">
                <a:solidFill>
                  <a:schemeClr val="accent4"/>
                </a:solidFill>
              </a:rPr>
              <a:t>ρ</a:t>
            </a:r>
            <a:r>
              <a:rPr lang="de-CH" sz="1400" dirty="0">
                <a:solidFill>
                  <a:schemeClr val="accent4"/>
                </a:solidFill>
              </a:rPr>
              <a:t>)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7120136-5EED-BD0F-0613-119DE777E3CF}"/>
              </a:ext>
            </a:extLst>
          </p:cNvPr>
          <p:cNvSpPr txBox="1"/>
          <p:nvPr/>
        </p:nvSpPr>
        <p:spPr>
          <a:xfrm>
            <a:off x="9264587" y="2190383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R</a:t>
            </a:r>
            <a:r>
              <a:rPr lang="en-GB" sz="1400" baseline="-25000" dirty="0">
                <a:solidFill>
                  <a:srgbClr val="0070C0"/>
                </a:solidFill>
                <a:sym typeface="Symbol" pitchFamily="2" charset="2"/>
              </a:rPr>
              <a:t>2</a:t>
            </a:r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*</a:t>
            </a:r>
            <a:r>
              <a:rPr lang="en-GB" dirty="0">
                <a:solidFill>
                  <a:srgbClr val="0070C0"/>
                </a:solidFill>
                <a:sym typeface="Symbol" pitchFamily="2" charset="2"/>
              </a:rPr>
              <a:t></a:t>
            </a:r>
            <a:r>
              <a:rPr lang="en-CH" sz="1400" baseline="-25000" dirty="0">
                <a:solidFill>
                  <a:srgbClr val="0070C0"/>
                </a:solidFill>
                <a:sym typeface="Symbol" pitchFamily="2" charset="2"/>
              </a:rPr>
              <a:t>2</a:t>
            </a:r>
            <a:endParaRPr lang="en-CH" sz="1400" baseline="-25000" dirty="0">
              <a:solidFill>
                <a:srgbClr val="0070C0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5CD4C29-F650-261F-1494-0258E7F13DE4}"/>
              </a:ext>
            </a:extLst>
          </p:cNvPr>
          <p:cNvSpPr txBox="1"/>
          <p:nvPr/>
        </p:nvSpPr>
        <p:spPr>
          <a:xfrm>
            <a:off x="5513353" y="1860233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  <a:sym typeface="Symbol" pitchFamily="2" charset="2"/>
              </a:rPr>
              <a:t></a:t>
            </a:r>
            <a:endParaRPr lang="en-CH" sz="1100" dirty="0">
              <a:solidFill>
                <a:schemeClr val="accent2"/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8A1C82C-81BB-58F6-2659-B8D6601DE395}"/>
              </a:ext>
            </a:extLst>
          </p:cNvPr>
          <p:cNvCxnSpPr>
            <a:cxnSpLocks/>
          </p:cNvCxnSpPr>
          <p:nvPr/>
        </p:nvCxnSpPr>
        <p:spPr>
          <a:xfrm>
            <a:off x="6969883" y="1236354"/>
            <a:ext cx="2240962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BFF3D02-BFDF-9DA8-0849-CA25A5CE3F51}"/>
              </a:ext>
            </a:extLst>
          </p:cNvPr>
          <p:cNvCxnSpPr>
            <a:cxnSpLocks/>
          </p:cNvCxnSpPr>
          <p:nvPr/>
        </p:nvCxnSpPr>
        <p:spPr>
          <a:xfrm>
            <a:off x="6932378" y="5458834"/>
            <a:ext cx="2240962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CC3D2C6-6C82-40E9-34D6-3599E379E4D3}"/>
              </a:ext>
            </a:extLst>
          </p:cNvPr>
          <p:cNvCxnSpPr>
            <a:cxnSpLocks/>
          </p:cNvCxnSpPr>
          <p:nvPr/>
        </p:nvCxnSpPr>
        <p:spPr>
          <a:xfrm>
            <a:off x="5369475" y="3044525"/>
            <a:ext cx="5046196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424209D7-71C8-33B8-F76C-F9743B5C35EE}"/>
              </a:ext>
            </a:extLst>
          </p:cNvPr>
          <p:cNvSpPr txBox="1"/>
          <p:nvPr/>
        </p:nvSpPr>
        <p:spPr>
          <a:xfrm>
            <a:off x="7776726" y="8632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sym typeface="Symbol" pitchFamily="2" charset="2"/>
              </a:rPr>
              <a:t></a:t>
            </a:r>
            <a:r>
              <a:rPr lang="en-CH" sz="1400" baseline="-25000" dirty="0">
                <a:solidFill>
                  <a:srgbClr val="00B050"/>
                </a:solidFill>
                <a:effectLst/>
              </a:rPr>
              <a:t>R</a:t>
            </a:r>
            <a:r>
              <a:rPr lang="en-CH" sz="1400" baseline="-25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4A481B-0D10-6B4D-9816-5374FD298797}"/>
              </a:ext>
            </a:extLst>
          </p:cNvPr>
          <p:cNvSpPr txBox="1"/>
          <p:nvPr/>
        </p:nvSpPr>
        <p:spPr>
          <a:xfrm>
            <a:off x="3330239" y="1807604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  <a:sym typeface="Symbol" pitchFamily="2" charset="2"/>
              </a:rPr>
              <a:t></a:t>
            </a:r>
            <a:endParaRPr lang="en-CH" sz="1400" dirty="0">
              <a:solidFill>
                <a:srgbClr val="7030A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C03FB97-B3A4-044E-4AC0-77C206FCAF53}"/>
              </a:ext>
            </a:extLst>
          </p:cNvPr>
          <p:cNvSpPr txBox="1"/>
          <p:nvPr/>
        </p:nvSpPr>
        <p:spPr>
          <a:xfrm>
            <a:off x="5477463" y="3339065"/>
            <a:ext cx="1758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Pr*</a:t>
            </a:r>
            <a:r>
              <a:rPr lang="el-GR" sz="1400" dirty="0">
                <a:solidFill>
                  <a:schemeClr val="accent4"/>
                </a:solidFill>
              </a:rPr>
              <a:t>ρ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*(R</a:t>
            </a:r>
            <a:r>
              <a:rPr lang="en-GB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r>
              <a:rPr lang="en-CH" sz="1400" dirty="0">
                <a:solidFill>
                  <a:schemeClr val="accent4"/>
                </a:solidFill>
                <a:sym typeface="Symbol" pitchFamily="2" charset="2"/>
              </a:rPr>
              <a:t>)+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(R</a:t>
            </a:r>
            <a:r>
              <a:rPr lang="en-GB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r>
              <a:rPr lang="en-CH" sz="1400" dirty="0">
                <a:solidFill>
                  <a:schemeClr val="accent4"/>
                </a:solidFill>
                <a:sym typeface="Symbol" pitchFamily="2" charset="2"/>
              </a:rPr>
              <a:t>)</a:t>
            </a:r>
            <a:endParaRPr lang="en-CH" sz="1400" dirty="0">
              <a:solidFill>
                <a:schemeClr val="accent4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BFE6473-D617-77E3-6522-0986990901ED}"/>
              </a:ext>
            </a:extLst>
          </p:cNvPr>
          <p:cNvSpPr txBox="1"/>
          <p:nvPr/>
        </p:nvSpPr>
        <p:spPr>
          <a:xfrm>
            <a:off x="4560469" y="4914858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R</a:t>
            </a:r>
            <a:r>
              <a:rPr lang="en-GB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(1-</a:t>
            </a:r>
            <a:r>
              <a:rPr lang="el-GR" sz="1400" dirty="0">
                <a:solidFill>
                  <a:schemeClr val="accent4"/>
                </a:solidFill>
              </a:rPr>
              <a:t>ρ</a:t>
            </a:r>
            <a:r>
              <a:rPr lang="de-CH" sz="1400" dirty="0">
                <a:solidFill>
                  <a:schemeClr val="accent4"/>
                </a:solidFill>
              </a:rPr>
              <a:t>)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5F03267-0C9D-9BDC-88AE-C6828C34D50C}"/>
              </a:ext>
            </a:extLst>
          </p:cNvPr>
          <p:cNvSpPr txBox="1"/>
          <p:nvPr/>
        </p:nvSpPr>
        <p:spPr>
          <a:xfrm>
            <a:off x="6416930" y="4475091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R</a:t>
            </a:r>
            <a:r>
              <a:rPr lang="en-GB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19E5B7F-DC89-2834-E7A0-A0CB662F70B2}"/>
              </a:ext>
            </a:extLst>
          </p:cNvPr>
          <p:cNvSpPr txBox="1"/>
          <p:nvPr/>
        </p:nvSpPr>
        <p:spPr>
          <a:xfrm>
            <a:off x="6686709" y="2343581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R</a:t>
            </a:r>
            <a:r>
              <a:rPr lang="en-GB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6E089BD-C8FE-60EF-037E-E4C5DCE3251D}"/>
              </a:ext>
            </a:extLst>
          </p:cNvPr>
          <p:cNvSpPr txBox="1"/>
          <p:nvPr/>
        </p:nvSpPr>
        <p:spPr>
          <a:xfrm>
            <a:off x="3416391" y="4516919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Pr*P</a:t>
            </a:r>
            <a:r>
              <a:rPr lang="en-CH" sz="1400" baseline="-25000" dirty="0">
                <a:solidFill>
                  <a:schemeClr val="accent4"/>
                </a:solidFill>
              </a:rPr>
              <a:t>2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DCBE626-BB6C-E9CA-D395-7AF97BD31883}"/>
              </a:ext>
            </a:extLst>
          </p:cNvPr>
          <p:cNvSpPr txBox="1"/>
          <p:nvPr/>
        </p:nvSpPr>
        <p:spPr>
          <a:xfrm>
            <a:off x="6690515" y="197842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sym typeface="Symbol" pitchFamily="2" charset="2"/>
              </a:rPr>
              <a:t></a:t>
            </a:r>
            <a:r>
              <a:rPr lang="en-CH" sz="1400" dirty="0">
                <a:solidFill>
                  <a:srgbClr val="00B050"/>
                </a:solidFill>
                <a:effectLst/>
              </a:rPr>
              <a:t>R</a:t>
            </a:r>
            <a:r>
              <a:rPr lang="en-CH" sz="1400" baseline="-25000" dirty="0">
                <a:solidFill>
                  <a:srgbClr val="00B050"/>
                </a:solidFill>
              </a:rPr>
              <a:t>1</a:t>
            </a:r>
            <a:r>
              <a:rPr lang="en-CH" sz="1400" dirty="0">
                <a:solidFill>
                  <a:srgbClr val="00B050"/>
                </a:solidFill>
              </a:rPr>
              <a:t>*</a:t>
            </a:r>
            <a:r>
              <a:rPr lang="en-GB" sz="1400" dirty="0">
                <a:solidFill>
                  <a:srgbClr val="00B050"/>
                </a:solidFill>
                <a:sym typeface="Symbol" pitchFamily="2" charset="2"/>
              </a:rPr>
              <a:t></a:t>
            </a:r>
            <a:endParaRPr lang="en-CH" sz="1400" dirty="0">
              <a:solidFill>
                <a:srgbClr val="00B05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4AAC104-8B11-CC08-46B6-A2A3C16A547B}"/>
              </a:ext>
            </a:extLst>
          </p:cNvPr>
          <p:cNvSpPr txBox="1"/>
          <p:nvPr/>
        </p:nvSpPr>
        <p:spPr>
          <a:xfrm>
            <a:off x="7887909" y="508587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sym typeface="Symbol" pitchFamily="2" charset="2"/>
              </a:rPr>
              <a:t></a:t>
            </a:r>
            <a:r>
              <a:rPr lang="en-CH" sz="1400" baseline="-25000" dirty="0">
                <a:solidFill>
                  <a:srgbClr val="00B050"/>
                </a:solidFill>
                <a:effectLst/>
              </a:rPr>
              <a:t>R2</a:t>
            </a:r>
            <a:endParaRPr lang="en-CH" sz="1400" baseline="-25000" dirty="0">
              <a:solidFill>
                <a:srgbClr val="00B05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6C8D9D9-99AD-F8F0-A3CF-BC0F2451F920}"/>
              </a:ext>
            </a:extLst>
          </p:cNvPr>
          <p:cNvSpPr txBox="1"/>
          <p:nvPr/>
        </p:nvSpPr>
        <p:spPr>
          <a:xfrm>
            <a:off x="6763953" y="414758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sym typeface="Symbol" pitchFamily="2" charset="2"/>
              </a:rPr>
              <a:t></a:t>
            </a:r>
            <a:r>
              <a:rPr lang="en-CH" sz="1400" baseline="-25000" dirty="0">
                <a:solidFill>
                  <a:srgbClr val="00B050"/>
                </a:solidFill>
                <a:effectLst/>
              </a:rPr>
              <a:t>R2</a:t>
            </a:r>
            <a:r>
              <a:rPr lang="en-CH" sz="1400" dirty="0">
                <a:solidFill>
                  <a:srgbClr val="00B050"/>
                </a:solidFill>
              </a:rPr>
              <a:t>*</a:t>
            </a:r>
            <a:r>
              <a:rPr lang="en-GB" sz="1400" dirty="0">
                <a:solidFill>
                  <a:srgbClr val="00B050"/>
                </a:solidFill>
                <a:sym typeface="Symbol" pitchFamily="2" charset="2"/>
              </a:rPr>
              <a:t></a:t>
            </a:r>
            <a:endParaRPr lang="en-CH" sz="1400" dirty="0">
              <a:solidFill>
                <a:srgbClr val="00B05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27BD754-CA84-EBEF-5C84-CD5F91E7C381}"/>
              </a:ext>
            </a:extLst>
          </p:cNvPr>
          <p:cNvSpPr txBox="1"/>
          <p:nvPr/>
        </p:nvSpPr>
        <p:spPr>
          <a:xfrm>
            <a:off x="9191811" y="2695555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sym typeface="Symbol" pitchFamily="2" charset="2"/>
              </a:rPr>
              <a:t></a:t>
            </a:r>
            <a:r>
              <a:rPr lang="en-CH" sz="1400" baseline="-25000" dirty="0">
                <a:solidFill>
                  <a:srgbClr val="00B050"/>
                </a:solidFill>
                <a:sym typeface="Symbol" pitchFamily="2" charset="2"/>
              </a:rPr>
              <a:t>WT</a:t>
            </a:r>
            <a:endParaRPr lang="en-CH" sz="1400" baseline="-25000" dirty="0">
              <a:solidFill>
                <a:srgbClr val="00B05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A4D9E40-4862-4BBD-2155-F6A38DCEA233}"/>
              </a:ext>
            </a:extLst>
          </p:cNvPr>
          <p:cNvSpPr txBox="1"/>
          <p:nvPr/>
        </p:nvSpPr>
        <p:spPr>
          <a:xfrm>
            <a:off x="5883799" y="35520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sym typeface="Symbol" pitchFamily="2" charset="2"/>
              </a:rPr>
              <a:t></a:t>
            </a:r>
            <a:r>
              <a:rPr lang="en-CH" sz="1400" baseline="-25000" dirty="0">
                <a:solidFill>
                  <a:srgbClr val="00B050"/>
                </a:solidFill>
                <a:sym typeface="Symbol" pitchFamily="2" charset="2"/>
              </a:rPr>
              <a:t>WT</a:t>
            </a:r>
            <a:r>
              <a:rPr lang="en-CH" sz="1400" dirty="0">
                <a:solidFill>
                  <a:srgbClr val="00B050"/>
                </a:solidFill>
                <a:sym typeface="Symbol" pitchFamily="2" charset="2"/>
              </a:rPr>
              <a:t>*c</a:t>
            </a:r>
            <a:endParaRPr lang="en-CH" sz="1400" dirty="0">
              <a:solidFill>
                <a:srgbClr val="00B05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F19CA23-F3EF-5AB7-7078-194E45AADFD5}"/>
              </a:ext>
            </a:extLst>
          </p:cNvPr>
          <p:cNvSpPr txBox="1"/>
          <p:nvPr/>
        </p:nvSpPr>
        <p:spPr>
          <a:xfrm>
            <a:off x="9248717" y="4129120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R</a:t>
            </a:r>
            <a:r>
              <a:rPr lang="en-GB" sz="1400" baseline="-25000" dirty="0">
                <a:solidFill>
                  <a:srgbClr val="0070C0"/>
                </a:solidFill>
                <a:sym typeface="Symbol" pitchFamily="2" charset="2"/>
              </a:rPr>
              <a:t>1</a:t>
            </a:r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rgbClr val="0070C0"/>
                </a:solidFill>
                <a:sym typeface="Symbol" pitchFamily="2" charset="2"/>
              </a:rPr>
              <a:t>1</a:t>
            </a:r>
            <a:endParaRPr lang="en-CH" sz="1400" baseline="-25000" dirty="0">
              <a:solidFill>
                <a:srgbClr val="0070C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2E398A6-B30D-1CC2-BBBF-27854874DF72}"/>
              </a:ext>
            </a:extLst>
          </p:cNvPr>
          <p:cNvSpPr txBox="1"/>
          <p:nvPr/>
        </p:nvSpPr>
        <p:spPr>
          <a:xfrm>
            <a:off x="8812118" y="3090379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 (R</a:t>
            </a:r>
            <a:r>
              <a:rPr lang="en-GB" sz="1400" baseline="-25000" dirty="0">
                <a:solidFill>
                  <a:srgbClr val="0070C0"/>
                </a:solidFill>
                <a:sym typeface="Symbol" pitchFamily="2" charset="2"/>
              </a:rPr>
              <a:t>1</a:t>
            </a:r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rgbClr val="0070C0"/>
                </a:solidFill>
                <a:sym typeface="Symbol" pitchFamily="2" charset="2"/>
              </a:rPr>
              <a:t>1</a:t>
            </a:r>
            <a:r>
              <a:rPr lang="en-CH" sz="1400" dirty="0">
                <a:solidFill>
                  <a:srgbClr val="0070C0"/>
                </a:solidFill>
                <a:sym typeface="Symbol" pitchFamily="2" charset="2"/>
              </a:rPr>
              <a:t>)+</a:t>
            </a:r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(R</a:t>
            </a:r>
            <a:r>
              <a:rPr lang="en-GB" sz="1400" baseline="-25000" dirty="0">
                <a:solidFill>
                  <a:srgbClr val="0070C0"/>
                </a:solidFill>
                <a:sym typeface="Symbol" pitchFamily="2" charset="2"/>
              </a:rPr>
              <a:t>2</a:t>
            </a:r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rgbClr val="0070C0"/>
                </a:solidFill>
                <a:sym typeface="Symbol" pitchFamily="2" charset="2"/>
              </a:rPr>
              <a:t>2</a:t>
            </a:r>
            <a:r>
              <a:rPr lang="en-CH" sz="1400" dirty="0">
                <a:solidFill>
                  <a:srgbClr val="0070C0"/>
                </a:solidFill>
                <a:sym typeface="Symbol" pitchFamily="2" charset="2"/>
              </a:rPr>
              <a:t>)</a:t>
            </a:r>
            <a:endParaRPr lang="en-CH" sz="1400" dirty="0">
              <a:solidFill>
                <a:srgbClr val="0070C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45C342F-CCB9-1596-864B-FD5A3CA27982}"/>
              </a:ext>
            </a:extLst>
          </p:cNvPr>
          <p:cNvSpPr txBox="1"/>
          <p:nvPr/>
        </p:nvSpPr>
        <p:spPr>
          <a:xfrm>
            <a:off x="5479072" y="4473759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  <a:sym typeface="Symbol" pitchFamily="2" charset="2"/>
              </a:rPr>
              <a:t></a:t>
            </a:r>
            <a:endParaRPr lang="en-CH" sz="1100" dirty="0">
              <a:solidFill>
                <a:schemeClr val="accent2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AFD8D45-387C-2EC5-03D6-3E27BC49807C}"/>
              </a:ext>
            </a:extLst>
          </p:cNvPr>
          <p:cNvCxnSpPr>
            <a:cxnSpLocks/>
          </p:cNvCxnSpPr>
          <p:nvPr/>
        </p:nvCxnSpPr>
        <p:spPr>
          <a:xfrm>
            <a:off x="5470238" y="3646905"/>
            <a:ext cx="1936840" cy="0"/>
          </a:xfrm>
          <a:prstGeom prst="straightConnector1">
            <a:avLst/>
          </a:prstGeom>
          <a:ln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EBF8684-C908-6CB9-5C62-39CBB9FDB091}"/>
              </a:ext>
            </a:extLst>
          </p:cNvPr>
          <p:cNvCxnSpPr>
            <a:cxnSpLocks/>
          </p:cNvCxnSpPr>
          <p:nvPr/>
        </p:nvCxnSpPr>
        <p:spPr>
          <a:xfrm flipH="1">
            <a:off x="6841003" y="3855863"/>
            <a:ext cx="845580" cy="1228121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3A26A68-6740-3098-E09D-7E2D25ACA249}"/>
              </a:ext>
            </a:extLst>
          </p:cNvPr>
          <p:cNvCxnSpPr>
            <a:cxnSpLocks/>
          </p:cNvCxnSpPr>
          <p:nvPr/>
        </p:nvCxnSpPr>
        <p:spPr>
          <a:xfrm flipH="1" flipV="1">
            <a:off x="6926767" y="1713814"/>
            <a:ext cx="646354" cy="1166130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14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01FE-7B1B-622D-6BDA-81F3D760B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55760"/>
          </a:xfrm>
        </p:spPr>
        <p:txBody>
          <a:bodyPr>
            <a:normAutofit fontScale="90000"/>
          </a:bodyPr>
          <a:lstStyle/>
          <a:p>
            <a:r>
              <a:rPr lang="en-CH" b="1" u="sng" dirty="0"/>
              <a:t>Model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7FA18-00C7-2E74-8CC3-12DF70D27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621" y="846373"/>
            <a:ext cx="10410738" cy="5462147"/>
          </a:xfrm>
        </p:spPr>
        <p:txBody>
          <a:bodyPr>
            <a:normAutofit/>
          </a:bodyPr>
          <a:lstStyle/>
          <a:p>
            <a:r>
              <a:rPr lang="en-CH" sz="2000" dirty="0"/>
              <a:t>Prophylaxis assumed to occur within individuals with no clinical signs of infection – implies a stratification of those with clinical illness and those colonised (asymptomatically)</a:t>
            </a:r>
          </a:p>
          <a:p>
            <a:r>
              <a:rPr lang="en-CH" sz="2000" dirty="0"/>
              <a:t>Therefore we either ignore those who are clinically infected and those who require treatment</a:t>
            </a:r>
          </a:p>
          <a:p>
            <a:pPr lvl="1"/>
            <a:r>
              <a:rPr lang="en-CH" sz="2000" dirty="0"/>
              <a:t>That way we only need to model prophylaxis – However, this would ignore a proportion of the population likely to be important for AMR dynamics. </a:t>
            </a:r>
          </a:p>
          <a:p>
            <a:r>
              <a:rPr lang="en-CH" sz="2000" dirty="0"/>
              <a:t>Therefore we likely need a stratification of the WT, R1 and R2 compartments.</a:t>
            </a:r>
          </a:p>
          <a:p>
            <a:endParaRPr lang="en-CH" sz="2000" dirty="0"/>
          </a:p>
          <a:p>
            <a:pPr marL="0" indent="0">
              <a:buNone/>
            </a:pPr>
            <a:r>
              <a:rPr lang="en-CH" sz="2000" b="1" u="sng" dirty="0"/>
              <a:t>Prophylaxis</a:t>
            </a:r>
            <a:r>
              <a:rPr lang="en-CH" sz="2000" dirty="0"/>
              <a:t> </a:t>
            </a:r>
          </a:p>
          <a:p>
            <a:r>
              <a:rPr lang="en-CH" sz="2000" dirty="0"/>
              <a:t>We assume that those who are suscpetible or colonised with infection can be prophylaxed. </a:t>
            </a:r>
          </a:p>
          <a:p>
            <a:r>
              <a:rPr lang="en-CH" sz="2000" dirty="0"/>
              <a:t>Those who are infected with a clinical infection are treated and not prophylaxed.</a:t>
            </a:r>
          </a:p>
          <a:p>
            <a:r>
              <a:rPr lang="en-CH" sz="2000" dirty="0"/>
              <a:t>We assume that individuals who are resistant are unable to get prophylaxed by that particular antibiotic class – so this pathway of prophylaxis is not modelled</a:t>
            </a:r>
          </a:p>
          <a:p>
            <a:r>
              <a:rPr lang="en-CH" sz="2000" dirty="0"/>
              <a:t>(Or they are prophylaxed – but it doesn’t matter since nothing happens to them) </a:t>
            </a:r>
          </a:p>
          <a:p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223271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F21F6-EA23-0EB8-43AD-D956CCFAA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36" y="696286"/>
            <a:ext cx="11484528" cy="5321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H" sz="1600" b="1" u="sng" dirty="0"/>
              <a:t>Infection</a:t>
            </a:r>
          </a:p>
          <a:p>
            <a:r>
              <a:rPr lang="en-CH" sz="1600" dirty="0"/>
              <a:t>Individuals are infected at the normal mass action transmission rate – </a:t>
            </a:r>
            <a:r>
              <a:rPr lang="el-GR" sz="1600" dirty="0"/>
              <a:t>β</a:t>
            </a:r>
            <a:r>
              <a:rPr lang="de-CH" sz="1600" dirty="0"/>
              <a:t>SI</a:t>
            </a:r>
          </a:p>
          <a:p>
            <a:r>
              <a:rPr lang="en-CH" sz="1600" dirty="0"/>
              <a:t>However, once infected, individuals will either be colonised (with probability P) or clinically infected (with probability (1-P))</a:t>
            </a:r>
          </a:p>
          <a:p>
            <a:endParaRPr lang="en-CH" sz="1600" dirty="0"/>
          </a:p>
          <a:p>
            <a:pPr marL="0" indent="0">
              <a:buNone/>
            </a:pPr>
            <a:r>
              <a:rPr lang="en-CH" sz="1600" b="1" u="sng" dirty="0"/>
              <a:t>Recovery </a:t>
            </a:r>
          </a:p>
          <a:p>
            <a:r>
              <a:rPr lang="en-CH" sz="1600" dirty="0"/>
              <a:t>Clinically infected individuals recover and move back to being colonised or can be treated with antibiotics and move back to being fully susceptible. </a:t>
            </a:r>
          </a:p>
          <a:p>
            <a:r>
              <a:rPr lang="en-CH" sz="1600" dirty="0"/>
              <a:t>Individuals who are colonised can only recover naturally. </a:t>
            </a:r>
          </a:p>
          <a:p>
            <a:endParaRPr lang="en-CH" sz="1600" dirty="0"/>
          </a:p>
          <a:p>
            <a:pPr marL="0" indent="0">
              <a:buNone/>
            </a:pPr>
            <a:r>
              <a:rPr lang="en-CH" sz="1600" b="1" u="sng" dirty="0"/>
              <a:t>Conversion and Reversion Dynamics</a:t>
            </a:r>
          </a:p>
          <a:p>
            <a:r>
              <a:rPr lang="en-CH" sz="1600" dirty="0"/>
              <a:t>Those who are clinically infected are assumed to have too short of an infection time to allow for movement between infection types </a:t>
            </a:r>
          </a:p>
          <a:p>
            <a:r>
              <a:rPr lang="en-CH" sz="1600" dirty="0"/>
              <a:t>Those who are colonised and prophylaxed are assumed to have prophylax failure and can move to being resistant to the particular antibiotic they are prophylaxed with.</a:t>
            </a:r>
          </a:p>
          <a:p>
            <a:endParaRPr lang="en-CH" sz="1600" dirty="0"/>
          </a:p>
          <a:p>
            <a:r>
              <a:rPr lang="en-CH" sz="1600" dirty="0"/>
              <a:t>Unsure about whether or not to include prophylaxis failure for those who are resistant (R1 -&gt; R2).</a:t>
            </a:r>
          </a:p>
          <a:p>
            <a:pPr lvl="1"/>
            <a:r>
              <a:rPr lang="en-CH" sz="1600" dirty="0"/>
              <a:t>However, this would likely require the use of MDR compartments – someone who has R1 resistance fails prophylaxis and becomes resistant to R2.</a:t>
            </a:r>
          </a:p>
          <a:p>
            <a:pPr lvl="1"/>
            <a:r>
              <a:rPr lang="en-CH" sz="1600" dirty="0"/>
              <a:t>Adding an element of treatment failure is important – as subtherapeutic prohylaxis of herds is a major driver of resistance.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9D9931-09BC-1154-D138-5EEDFCCA184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55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 b="1" u="sng"/>
              <a:t>Model Assumptions</a:t>
            </a:r>
            <a:endParaRPr lang="en-CH" b="1" u="sng" dirty="0"/>
          </a:p>
        </p:txBody>
      </p:sp>
    </p:spTree>
    <p:extLst>
      <p:ext uri="{BB962C8B-B14F-4D97-AF65-F5344CB8AC3E}">
        <p14:creationId xmlns:p14="http://schemas.microsoft.com/office/powerpoint/2010/main" val="1471871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796</Words>
  <Application>Microsoft Macintosh PowerPoint</Application>
  <PresentationFormat>Widescreen</PresentationFormat>
  <Paragraphs>168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Model Assumptions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 Alexander Liang Kang</dc:creator>
  <cp:lastModifiedBy>Morgan  Alexander Liang Kang</cp:lastModifiedBy>
  <cp:revision>3</cp:revision>
  <dcterms:created xsi:type="dcterms:W3CDTF">2022-06-16T13:57:13Z</dcterms:created>
  <dcterms:modified xsi:type="dcterms:W3CDTF">2022-06-17T11:54:24Z</dcterms:modified>
</cp:coreProperties>
</file>