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87" autoAdjust="0"/>
  </p:normalViewPr>
  <p:slideViewPr>
    <p:cSldViewPr snapToGrid="0">
      <p:cViewPr>
        <p:scale>
          <a:sx n="66" d="100"/>
          <a:sy n="66" d="100"/>
        </p:scale>
        <p:origin x="48" y="10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C842A31-85CA-4E80-A68C-B87E4DE078FF}"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261601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842A31-85CA-4E80-A68C-B87E4DE078FF}"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363638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842A31-85CA-4E80-A68C-B87E4DE078FF}"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1453544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842A31-85CA-4E80-A68C-B87E4DE078FF}"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4E688-D55B-4CF7-9974-A77EEC498BEC}" type="slidenum">
              <a:rPr lang="en-US" smtClean="0"/>
              <a:t>‹Nº›</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575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842A31-85CA-4E80-A68C-B87E4DE078FF}"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1173843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9C842A31-85CA-4E80-A68C-B87E4DE078FF}"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2866180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9C842A31-85CA-4E80-A68C-B87E4DE078FF}"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4278620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842A31-85CA-4E80-A68C-B87E4DE078FF}"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2735504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842A31-85CA-4E80-A68C-B87E4DE078FF}"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36419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842A31-85CA-4E80-A68C-B87E4DE078FF}"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99542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842A31-85CA-4E80-A68C-B87E4DE078FF}"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179864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842A31-85CA-4E80-A68C-B87E4DE078FF}"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12261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842A31-85CA-4E80-A68C-B87E4DE078FF}" type="datetimeFigureOut">
              <a:rPr lang="en-US" smtClean="0"/>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127669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C842A31-85CA-4E80-A68C-B87E4DE078FF}"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297970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42A31-85CA-4E80-A68C-B87E4DE078FF}" type="datetimeFigureOut">
              <a:rPr lang="en-US" smtClean="0"/>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420732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842A31-85CA-4E80-A68C-B87E4DE078FF}"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19023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842A31-85CA-4E80-A68C-B87E4DE078FF}"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4E688-D55B-4CF7-9974-A77EEC498BEC}" type="slidenum">
              <a:rPr lang="en-US" smtClean="0"/>
              <a:t>‹Nº›</a:t>
            </a:fld>
            <a:endParaRPr lang="en-US"/>
          </a:p>
        </p:txBody>
      </p:sp>
    </p:spTree>
    <p:extLst>
      <p:ext uri="{BB962C8B-B14F-4D97-AF65-F5344CB8AC3E}">
        <p14:creationId xmlns:p14="http://schemas.microsoft.com/office/powerpoint/2010/main" val="135183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C842A31-85CA-4E80-A68C-B87E4DE078FF}" type="datetimeFigureOut">
              <a:rPr lang="en-US" smtClean="0"/>
              <a:t>7/10/2018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34E688-D55B-4CF7-9974-A77EEC498BEC}" type="slidenum">
              <a:rPr lang="en-US" smtClean="0"/>
              <a:t>‹Nº›</a:t>
            </a:fld>
            <a:endParaRPr lang="en-US"/>
          </a:p>
        </p:txBody>
      </p:sp>
    </p:spTree>
    <p:extLst>
      <p:ext uri="{BB962C8B-B14F-4D97-AF65-F5344CB8AC3E}">
        <p14:creationId xmlns:p14="http://schemas.microsoft.com/office/powerpoint/2010/main" val="31320882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49828" y="1949677"/>
            <a:ext cx="9144000" cy="2387600"/>
          </a:xfrm>
        </p:spPr>
        <p:txBody>
          <a:bodyPr/>
          <a:lstStyle/>
          <a:p>
            <a:r>
              <a:rPr lang="es-ES" dirty="0" smtClean="0"/>
              <a:t>Aspectos léxicos no expresables en </a:t>
            </a:r>
            <a:r>
              <a:rPr lang="es-ES" dirty="0" err="1" smtClean="0"/>
              <a:t>bnf</a:t>
            </a:r>
            <a:endParaRPr lang="en-US" dirty="0"/>
          </a:p>
        </p:txBody>
      </p:sp>
    </p:spTree>
    <p:extLst>
      <p:ext uri="{BB962C8B-B14F-4D97-AF65-F5344CB8AC3E}">
        <p14:creationId xmlns:p14="http://schemas.microsoft.com/office/powerpoint/2010/main" val="4170576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BNF</a:t>
            </a:r>
            <a:endParaRPr lang="en-US" dirty="0"/>
          </a:p>
        </p:txBody>
      </p:sp>
      <p:sp>
        <p:nvSpPr>
          <p:cNvPr id="3" name="Marcador de contenido 2"/>
          <p:cNvSpPr>
            <a:spLocks noGrp="1"/>
          </p:cNvSpPr>
          <p:nvPr>
            <p:ph idx="1"/>
          </p:nvPr>
        </p:nvSpPr>
        <p:spPr/>
        <p:txBody>
          <a:bodyPr/>
          <a:lstStyle/>
          <a:p>
            <a:r>
              <a:rPr lang="en-US" dirty="0"/>
              <a:t>Backus-Naur </a:t>
            </a:r>
            <a:r>
              <a:rPr lang="en-US" dirty="0" smtClean="0"/>
              <a:t>Form:</a:t>
            </a:r>
          </a:p>
          <a:p>
            <a:pPr marL="0" indent="0">
              <a:buNone/>
            </a:pPr>
            <a:r>
              <a:rPr lang="es-ES" dirty="0" smtClean="0"/>
              <a:t>es un metalenguaje usado para expresar gramáticas libres de contexto: es decir, una manera formal de describir lenguajes formales.</a:t>
            </a:r>
          </a:p>
          <a:p>
            <a:pPr marL="0" indent="0">
              <a:buNone/>
            </a:pPr>
            <a:endParaRPr lang="es-ES" dirty="0"/>
          </a:p>
          <a:p>
            <a:pPr marL="0" indent="0">
              <a:buNone/>
            </a:pPr>
            <a:r>
              <a:rPr lang="es-ES" dirty="0" smtClean="0"/>
              <a:t>El BNF se utiliza extensamente como notación para las gramáticas de los lenguajes de programación, de los sistemas de comando y de los protocolos de comunicación, así como una notación para representar partes de las gramáticas de la lengua natural</a:t>
            </a:r>
            <a:endParaRPr lang="en-US" dirty="0"/>
          </a:p>
        </p:txBody>
      </p:sp>
    </p:spTree>
    <p:extLst>
      <p:ext uri="{BB962C8B-B14F-4D97-AF65-F5344CB8AC3E}">
        <p14:creationId xmlns:p14="http://schemas.microsoft.com/office/powerpoint/2010/main" val="2592846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Errores</a:t>
            </a:r>
            <a:r>
              <a:rPr lang="en-US" dirty="0"/>
              <a:t> </a:t>
            </a:r>
            <a:r>
              <a:rPr lang="en-US" dirty="0" err="1"/>
              <a:t>en</a:t>
            </a:r>
            <a:r>
              <a:rPr lang="en-US" dirty="0"/>
              <a:t> las </a:t>
            </a:r>
            <a:r>
              <a:rPr lang="en-US" dirty="0" err="1"/>
              <a:t>gramáticas</a:t>
            </a:r>
            <a:endParaRPr lang="en-US" dirty="0"/>
          </a:p>
        </p:txBody>
      </p:sp>
      <p:sp>
        <p:nvSpPr>
          <p:cNvPr id="3" name="Marcador de contenido 2"/>
          <p:cNvSpPr>
            <a:spLocks noGrp="1"/>
          </p:cNvSpPr>
          <p:nvPr>
            <p:ph idx="1"/>
          </p:nvPr>
        </p:nvSpPr>
        <p:spPr>
          <a:xfrm>
            <a:off x="478367" y="2067035"/>
            <a:ext cx="10353762" cy="3695136"/>
          </a:xfrm>
        </p:spPr>
        <p:txBody>
          <a:bodyPr>
            <a:normAutofit fontScale="92500"/>
          </a:bodyPr>
          <a:lstStyle/>
          <a:p>
            <a:pPr algn="just"/>
            <a:r>
              <a:rPr lang="es-ES" dirty="0"/>
              <a:t> E</a:t>
            </a:r>
            <a:r>
              <a:rPr lang="es-ES" dirty="0" smtClean="0"/>
              <a:t>xisten ciertas normas que </a:t>
            </a:r>
            <a:r>
              <a:rPr lang="es-ES" dirty="0"/>
              <a:t>al no cumplirlas hacen que </a:t>
            </a:r>
            <a:r>
              <a:rPr lang="es-ES" dirty="0" smtClean="0"/>
              <a:t>la gramática </a:t>
            </a:r>
            <a:r>
              <a:rPr lang="es-ES" dirty="0"/>
              <a:t>contenga errores y no pueda considerarse libre </a:t>
            </a:r>
            <a:r>
              <a:rPr lang="es-ES" dirty="0" smtClean="0"/>
              <a:t>de contexto</a:t>
            </a:r>
            <a:r>
              <a:rPr lang="es-ES" dirty="0"/>
              <a:t>. </a:t>
            </a:r>
            <a:endParaRPr lang="es-ES" dirty="0" smtClean="0"/>
          </a:p>
          <a:p>
            <a:pPr algn="just"/>
            <a:r>
              <a:rPr lang="es-ES" dirty="0" smtClean="0"/>
              <a:t>Estas normas las explicaremos a continuación:</a:t>
            </a:r>
          </a:p>
          <a:p>
            <a:pPr algn="just">
              <a:buFont typeface="Wingdings" panose="05000000000000000000" pitchFamily="2" charset="2"/>
              <a:buChar char="Ø"/>
            </a:pPr>
            <a:r>
              <a:rPr lang="es-ES" dirty="0"/>
              <a:t> </a:t>
            </a:r>
            <a:r>
              <a:rPr lang="es-ES" dirty="0" smtClean="0"/>
              <a:t>Todo no terminal debe estar definido en la gramática, es decir debe existir al menos una posibilidad (producción) de que cada no terminal que aparezca en la gramática genere alguna forma </a:t>
            </a:r>
            <a:r>
              <a:rPr lang="es-ES" dirty="0" err="1" smtClean="0"/>
              <a:t>sentencial</a:t>
            </a:r>
            <a:r>
              <a:rPr lang="es-ES" dirty="0" smtClean="0"/>
              <a:t>. A este error se le llama gramática incompleta.</a:t>
            </a:r>
          </a:p>
          <a:p>
            <a:pPr algn="just">
              <a:buFont typeface="Wingdings" panose="05000000000000000000" pitchFamily="2" charset="2"/>
              <a:buChar char="Ø"/>
            </a:pPr>
            <a:r>
              <a:rPr lang="es-ES" dirty="0" smtClean="0"/>
              <a:t> Todo no terminal debe ser alcanzable a partir del proceso de generación desde el no terminal inicial. No tiene sentido tener producciones que definan terminales que nunca llegarán a utilizarse en el proceso de generación. A esto se le suele llamar tener no terminales inalcanzables en la gramática.</a:t>
            </a:r>
            <a:endParaRPr lang="en-US" dirty="0"/>
          </a:p>
        </p:txBody>
      </p:sp>
    </p:spTree>
    <p:extLst>
      <p:ext uri="{BB962C8B-B14F-4D97-AF65-F5344CB8AC3E}">
        <p14:creationId xmlns:p14="http://schemas.microsoft.com/office/powerpoint/2010/main" val="1357847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26429" y="362857"/>
            <a:ext cx="2427514" cy="769257"/>
          </a:xfrm>
        </p:spPr>
        <p:txBody>
          <a:bodyPr/>
          <a:lstStyle/>
          <a:p>
            <a:r>
              <a:rPr lang="es-PA" dirty="0" smtClean="0"/>
              <a:t>Ejemplo</a:t>
            </a:r>
            <a:endParaRPr lang="en-US" dirty="0"/>
          </a:p>
        </p:txBody>
      </p:sp>
      <p:sp>
        <p:nvSpPr>
          <p:cNvPr id="3" name="Marcador de contenido 2"/>
          <p:cNvSpPr>
            <a:spLocks noGrp="1"/>
          </p:cNvSpPr>
          <p:nvPr>
            <p:ph idx="1"/>
          </p:nvPr>
        </p:nvSpPr>
        <p:spPr>
          <a:xfrm>
            <a:off x="1135743" y="1494971"/>
            <a:ext cx="9408885" cy="4861510"/>
          </a:xfrm>
        </p:spPr>
        <p:txBody>
          <a:bodyPr>
            <a:normAutofit/>
          </a:bodyPr>
          <a:lstStyle/>
          <a:p>
            <a:pPr marL="0" indent="0">
              <a:buNone/>
            </a:pPr>
            <a:r>
              <a:rPr lang="es-ES" dirty="0" smtClean="0"/>
              <a:t>Como ejemplo, considere este BNF para una dirección postal de los EE.UU.</a:t>
            </a:r>
          </a:p>
          <a:p>
            <a:pPr marL="0" indent="0">
              <a:buNone/>
            </a:pPr>
            <a:r>
              <a:rPr lang="es-ES" dirty="0" smtClean="0"/>
              <a:t>&lt;dirección postal&gt; ::= &lt;nombre&gt; &lt;dirección&gt; &lt;apartado postal&gt;</a:t>
            </a:r>
          </a:p>
          <a:p>
            <a:pPr marL="0" indent="0">
              <a:buNone/>
            </a:pPr>
            <a:r>
              <a:rPr lang="es-ES" dirty="0" smtClean="0"/>
              <a:t>&lt;personal&gt; ::= &lt;primer nombre&gt; | &lt;inicial&gt; "."</a:t>
            </a:r>
          </a:p>
          <a:p>
            <a:pPr marL="0" indent="0">
              <a:buNone/>
            </a:pPr>
            <a:r>
              <a:rPr lang="es-ES" dirty="0" smtClean="0"/>
              <a:t>&lt;nombre&gt; ::= &lt;personal&gt; &lt;apellido&gt; [&lt;trato&gt;] &lt;EOL&gt; </a:t>
            </a:r>
          </a:p>
          <a:p>
            <a:pPr marL="0" indent="0">
              <a:buNone/>
            </a:pPr>
            <a:r>
              <a:rPr lang="es-ES" dirty="0" smtClean="0"/>
              <a:t>             | &lt;personal&gt; &lt;nombre&gt;</a:t>
            </a:r>
          </a:p>
          <a:p>
            <a:pPr marL="0" indent="0">
              <a:buNone/>
            </a:pPr>
            <a:r>
              <a:rPr lang="es-ES" dirty="0" smtClean="0"/>
              <a:t>&lt;dirección&gt; ::= [&lt;</a:t>
            </a:r>
            <a:r>
              <a:rPr lang="es-ES" dirty="0" err="1" smtClean="0"/>
              <a:t>dpto</a:t>
            </a:r>
            <a:r>
              <a:rPr lang="es-ES" dirty="0" smtClean="0"/>
              <a:t>&gt;] &lt;número de la casa&gt; &lt;nombre de la calle&gt; &lt;EOL&gt;</a:t>
            </a:r>
          </a:p>
          <a:p>
            <a:pPr marL="0" indent="0">
              <a:buNone/>
            </a:pPr>
            <a:r>
              <a:rPr lang="es-ES" dirty="0" smtClean="0"/>
              <a:t>&lt;apartado postal&gt; ::= &lt;ciudad&gt; "," &lt;código estado&gt; &lt;código postal&gt; &lt;EOL&gt;</a:t>
            </a:r>
          </a:p>
        </p:txBody>
      </p:sp>
    </p:spTree>
    <p:extLst>
      <p:ext uri="{BB962C8B-B14F-4D97-AF65-F5344CB8AC3E}">
        <p14:creationId xmlns:p14="http://schemas.microsoft.com/office/powerpoint/2010/main" val="174552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n-US" dirty="0" err="1"/>
              <a:t>Errores</a:t>
            </a:r>
            <a:r>
              <a:rPr lang="en-US" dirty="0"/>
              <a:t> </a:t>
            </a:r>
            <a:r>
              <a:rPr lang="en-US" dirty="0" err="1"/>
              <a:t>en</a:t>
            </a:r>
            <a:r>
              <a:rPr lang="en-US" dirty="0"/>
              <a:t> las </a:t>
            </a:r>
            <a:r>
              <a:rPr lang="en-US" dirty="0" err="1"/>
              <a:t>gramáticas</a:t>
            </a:r>
            <a:endParaRPr lang="en-US" dirty="0"/>
          </a:p>
        </p:txBody>
      </p:sp>
      <p:sp>
        <p:nvSpPr>
          <p:cNvPr id="3" name="Marcador de contenido 2"/>
          <p:cNvSpPr>
            <a:spLocks noGrp="1"/>
          </p:cNvSpPr>
          <p:nvPr>
            <p:ph idx="1"/>
          </p:nvPr>
        </p:nvSpPr>
        <p:spPr/>
        <p:txBody>
          <a:bodyPr/>
          <a:lstStyle/>
          <a:p>
            <a:pPr>
              <a:buFont typeface="Wingdings" panose="05000000000000000000" pitchFamily="2" charset="2"/>
              <a:buChar char="Ø"/>
            </a:pPr>
            <a:r>
              <a:rPr lang="es-ES" dirty="0">
                <a:effectLst/>
              </a:rPr>
              <a:t>Debe ser posible cambiar todo no terminal por una </a:t>
            </a:r>
            <a:r>
              <a:rPr lang="es-ES" dirty="0" smtClean="0">
                <a:effectLst/>
              </a:rPr>
              <a:t>forma </a:t>
            </a:r>
            <a:r>
              <a:rPr lang="es-ES" dirty="0" err="1" smtClean="0">
                <a:effectLst/>
              </a:rPr>
              <a:t>sentencial</a:t>
            </a:r>
            <a:r>
              <a:rPr lang="es-ES" dirty="0" smtClean="0">
                <a:effectLst/>
              </a:rPr>
              <a:t> </a:t>
            </a:r>
            <a:r>
              <a:rPr lang="es-ES" dirty="0">
                <a:effectLst/>
              </a:rPr>
              <a:t>que no necesariamente lleve a producir ese mismo </a:t>
            </a:r>
            <a:r>
              <a:rPr lang="es-ES" dirty="0" smtClean="0">
                <a:effectLst/>
              </a:rPr>
              <a:t>no terminal</a:t>
            </a:r>
            <a:r>
              <a:rPr lang="es-ES" dirty="0">
                <a:effectLst/>
              </a:rPr>
              <a:t>. En ese caso sería imposible que una vez que aparece </a:t>
            </a:r>
            <a:r>
              <a:rPr lang="es-ES" dirty="0" smtClean="0">
                <a:effectLst/>
              </a:rPr>
              <a:t>ese no </a:t>
            </a:r>
            <a:r>
              <a:rPr lang="es-ES" dirty="0">
                <a:effectLst/>
              </a:rPr>
              <a:t>terminal en una forma </a:t>
            </a:r>
            <a:r>
              <a:rPr lang="es-ES" dirty="0" err="1">
                <a:effectLst/>
              </a:rPr>
              <a:t>sentencial</a:t>
            </a:r>
            <a:r>
              <a:rPr lang="es-ES" dirty="0">
                <a:effectLst/>
              </a:rPr>
              <a:t>, se logre desaparecer, por </a:t>
            </a:r>
            <a:r>
              <a:rPr lang="es-ES" dirty="0" err="1">
                <a:effectLst/>
              </a:rPr>
              <a:t>loque</a:t>
            </a:r>
            <a:r>
              <a:rPr lang="es-ES" dirty="0">
                <a:effectLst/>
              </a:rPr>
              <a:t> no se podría llegar a tener solo terminales para generar </a:t>
            </a:r>
            <a:r>
              <a:rPr lang="es-ES" dirty="0" smtClean="0">
                <a:effectLst/>
              </a:rPr>
              <a:t>un texto</a:t>
            </a:r>
            <a:r>
              <a:rPr lang="es-ES" dirty="0">
                <a:effectLst/>
              </a:rPr>
              <a:t>. Se dice que una gramática con ese error es una </a:t>
            </a:r>
            <a:r>
              <a:rPr lang="es-ES" dirty="0" smtClean="0">
                <a:effectLst/>
              </a:rPr>
              <a:t>gramática que </a:t>
            </a:r>
            <a:r>
              <a:rPr lang="es-ES" dirty="0">
                <a:effectLst/>
              </a:rPr>
              <a:t>no aterriza.</a:t>
            </a:r>
            <a:endParaRPr lang="en-US" dirty="0">
              <a:effectLst/>
            </a:endParaRPr>
          </a:p>
        </p:txBody>
      </p:sp>
    </p:spTree>
    <p:extLst>
      <p:ext uri="{BB962C8B-B14F-4D97-AF65-F5344CB8AC3E}">
        <p14:creationId xmlns:p14="http://schemas.microsoft.com/office/powerpoint/2010/main" val="1956822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4" y="943429"/>
            <a:ext cx="10353761" cy="1326321"/>
          </a:xfrm>
        </p:spPr>
        <p:txBody>
          <a:bodyPr/>
          <a:lstStyle/>
          <a:p>
            <a:r>
              <a:rPr lang="es-PA" dirty="0" smtClean="0"/>
              <a:t>Errores adicionales 		</a:t>
            </a:r>
            <a:endParaRPr lang="en-US" dirty="0"/>
          </a:p>
        </p:txBody>
      </p:sp>
      <p:sp>
        <p:nvSpPr>
          <p:cNvPr id="3" name="Marcador de contenido 2"/>
          <p:cNvSpPr>
            <a:spLocks noGrp="1"/>
          </p:cNvSpPr>
          <p:nvPr>
            <p:ph idx="1"/>
          </p:nvPr>
        </p:nvSpPr>
        <p:spPr>
          <a:xfrm>
            <a:off x="913794" y="2662121"/>
            <a:ext cx="10353762" cy="3695136"/>
          </a:xfrm>
        </p:spPr>
        <p:txBody>
          <a:bodyPr/>
          <a:lstStyle/>
          <a:p>
            <a:r>
              <a:rPr lang="es-ES" dirty="0"/>
              <a:t>Existen algunos errores adicionales, que hacen que la </a:t>
            </a:r>
            <a:r>
              <a:rPr lang="es-ES" dirty="0" smtClean="0"/>
              <a:t>gramática aunque </a:t>
            </a:r>
            <a:r>
              <a:rPr lang="es-ES" dirty="0"/>
              <a:t>sea libre de contexto no sea útil para un compilador típico</a:t>
            </a:r>
            <a:r>
              <a:rPr lang="es-ES" dirty="0" smtClean="0"/>
              <a:t>, entre </a:t>
            </a:r>
            <a:r>
              <a:rPr lang="es-ES" dirty="0"/>
              <a:t>esos errores tenemos necesitar </a:t>
            </a:r>
            <a:r>
              <a:rPr lang="es-ES" dirty="0" smtClean="0"/>
              <a:t>factorización </a:t>
            </a:r>
            <a:r>
              <a:rPr lang="es-ES" dirty="0"/>
              <a:t>o </a:t>
            </a:r>
            <a:r>
              <a:rPr lang="es-ES" dirty="0" smtClean="0"/>
              <a:t>tener recursividad </a:t>
            </a:r>
            <a:r>
              <a:rPr lang="es-ES" dirty="0"/>
              <a:t>izquierda sea directa o </a:t>
            </a:r>
            <a:r>
              <a:rPr lang="es-ES" dirty="0" smtClean="0"/>
              <a:t>indirectamente.</a:t>
            </a:r>
          </a:p>
        </p:txBody>
      </p:sp>
    </p:spTree>
    <p:extLst>
      <p:ext uri="{BB962C8B-B14F-4D97-AF65-F5344CB8AC3E}">
        <p14:creationId xmlns:p14="http://schemas.microsoft.com/office/powerpoint/2010/main" val="1491052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51498" y="2351314"/>
            <a:ext cx="10111588" cy="3323987"/>
          </a:xfrm>
          <a:prstGeom prst="rect">
            <a:avLst/>
          </a:prstGeom>
          <a:noFill/>
        </p:spPr>
        <p:txBody>
          <a:bodyPr wrap="square" rtlCol="0">
            <a:spAutoFit/>
          </a:bodyPr>
          <a:lstStyle/>
          <a:p>
            <a:pPr algn="just"/>
            <a:r>
              <a:rPr lang="es-ES" dirty="0" smtClean="0"/>
              <a:t>Esto se traduce a español como:</a:t>
            </a:r>
          </a:p>
          <a:p>
            <a:pPr algn="just"/>
            <a:r>
              <a:rPr lang="es-ES" dirty="0" smtClean="0"/>
              <a:t>Una dirección postal consiste en un nombre, seguido por una dirección, seguida por un apartado postal.</a:t>
            </a:r>
          </a:p>
          <a:p>
            <a:pPr algn="just"/>
            <a:r>
              <a:rPr lang="es-ES" dirty="0" smtClean="0"/>
              <a:t>Una parte "personal" consiste en un nombre o una inicial seguido(a) por un punto.</a:t>
            </a:r>
          </a:p>
          <a:p>
            <a:endParaRPr lang="es-ES" dirty="0" smtClean="0"/>
          </a:p>
          <a:p>
            <a:pPr algn="just"/>
            <a:r>
              <a:rPr lang="es-ES" dirty="0" smtClean="0"/>
              <a:t>Un nombre consiste de: una parte personal seguida por un apellido seguido opcionalmente por una jerarquía o el trato que se la da a la persona (Jr., Sr., o número dinástico) y un salto de línea (</a:t>
            </a:r>
            <a:r>
              <a:rPr lang="es-ES" dirty="0" err="1" smtClean="0"/>
              <a:t>end</a:t>
            </a:r>
            <a:r>
              <a:rPr lang="es-ES" dirty="0" smtClean="0"/>
              <a:t>-of-line), o bien una parte personal seguida por un nombre (esta regla ilustra el uso de la repetición en </a:t>
            </a:r>
            <a:r>
              <a:rPr lang="es-ES" dirty="0" err="1" smtClean="0"/>
              <a:t>BNFs</a:t>
            </a:r>
            <a:r>
              <a:rPr lang="es-ES" dirty="0" smtClean="0"/>
              <a:t>, cubriendo el caso de la gente que utiliza múltiples nombres y los nombres medios o las iniciales).</a:t>
            </a:r>
          </a:p>
          <a:p>
            <a:endParaRPr lang="es-ES" sz="1400" dirty="0" smtClean="0"/>
          </a:p>
          <a:p>
            <a:endParaRPr lang="en-US" sz="1600" dirty="0"/>
          </a:p>
        </p:txBody>
      </p:sp>
    </p:spTree>
    <p:extLst>
      <p:ext uri="{BB962C8B-B14F-4D97-AF65-F5344CB8AC3E}">
        <p14:creationId xmlns:p14="http://schemas.microsoft.com/office/powerpoint/2010/main" val="4191642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783771"/>
            <a:ext cx="10353762" cy="5007429"/>
          </a:xfrm>
        </p:spPr>
        <p:txBody>
          <a:bodyPr>
            <a:normAutofit/>
          </a:bodyPr>
          <a:lstStyle/>
          <a:p>
            <a:pPr algn="just"/>
            <a:r>
              <a:rPr lang="es-ES" dirty="0"/>
              <a:t>Una dirección consiste de una especificación opcional del departamento, seguido de un número de casa, seguido por el nombre de la calle, seguido por un salto de línea (</a:t>
            </a:r>
            <a:r>
              <a:rPr lang="es-ES" dirty="0" err="1"/>
              <a:t>end</a:t>
            </a:r>
            <a:r>
              <a:rPr lang="es-ES" dirty="0"/>
              <a:t>-of-line).</a:t>
            </a:r>
          </a:p>
          <a:p>
            <a:pPr algn="just"/>
            <a:r>
              <a:rPr lang="es-ES" dirty="0"/>
              <a:t>Un apartado postal consiste de una ciudad, seguida por una coma, seguida por un código del estado (recuerde que es un ejemplo que ocurre en EE.UU.), seguido por un código postal y este seguido por un salto de línea (</a:t>
            </a:r>
            <a:r>
              <a:rPr lang="es-ES" dirty="0" err="1"/>
              <a:t>end</a:t>
            </a:r>
            <a:r>
              <a:rPr lang="es-ES" dirty="0"/>
              <a:t>-of-line).</a:t>
            </a:r>
          </a:p>
          <a:p>
            <a:pPr algn="just"/>
            <a:endParaRPr lang="es-ES" dirty="0"/>
          </a:p>
          <a:p>
            <a:pPr algn="just"/>
            <a:r>
              <a:rPr lang="es-ES" dirty="0"/>
              <a:t>Observe que muchas cosas (tales como el formato de una parte personal, de una especificación del apartamento, o código postal) están dejadas sin especificar aquí. Si es necesario, pueden ser descritas usando reglas adicionales de BNF, o dejadas como abstracción si es inaplicable para el propósito actual</a:t>
            </a:r>
            <a:r>
              <a:rPr lang="es-ES" dirty="0" smtClean="0"/>
              <a:t>.</a:t>
            </a:r>
            <a:endParaRPr lang="es-ES" dirty="0"/>
          </a:p>
        </p:txBody>
      </p:sp>
    </p:spTree>
    <p:extLst>
      <p:ext uri="{BB962C8B-B14F-4D97-AF65-F5344CB8AC3E}">
        <p14:creationId xmlns:p14="http://schemas.microsoft.com/office/powerpoint/2010/main" val="7552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23</TotalTime>
  <Words>465</Words>
  <Application>Microsoft Office PowerPoint</Application>
  <PresentationFormat>Panorámica</PresentationFormat>
  <Paragraphs>32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Wingdings</vt:lpstr>
      <vt:lpstr>Damask</vt:lpstr>
      <vt:lpstr>Aspectos léxicos no expresables en bnf</vt:lpstr>
      <vt:lpstr>BNF</vt:lpstr>
      <vt:lpstr>Errores en las gramáticas</vt:lpstr>
      <vt:lpstr>Ejemplo</vt:lpstr>
      <vt:lpstr>Errores en las gramáticas</vt:lpstr>
      <vt:lpstr>Errores adicionales   </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Aspectos léxicos no expresables en bnf</dc:title>
  <dc:creator>Alexander Morgan</dc:creator>
  <cp:lastModifiedBy>Alexander Morgan</cp:lastModifiedBy>
  <cp:revision>3</cp:revision>
  <dcterms:created xsi:type="dcterms:W3CDTF">2018-07-11T03:28:31Z</dcterms:created>
  <dcterms:modified xsi:type="dcterms:W3CDTF">2018-07-11T03:52:16Z</dcterms:modified>
</cp:coreProperties>
</file>