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30A5-628A-49D5-90E9-E3CF7EA96D29}" type="datetimeFigureOut">
              <a:rPr lang="ru-RU" smtClean="0"/>
              <a:t>06.09.2019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D9FF-17F3-4582-BCBE-8DB6B55497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97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30A5-628A-49D5-90E9-E3CF7EA96D29}" type="datetimeFigureOut">
              <a:rPr lang="ru-RU" smtClean="0"/>
              <a:t>06.09.2019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D9FF-17F3-4582-BCBE-8DB6B55497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90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30A5-628A-49D5-90E9-E3CF7EA96D29}" type="datetimeFigureOut">
              <a:rPr lang="ru-RU" smtClean="0"/>
              <a:t>06.09.2019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D9FF-17F3-4582-BCBE-8DB6B55497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42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30A5-628A-49D5-90E9-E3CF7EA96D29}" type="datetimeFigureOut">
              <a:rPr lang="ru-RU" smtClean="0"/>
              <a:t>06.09.2019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D9FF-17F3-4582-BCBE-8DB6B55497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06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30A5-628A-49D5-90E9-E3CF7EA96D29}" type="datetimeFigureOut">
              <a:rPr lang="ru-RU" smtClean="0"/>
              <a:t>06.09.2019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D9FF-17F3-4582-BCBE-8DB6B55497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25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30A5-628A-49D5-90E9-E3CF7EA96D29}" type="datetimeFigureOut">
              <a:rPr lang="ru-RU" smtClean="0"/>
              <a:t>06.09.2019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D9FF-17F3-4582-BCBE-8DB6B55497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17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30A5-628A-49D5-90E9-E3CF7EA96D29}" type="datetimeFigureOut">
              <a:rPr lang="ru-RU" smtClean="0"/>
              <a:t>06.09.2019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D9FF-17F3-4582-BCBE-8DB6B55497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37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30A5-628A-49D5-90E9-E3CF7EA96D29}" type="datetimeFigureOut">
              <a:rPr lang="ru-RU" smtClean="0"/>
              <a:t>06.09.2019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D9FF-17F3-4582-BCBE-8DB6B55497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21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30A5-628A-49D5-90E9-E3CF7EA96D29}" type="datetimeFigureOut">
              <a:rPr lang="ru-RU" smtClean="0"/>
              <a:t>06.09.2019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D9FF-17F3-4582-BCBE-8DB6B55497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56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30A5-628A-49D5-90E9-E3CF7EA96D29}" type="datetimeFigureOut">
              <a:rPr lang="ru-RU" smtClean="0"/>
              <a:t>06.09.2019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D9FF-17F3-4582-BCBE-8DB6B55497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175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30A5-628A-49D5-90E9-E3CF7EA96D29}" type="datetimeFigureOut">
              <a:rPr lang="ru-RU" smtClean="0"/>
              <a:t>06.09.2019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D9FF-17F3-4582-BCBE-8DB6B55497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8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330A5-628A-49D5-90E9-E3CF7EA96D29}" type="datetimeFigureOut">
              <a:rPr lang="ru-RU" smtClean="0"/>
              <a:t>06.09.2019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FD9FF-17F3-4582-BCBE-8DB6B55497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53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.stackexchang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8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Необходимая база - образование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Средняя школа (по математике балл не ниже 4)</a:t>
            </a:r>
          </a:p>
          <a:p>
            <a:r>
              <a:rPr lang="ru-RU" dirty="0" smtClean="0"/>
              <a:t>Среднее образование с курсами:</a:t>
            </a:r>
          </a:p>
          <a:p>
            <a:pPr lvl="1"/>
            <a:r>
              <a:rPr lang="ru-RU" dirty="0" smtClean="0"/>
              <a:t>Информатика</a:t>
            </a:r>
          </a:p>
          <a:p>
            <a:pPr lvl="1"/>
            <a:r>
              <a:rPr lang="ru-RU" dirty="0" smtClean="0"/>
              <a:t>Статистика</a:t>
            </a:r>
          </a:p>
          <a:p>
            <a:pPr lvl="1"/>
            <a:r>
              <a:rPr lang="ru-RU" dirty="0" smtClean="0"/>
              <a:t>Высшая математика</a:t>
            </a:r>
          </a:p>
          <a:p>
            <a:pPr lvl="1"/>
            <a:r>
              <a:rPr lang="ru-RU" dirty="0" smtClean="0"/>
              <a:t>Теория вероятностей</a:t>
            </a:r>
          </a:p>
          <a:p>
            <a:pPr lvl="1"/>
            <a:r>
              <a:rPr lang="ru-RU" dirty="0" err="1" smtClean="0"/>
              <a:t>Диф.исчисления</a:t>
            </a:r>
            <a:r>
              <a:rPr lang="ru-RU" dirty="0" smtClean="0"/>
              <a:t> +</a:t>
            </a:r>
          </a:p>
          <a:p>
            <a:pPr lvl="1"/>
            <a:r>
              <a:rPr lang="ru-RU" dirty="0" smtClean="0"/>
              <a:t>Численный анализ +</a:t>
            </a:r>
          </a:p>
          <a:p>
            <a:pPr lvl="1"/>
            <a:r>
              <a:rPr lang="ru-RU" dirty="0" smtClean="0"/>
              <a:t>Высшая алгебра 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95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Необходимая база – дополнительные курсы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Science</a:t>
            </a:r>
            <a:r>
              <a:rPr lang="ru-RU" dirty="0" smtClean="0"/>
              <a:t>:</a:t>
            </a:r>
          </a:p>
          <a:p>
            <a:pPr lvl="1"/>
            <a:r>
              <a:rPr lang="en-US" dirty="0" smtClean="0"/>
              <a:t>MS Excel</a:t>
            </a:r>
          </a:p>
          <a:p>
            <a:pPr lvl="1"/>
            <a:r>
              <a:rPr lang="en-US" dirty="0" smtClean="0"/>
              <a:t>Windows:</a:t>
            </a:r>
            <a:r>
              <a:rPr lang="ru-RU" dirty="0" smtClean="0"/>
              <a:t> </a:t>
            </a:r>
            <a:endParaRPr lang="en-US" dirty="0" smtClean="0"/>
          </a:p>
          <a:p>
            <a:pPr lvl="2"/>
            <a:r>
              <a:rPr lang="en-US" dirty="0" smtClean="0"/>
              <a:t>command prompt</a:t>
            </a:r>
          </a:p>
          <a:p>
            <a:pPr lvl="2"/>
            <a:r>
              <a:rPr lang="en-US" dirty="0" smtClean="0"/>
              <a:t>Security/groups/</a:t>
            </a:r>
            <a:r>
              <a:rPr lang="en-US" dirty="0" err="1" smtClean="0"/>
              <a:t>privilegies</a:t>
            </a:r>
            <a:r>
              <a:rPr lang="en-US" dirty="0" smtClean="0"/>
              <a:t>/AD – administration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Linux: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Linux command line (!!!)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Administration</a:t>
            </a:r>
          </a:p>
        </p:txBody>
      </p:sp>
    </p:spTree>
    <p:extLst>
      <p:ext uri="{BB962C8B-B14F-4D97-AF65-F5344CB8AC3E}">
        <p14:creationId xmlns:p14="http://schemas.microsoft.com/office/powerpoint/2010/main" val="135395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Необходимая база – дополнительные курсы</a:t>
            </a:r>
            <a:r>
              <a:rPr lang="en-US" dirty="0" smtClean="0"/>
              <a:t> (2)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Data Science:</a:t>
            </a:r>
          </a:p>
          <a:p>
            <a:pPr lvl="1"/>
            <a:r>
              <a:rPr lang="en-US" b="1" dirty="0" err="1" smtClean="0"/>
              <a:t>DataScience</a:t>
            </a:r>
            <a:r>
              <a:rPr lang="en-US" b="1" dirty="0" smtClean="0"/>
              <a:t> Course 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R Programming / Python </a:t>
            </a:r>
            <a:r>
              <a:rPr lang="en-US" dirty="0" smtClean="0"/>
              <a:t>/ Julia / SAS / SPSS / </a:t>
            </a:r>
            <a:r>
              <a:rPr lang="en-US" dirty="0" err="1" smtClean="0"/>
              <a:t>Matlab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Advanced R Programming</a:t>
            </a:r>
            <a:r>
              <a:rPr lang="en-US" dirty="0" smtClean="0">
                <a:solidFill>
                  <a:srgbClr val="FF0000"/>
                </a:solidFill>
              </a:rPr>
              <a:t> / Python </a:t>
            </a:r>
            <a:r>
              <a:rPr lang="en-US" dirty="0" smtClean="0"/>
              <a:t>/ Julia / SAS / SPSS /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Machine Learning:</a:t>
            </a:r>
          </a:p>
          <a:p>
            <a:pPr lvl="1"/>
            <a:r>
              <a:rPr lang="ru-RU" dirty="0" smtClean="0">
                <a:solidFill>
                  <a:srgbClr val="FF0000"/>
                </a:solidFill>
              </a:rPr>
              <a:t>Яндекс Школа данных!</a:t>
            </a:r>
          </a:p>
          <a:p>
            <a:pPr lvl="1"/>
            <a:r>
              <a:rPr lang="en-US" dirty="0" err="1" smtClean="0"/>
              <a:t>Stepik</a:t>
            </a:r>
            <a:r>
              <a:rPr lang="en-US" dirty="0" smtClean="0"/>
              <a:t> / Coursera / </a:t>
            </a:r>
            <a:r>
              <a:rPr lang="ru-RU" dirty="0" err="1" smtClean="0"/>
              <a:t>ФизТех</a:t>
            </a:r>
            <a:r>
              <a:rPr lang="ru-RU" dirty="0" smtClean="0"/>
              <a:t> / Баумана / ВШЭ</a:t>
            </a:r>
            <a:endParaRPr lang="en-US" dirty="0" smtClean="0"/>
          </a:p>
          <a:p>
            <a:r>
              <a:rPr lang="ru-RU" dirty="0" smtClean="0"/>
              <a:t>Прикладная математика</a:t>
            </a:r>
            <a:r>
              <a:rPr lang="en-US" dirty="0" smtClean="0"/>
              <a:t>:</a:t>
            </a:r>
          </a:p>
          <a:p>
            <a:pPr lvl="1"/>
            <a:r>
              <a:rPr lang="ru-RU" b="1" dirty="0" smtClean="0"/>
              <a:t>Бизнес-прогнозирование и оптимизация издержек в цепочках поставок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Академия народного хозяйства при Правительстве РФ, Сертификат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Узкоспециализированные для сотрудников предприятий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b="1" dirty="0" err="1" smtClean="0"/>
              <a:t>Microsoft</a:t>
            </a:r>
            <a:r>
              <a:rPr lang="ru-RU" b="1" dirty="0" smtClean="0"/>
              <a:t> </a:t>
            </a:r>
            <a:r>
              <a:rPr lang="ru-RU" b="1" dirty="0" err="1" smtClean="0"/>
              <a:t>Access</a:t>
            </a:r>
            <a:r>
              <a:rPr lang="ru-RU" b="1" dirty="0" smtClean="0"/>
              <a:t> 2010/2007. Уровень 1. Обработка и анализ информации в базах данных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Центр компьютерного обучения "Специалист" при МГТУ им. Н. Э. Баумана, Сертификат</a:t>
            </a:r>
            <a:r>
              <a:rPr lang="en-US" dirty="0" smtClean="0"/>
              <a:t>)</a:t>
            </a:r>
          </a:p>
          <a:p>
            <a:pPr lvl="1"/>
            <a:r>
              <a:rPr lang="ru-RU" b="1" dirty="0" smtClean="0"/>
              <a:t>SQL</a:t>
            </a:r>
            <a:r>
              <a:rPr lang="en-US" dirty="0" smtClean="0"/>
              <a:t> (</a:t>
            </a:r>
            <a:r>
              <a:rPr lang="ru-RU" dirty="0" smtClean="0"/>
              <a:t>sql-ex.ru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3295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Пути аналитика/разработчика по данным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DBA + Data Engineer:</a:t>
            </a:r>
          </a:p>
          <a:p>
            <a:pPr lvl="1"/>
            <a:r>
              <a:rPr lang="en-US" dirty="0" smtClean="0"/>
              <a:t>SQL administration, NOSQL, </a:t>
            </a:r>
            <a:r>
              <a:rPr lang="en-US" dirty="0" err="1" smtClean="0"/>
              <a:t>BigData</a:t>
            </a:r>
            <a:endParaRPr lang="en-US" dirty="0"/>
          </a:p>
          <a:p>
            <a:pPr lvl="1"/>
            <a:r>
              <a:rPr lang="en-US" dirty="0" err="1" smtClean="0"/>
              <a:t>Pipilines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Spark</a:t>
            </a:r>
            <a:r>
              <a:rPr lang="ru-RU" dirty="0" smtClean="0"/>
              <a:t> (</a:t>
            </a:r>
            <a:r>
              <a:rPr lang="en-US" dirty="0" smtClean="0"/>
              <a:t>HDFS</a:t>
            </a:r>
            <a:r>
              <a:rPr lang="ru-RU" dirty="0" smtClean="0"/>
              <a:t>)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Hadoop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HDFS</a:t>
            </a:r>
            <a:r>
              <a:rPr lang="ru-RU" dirty="0" smtClean="0"/>
              <a:t>)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  <a:r>
              <a:rPr lang="en-US" dirty="0" smtClean="0"/>
              <a:t>, </a:t>
            </a:r>
            <a:r>
              <a:rPr lang="en-US" dirty="0" err="1" smtClean="0"/>
              <a:t>PowerBI</a:t>
            </a:r>
            <a:r>
              <a:rPr lang="en-US" dirty="0" smtClean="0"/>
              <a:t> (</a:t>
            </a:r>
            <a:r>
              <a:rPr lang="ru-RU" dirty="0" smtClean="0"/>
              <a:t>простой анализ</a:t>
            </a:r>
            <a:r>
              <a:rPr lang="en-US" dirty="0" smtClean="0"/>
              <a:t>), </a:t>
            </a:r>
            <a:r>
              <a:rPr lang="en-US" dirty="0" smtClean="0">
                <a:solidFill>
                  <a:srgbClr val="FF0000"/>
                </a:solidFill>
              </a:rPr>
              <a:t>Amazon AWS, MA Azure</a:t>
            </a:r>
            <a:r>
              <a:rPr lang="en-US" dirty="0" smtClean="0"/>
              <a:t>, H2O (</a:t>
            </a:r>
            <a:r>
              <a:rPr lang="ru-RU" dirty="0" smtClean="0"/>
              <a:t>классно для распределенного машинного обучения на больших данных)</a:t>
            </a:r>
          </a:p>
          <a:p>
            <a:pPr lvl="1"/>
            <a:r>
              <a:rPr lang="ru-RU" dirty="0" smtClean="0"/>
              <a:t>Задачи: хранилища данных, транспорт данных, конвейеры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0980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Пути аналитика/разработчика по данным (2)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Аналитик данных</a:t>
            </a:r>
          </a:p>
          <a:p>
            <a:pPr lvl="1"/>
            <a:r>
              <a:rPr lang="en-US" dirty="0" smtClean="0"/>
              <a:t>MS PowerPoint, MS Excel, MS Access, VBA, 1</a:t>
            </a:r>
            <a:r>
              <a:rPr lang="ru-RU" dirty="0" smtClean="0"/>
              <a:t>С, </a:t>
            </a:r>
            <a:r>
              <a:rPr lang="en-US" dirty="0" err="1" smtClean="0"/>
              <a:t>PowerBI</a:t>
            </a:r>
            <a:r>
              <a:rPr lang="en-US" dirty="0" smtClean="0"/>
              <a:t>, R, SPSS</a:t>
            </a:r>
          </a:p>
          <a:p>
            <a:pPr lvl="1"/>
            <a:r>
              <a:rPr lang="ru-RU" dirty="0" smtClean="0"/>
              <a:t>Задачи: </a:t>
            </a:r>
          </a:p>
          <a:p>
            <a:pPr lvl="2"/>
            <a:r>
              <a:rPr lang="ru-RU" dirty="0" smtClean="0"/>
              <a:t>Отчетность простая</a:t>
            </a:r>
          </a:p>
          <a:p>
            <a:pPr lvl="2"/>
            <a:r>
              <a:rPr lang="ru-RU" dirty="0" smtClean="0"/>
              <a:t>Отчетность углубленная: кластерный анализ, прогнозирование </a:t>
            </a:r>
            <a:r>
              <a:rPr lang="ru-RU" dirty="0" err="1" smtClean="0"/>
              <a:t>вр.рядов</a:t>
            </a:r>
            <a:r>
              <a:rPr lang="ru-RU" dirty="0" smtClean="0"/>
              <a:t>, оптимизация, экономические показатели, коммерческие показатели, </a:t>
            </a:r>
            <a:r>
              <a:rPr lang="en-US" dirty="0" smtClean="0"/>
              <a:t>KPI</a:t>
            </a:r>
            <a:r>
              <a:rPr lang="ru-RU" dirty="0" smtClean="0"/>
              <a:t>, анализ рынка, ценообразование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321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Пути аналитика/разработчика по данным (3)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Статистик / дата сатанист (</a:t>
            </a:r>
            <a:r>
              <a:rPr lang="en-US" dirty="0" smtClean="0"/>
              <a:t>scientist</a:t>
            </a:r>
            <a:r>
              <a:rPr lang="ru-RU" dirty="0" smtClean="0"/>
              <a:t>) / </a:t>
            </a:r>
            <a:r>
              <a:rPr lang="en-US" dirty="0" smtClean="0"/>
              <a:t>ML engineer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  <a:hlinkClick r:id="rId2"/>
              </a:rPr>
              <a:t>https://stats.stackexchange.com/</a:t>
            </a:r>
            <a:r>
              <a:rPr lang="en-US" sz="2800" dirty="0" smtClean="0">
                <a:solidFill>
                  <a:srgbClr val="FF0000"/>
                </a:solidFill>
              </a:rPr>
              <a:t> - </a:t>
            </a:r>
            <a:r>
              <a:rPr lang="ru-RU" sz="2800" dirty="0" smtClean="0">
                <a:solidFill>
                  <a:srgbClr val="FF0000"/>
                </a:solidFill>
              </a:rPr>
              <a:t>посещать регулярно до полного просветления</a:t>
            </a:r>
          </a:p>
          <a:p>
            <a:pPr lvl="1"/>
            <a:r>
              <a:rPr lang="en-US" dirty="0" smtClean="0"/>
              <a:t>(MS Excel), </a:t>
            </a:r>
            <a:r>
              <a:rPr lang="en-US" dirty="0" err="1" smtClean="0"/>
              <a:t>PowerBI</a:t>
            </a:r>
            <a:r>
              <a:rPr lang="en-US" dirty="0" smtClean="0"/>
              <a:t>, R, SPSS, Python, SAS, SQL/</a:t>
            </a:r>
            <a:r>
              <a:rPr lang="en-US" dirty="0" err="1" smtClean="0"/>
              <a:t>NOSql</a:t>
            </a:r>
            <a:endParaRPr lang="en-US" dirty="0" smtClean="0"/>
          </a:p>
          <a:p>
            <a:pPr lvl="1"/>
            <a:r>
              <a:rPr lang="ru-RU" dirty="0" smtClean="0"/>
              <a:t>Задачи: </a:t>
            </a:r>
          </a:p>
          <a:p>
            <a:pPr lvl="2"/>
            <a:r>
              <a:rPr lang="ru-RU" dirty="0" smtClean="0"/>
              <a:t>проверка статистических гипотез (АВ-тестирование)</a:t>
            </a:r>
          </a:p>
          <a:p>
            <a:pPr lvl="2"/>
            <a:r>
              <a:rPr lang="ru-RU" dirty="0" smtClean="0"/>
              <a:t>Написание воспроизводимых экспериментов (</a:t>
            </a:r>
            <a:r>
              <a:rPr lang="en-US" dirty="0" smtClean="0"/>
              <a:t>R Markdown/Shiny, </a:t>
            </a:r>
            <a:r>
              <a:rPr lang="en-US" dirty="0" err="1" smtClean="0"/>
              <a:t>Py</a:t>
            </a:r>
            <a:r>
              <a:rPr lang="en-US" dirty="0" smtClean="0"/>
              <a:t> Jupiter</a:t>
            </a:r>
            <a:r>
              <a:rPr lang="ru-RU" dirty="0" smtClean="0"/>
              <a:t>)</a:t>
            </a:r>
          </a:p>
          <a:p>
            <a:pPr lvl="2"/>
            <a:r>
              <a:rPr lang="ru-RU" dirty="0" smtClean="0"/>
              <a:t>Глубокое погружение в методы: </a:t>
            </a:r>
            <a:r>
              <a:rPr lang="ru-RU" dirty="0" smtClean="0">
                <a:solidFill>
                  <a:srgbClr val="FF0000"/>
                </a:solidFill>
              </a:rPr>
              <a:t>линейная алгебра</a:t>
            </a:r>
            <a:r>
              <a:rPr lang="ru-RU" dirty="0" smtClean="0"/>
              <a:t>, </a:t>
            </a:r>
            <a:r>
              <a:rPr lang="ru-RU" dirty="0" smtClean="0">
                <a:solidFill>
                  <a:srgbClr val="FF0000"/>
                </a:solidFill>
              </a:rPr>
              <a:t>комбинаторика, </a:t>
            </a:r>
            <a:r>
              <a:rPr lang="ru-RU" dirty="0" err="1" smtClean="0">
                <a:solidFill>
                  <a:srgbClr val="FF0000"/>
                </a:solidFill>
              </a:rPr>
              <a:t>теор.вер</a:t>
            </a:r>
            <a:r>
              <a:rPr lang="ru-RU" dirty="0" smtClean="0"/>
              <a:t>, </a:t>
            </a:r>
            <a:r>
              <a:rPr lang="ru-RU" dirty="0" err="1" smtClean="0"/>
              <a:t>диф.ур</a:t>
            </a:r>
            <a:r>
              <a:rPr lang="ru-RU" dirty="0" smtClean="0"/>
              <a:t>. (взятие производных / градиентный спуск, обратные задачи)</a:t>
            </a:r>
          </a:p>
          <a:p>
            <a:pPr lvl="2"/>
            <a:r>
              <a:rPr lang="ru-RU" dirty="0" smtClean="0"/>
              <a:t>Машинное обучение: </a:t>
            </a:r>
            <a:r>
              <a:rPr lang="en-US" dirty="0" smtClean="0"/>
              <a:t>Random Forest, GBM (</a:t>
            </a:r>
            <a:r>
              <a:rPr lang="en-US" dirty="0" err="1" smtClean="0"/>
              <a:t>XGBoost</a:t>
            </a:r>
            <a:r>
              <a:rPr lang="en-US" dirty="0" smtClean="0"/>
              <a:t>, </a:t>
            </a:r>
            <a:r>
              <a:rPr lang="en-US" dirty="0" err="1" smtClean="0"/>
              <a:t>CATBoost</a:t>
            </a:r>
            <a:r>
              <a:rPr lang="en-US" dirty="0" smtClean="0"/>
              <a:t>, GBM Light, GBM…)</a:t>
            </a:r>
            <a:r>
              <a:rPr lang="ru-RU" dirty="0" smtClean="0"/>
              <a:t>, нейронные сети (не глубокие: многослойный </a:t>
            </a:r>
            <a:r>
              <a:rPr lang="ru-RU" dirty="0" err="1" smtClean="0"/>
              <a:t>перцептрон</a:t>
            </a:r>
            <a:r>
              <a:rPr lang="ru-RU" dirty="0" smtClean="0"/>
              <a:t>, глубокие: рекуррентные, </a:t>
            </a:r>
            <a:r>
              <a:rPr lang="ru-RU" dirty="0" err="1" smtClean="0"/>
              <a:t>сверточные</a:t>
            </a:r>
            <a:r>
              <a:rPr lang="ru-RU" dirty="0" smtClean="0"/>
              <a:t>, генеративные, </a:t>
            </a:r>
            <a:r>
              <a:rPr lang="ru-RU" dirty="0" err="1" smtClean="0"/>
              <a:t>автоэнкодеры</a:t>
            </a:r>
            <a:r>
              <a:rPr lang="ru-RU" dirty="0" smtClean="0"/>
              <a:t>, обучение с </a:t>
            </a:r>
            <a:r>
              <a:rPr lang="ru-RU" dirty="0" err="1" smtClean="0"/>
              <a:t>подкрепленем</a:t>
            </a:r>
            <a:r>
              <a:rPr lang="ru-RU" dirty="0" smtClean="0"/>
              <a:t>), </a:t>
            </a:r>
            <a:r>
              <a:rPr lang="en-US" dirty="0" smtClean="0"/>
              <a:t>SVM, Naïve Bayes, linear models (GLM), </a:t>
            </a:r>
            <a:r>
              <a:rPr lang="ru-RU" dirty="0" smtClean="0"/>
              <a:t>и так далее.</a:t>
            </a:r>
          </a:p>
          <a:p>
            <a:pPr lvl="2"/>
            <a:r>
              <a:rPr lang="ru-RU" dirty="0" smtClean="0"/>
              <a:t>Знание функций потерь для машинного обучения: </a:t>
            </a:r>
            <a:r>
              <a:rPr lang="en-US" dirty="0" smtClean="0"/>
              <a:t>L1/L2-norms – </a:t>
            </a:r>
            <a:r>
              <a:rPr lang="ru-RU" dirty="0" smtClean="0"/>
              <a:t>абсолютные, квадратные невязки (и </a:t>
            </a:r>
            <a:r>
              <a:rPr lang="ru-RU" dirty="0" err="1" smtClean="0"/>
              <a:t>квантильная</a:t>
            </a:r>
            <a:r>
              <a:rPr lang="ru-RU" dirty="0" smtClean="0"/>
              <a:t> регрессия</a:t>
            </a:r>
            <a:r>
              <a:rPr lang="ru-RU" dirty="0" smtClean="0"/>
              <a:t>); логическая функция потерь</a:t>
            </a:r>
          </a:p>
          <a:p>
            <a:pPr lvl="2"/>
            <a:r>
              <a:rPr lang="ru-RU" dirty="0" smtClean="0"/>
              <a:t>Интерпретация сложных </a:t>
            </a:r>
            <a:r>
              <a:rPr lang="ru-RU" dirty="0" err="1" smtClean="0"/>
              <a:t>мат.выкладок</a:t>
            </a:r>
            <a:r>
              <a:rPr lang="ru-RU" dirty="0" smtClean="0"/>
              <a:t> на языке, понятном широкой аудитории.</a:t>
            </a:r>
            <a:endParaRPr lang="en-US" dirty="0" smtClean="0"/>
          </a:p>
          <a:p>
            <a:pPr lvl="2"/>
            <a:r>
              <a:rPr lang="ru-RU" dirty="0" smtClean="0"/>
              <a:t>Повышение точности и надежности алгоритмов регрессии / классификации.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87994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467</Words>
  <Application>Microsoft Office PowerPoint</Application>
  <PresentationFormat>Широкоэкранный</PresentationFormat>
  <Paragraphs>55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Необходимая база - образование</vt:lpstr>
      <vt:lpstr>Необходимая база – дополнительные курсы</vt:lpstr>
      <vt:lpstr>Необходимая база – дополнительные курсы (2)</vt:lpstr>
      <vt:lpstr>Пути аналитика/разработчика по данным</vt:lpstr>
      <vt:lpstr>Пути аналитика/разработчика по данным (2)</vt:lpstr>
      <vt:lpstr>Пути аналитика/разработчика по данным (3)</vt:lpstr>
    </vt:vector>
  </TitlesOfParts>
  <Company>TASS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Бурнаков Алексей Михайлович</dc:creator>
  <cp:lastModifiedBy>Бурнаков Алексей Михайлович</cp:lastModifiedBy>
  <cp:revision>16</cp:revision>
  <dcterms:created xsi:type="dcterms:W3CDTF">2019-09-06T10:30:37Z</dcterms:created>
  <dcterms:modified xsi:type="dcterms:W3CDTF">2019-09-06T12:21:14Z</dcterms:modified>
</cp:coreProperties>
</file>