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9" r:id="rId1"/>
  </p:sldMasterIdLst>
  <p:notesMasterIdLst>
    <p:notesMasterId r:id="rId89"/>
  </p:notesMasterIdLst>
  <p:handoutMasterIdLst>
    <p:handoutMasterId r:id="rId90"/>
  </p:handoutMasterIdLst>
  <p:sldIdLst>
    <p:sldId id="263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4" r:id="rId19"/>
    <p:sldId id="282" r:id="rId20"/>
    <p:sldId id="281" r:id="rId21"/>
    <p:sldId id="363" r:id="rId22"/>
    <p:sldId id="283" r:id="rId23"/>
    <p:sldId id="286" r:id="rId24"/>
    <p:sldId id="287" r:id="rId25"/>
    <p:sldId id="288" r:id="rId26"/>
    <p:sldId id="289" r:id="rId27"/>
    <p:sldId id="290" r:id="rId28"/>
    <p:sldId id="291" r:id="rId29"/>
    <p:sldId id="292" r:id="rId30"/>
    <p:sldId id="293" r:id="rId31"/>
    <p:sldId id="294" r:id="rId32"/>
    <p:sldId id="295" r:id="rId33"/>
    <p:sldId id="357" r:id="rId34"/>
    <p:sldId id="358" r:id="rId35"/>
    <p:sldId id="359" r:id="rId36"/>
    <p:sldId id="360" r:id="rId37"/>
    <p:sldId id="361" r:id="rId38"/>
    <p:sldId id="362" r:id="rId39"/>
    <p:sldId id="296" r:id="rId40"/>
    <p:sldId id="302" r:id="rId41"/>
    <p:sldId id="256" r:id="rId42"/>
    <p:sldId id="257" r:id="rId43"/>
    <p:sldId id="258" r:id="rId44"/>
    <p:sldId id="259" r:id="rId45"/>
    <p:sldId id="297" r:id="rId46"/>
    <p:sldId id="260" r:id="rId47"/>
    <p:sldId id="261" r:id="rId48"/>
    <p:sldId id="298" r:id="rId49"/>
    <p:sldId id="262" r:id="rId50"/>
    <p:sldId id="299" r:id="rId51"/>
    <p:sldId id="303" r:id="rId52"/>
    <p:sldId id="338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53" r:id="rId61"/>
    <p:sldId id="354" r:id="rId62"/>
    <p:sldId id="339" r:id="rId63"/>
    <p:sldId id="314" r:id="rId64"/>
    <p:sldId id="315" r:id="rId65"/>
    <p:sldId id="316" r:id="rId66"/>
    <p:sldId id="317" r:id="rId67"/>
    <p:sldId id="340" r:id="rId68"/>
    <p:sldId id="320" r:id="rId69"/>
    <p:sldId id="342" r:id="rId70"/>
    <p:sldId id="322" r:id="rId71"/>
    <p:sldId id="323" r:id="rId72"/>
    <p:sldId id="349" r:id="rId73"/>
    <p:sldId id="324" r:id="rId74"/>
    <p:sldId id="325" r:id="rId75"/>
    <p:sldId id="327" r:id="rId76"/>
    <p:sldId id="355" r:id="rId77"/>
    <p:sldId id="328" r:id="rId78"/>
    <p:sldId id="341" r:id="rId79"/>
    <p:sldId id="332" r:id="rId80"/>
    <p:sldId id="345" r:id="rId81"/>
    <p:sldId id="333" r:id="rId82"/>
    <p:sldId id="344" r:id="rId83"/>
    <p:sldId id="336" r:id="rId84"/>
    <p:sldId id="356" r:id="rId85"/>
    <p:sldId id="351" r:id="rId86"/>
    <p:sldId id="352" r:id="rId87"/>
    <p:sldId id="350" r:id="rId88"/>
  </p:sldIdLst>
  <p:sldSz cx="9144000" cy="6858000" type="screen4x3"/>
  <p:notesSz cx="6858000" cy="914400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CC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787"/>
    <p:restoredTop sz="90929"/>
  </p:normalViewPr>
  <p:slideViewPr>
    <p:cSldViewPr>
      <p:cViewPr varScale="1">
        <p:scale>
          <a:sx n="101" d="100"/>
          <a:sy n="101" d="100"/>
        </p:scale>
        <p:origin x="80" y="2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1076"/>
    </p:cViewPr>
  </p:sorterViewPr>
  <p:notesViewPr>
    <p:cSldViewPr>
      <p:cViewPr varScale="1">
        <p:scale>
          <a:sx n="99" d="100"/>
          <a:sy n="99" d="100"/>
        </p:scale>
        <p:origin x="3292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handoutMaster" Target="handoutMasters/handout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F6DA45-0E7A-46E1-9C1B-70032E5643F1}" type="datetimeFigureOut">
              <a:rPr lang="pt-PT" smtClean="0"/>
              <a:t>09/11/2021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CB8021-9864-4DB5-BE6A-8CEDAF0C7FD2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56640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9699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220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701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29702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9703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9AF3F395-BD9E-4CAB-9938-07D47D35C458}" type="slidenum">
              <a:rPr lang="en-GB" altLang="pt-PT"/>
              <a:pPr>
                <a:defRPr/>
              </a:pPr>
              <a:t>‹#›</a:t>
            </a:fld>
            <a:endParaRPr lang="en-GB" altLang="pt-PT"/>
          </a:p>
        </p:txBody>
      </p:sp>
    </p:spTree>
    <p:extLst>
      <p:ext uri="{BB962C8B-B14F-4D97-AF65-F5344CB8AC3E}">
        <p14:creationId xmlns:p14="http://schemas.microsoft.com/office/powerpoint/2010/main" val="14224479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PT" altLang="pt-PT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8E2F66E-66FB-430A-9314-66A649367CBA}" type="slidenum">
              <a:rPr lang="en-GB" altLang="pt-PT" smtClean="0">
                <a:latin typeface="Times New Roman" panose="02020603050405020304" pitchFamily="18" charset="0"/>
              </a:rPr>
              <a:pPr/>
              <a:t>1</a:t>
            </a:fld>
            <a:endParaRPr lang="en-GB" altLang="pt-PT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15539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F3F395-BD9E-4CAB-9938-07D47D35C458}" type="slidenum">
              <a:rPr lang="en-GB" altLang="pt-PT" smtClean="0"/>
              <a:pPr>
                <a:defRPr/>
              </a:pPr>
              <a:t>2</a:t>
            </a:fld>
            <a:endParaRPr lang="en-GB" altLang="pt-PT"/>
          </a:p>
        </p:txBody>
      </p:sp>
    </p:spTree>
    <p:extLst>
      <p:ext uri="{BB962C8B-B14F-4D97-AF65-F5344CB8AC3E}">
        <p14:creationId xmlns:p14="http://schemas.microsoft.com/office/powerpoint/2010/main" val="20406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PT" altLang="pt-PT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CC18865-D703-4AF9-9773-DA186BC65294}" type="slidenum">
              <a:rPr lang="en-GB" altLang="pt-PT" smtClean="0">
                <a:latin typeface="Times New Roman" panose="02020603050405020304" pitchFamily="18" charset="0"/>
              </a:rPr>
              <a:pPr/>
              <a:t>8</a:t>
            </a:fld>
            <a:endParaRPr lang="en-GB" altLang="pt-PT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83207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PT" altLang="pt-PT"/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DB23D02-E1B8-46D8-9605-5B1DC63DF4FF}" type="slidenum">
              <a:rPr lang="en-GB" altLang="pt-PT" smtClean="0">
                <a:latin typeface="Times New Roman" panose="02020603050405020304" pitchFamily="18" charset="0"/>
              </a:rPr>
              <a:pPr/>
              <a:t>9</a:t>
            </a:fld>
            <a:endParaRPr lang="en-GB" altLang="pt-PT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69521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PT" altLang="pt-PT"/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A13EDBF-E54F-4AF7-B8E7-6832DF5F3DF4}" type="slidenum">
              <a:rPr lang="en-GB" altLang="pt-PT" smtClean="0">
                <a:latin typeface="Times New Roman" panose="02020603050405020304" pitchFamily="18" charset="0"/>
              </a:rPr>
              <a:pPr/>
              <a:t>51</a:t>
            </a:fld>
            <a:endParaRPr lang="en-GB" altLang="pt-PT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68897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PT" altLang="pt-PT"/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BCCC03F-58F0-413F-845F-6EB25CA34E95}" type="slidenum">
              <a:rPr lang="en-GB" altLang="pt-PT" smtClean="0">
                <a:latin typeface="Times New Roman" panose="02020603050405020304" pitchFamily="18" charset="0"/>
              </a:rPr>
              <a:pPr/>
              <a:t>53</a:t>
            </a:fld>
            <a:endParaRPr lang="en-GB" altLang="pt-PT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24915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995863"/>
            <a:ext cx="9144000" cy="1862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488" y="4324350"/>
            <a:ext cx="229711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/>
              <a:t>Inteligência Artificial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4350"/>
            <a:ext cx="487997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/>
              <a:t>Inteligência Artificial © Joaquim Filipe</a:t>
            </a:r>
            <a:endParaRPr lang="pt-PT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338"/>
            <a:ext cx="21717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E7C5D5-CE99-4113-8FE5-489D7991DFBC}" type="slidenum">
              <a:rPr lang="pt-PT" altLang="pt-PT"/>
              <a:pPr>
                <a:defRPr/>
              </a:pPr>
              <a:t>‹#›</a:t>
            </a:fld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1799430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/>
              <a:t>Inteligência Artificial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/>
              <a:t>Inteligência Artificial © Joaquim Filipe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B3B05D-6CE0-4E44-BA8F-DE3A39AA3C64}" type="slidenum">
              <a:rPr lang="pt-PT" altLang="pt-PT"/>
              <a:pPr>
                <a:defRPr/>
              </a:pPr>
              <a:t>‹#›</a:t>
            </a:fld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378809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995863"/>
            <a:ext cx="9144000" cy="1862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600" y="381000"/>
            <a:ext cx="2182813" cy="365125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r>
              <a:rPr lang="pt-PT"/>
              <a:t>Inteligência Artificial</a:t>
            </a: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3725" y="381000"/>
            <a:ext cx="483076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/>
              <a:t>Inteligência Artificial © Joaquim Filipe</a:t>
            </a: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1938" y="381000"/>
            <a:ext cx="66833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5219F1-450A-4025-808F-37BAD118831A}" type="slidenum">
              <a:rPr lang="pt-PT" altLang="pt-PT"/>
              <a:pPr>
                <a:defRPr/>
              </a:pPr>
              <a:t>‹#›</a:t>
            </a:fld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36410878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995863"/>
            <a:ext cx="9144000" cy="1862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31775" y="808038"/>
            <a:ext cx="457200" cy="584200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eaLnBrk="1" hangingPunct="1">
              <a:defRPr/>
            </a:pPr>
            <a:r>
              <a:rPr lang="en-US" sz="8000" dirty="0">
                <a:effectLst/>
              </a:rPr>
              <a:t>“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147050" y="3021013"/>
            <a:ext cx="457200" cy="585787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eaLnBrk="1" hangingPunct="1">
              <a:defRPr/>
            </a:pPr>
            <a:r>
              <a:rPr lang="en-US" sz="8000" dirty="0"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4"/>
          </p:nvPr>
        </p:nvSpPr>
        <p:spPr>
          <a:xfrm>
            <a:off x="5562600" y="381000"/>
            <a:ext cx="2182813" cy="365125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r>
              <a:rPr lang="pt-PT"/>
              <a:t>Inteligência Artificial</a:t>
            </a:r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5"/>
          </p:nvPr>
        </p:nvSpPr>
        <p:spPr>
          <a:xfrm>
            <a:off x="593725" y="379413"/>
            <a:ext cx="483076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/>
              <a:t>Inteligência Artificial © Joaquim Filipe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6"/>
          </p:nvPr>
        </p:nvSpPr>
        <p:spPr>
          <a:xfrm>
            <a:off x="7881938" y="381000"/>
            <a:ext cx="66833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277F80-BFE7-459C-851F-00B981C3D205}" type="slidenum">
              <a:rPr lang="pt-PT" altLang="pt-PT"/>
              <a:pPr>
                <a:defRPr/>
              </a:pPr>
              <a:t>‹#›</a:t>
            </a:fld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35866615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995863"/>
            <a:ext cx="9144000" cy="1862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600" y="379413"/>
            <a:ext cx="2182813" cy="365125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r>
              <a:rPr lang="pt-PT"/>
              <a:t>Inteligência Artificial</a:t>
            </a: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3725" y="379413"/>
            <a:ext cx="483076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/>
              <a:t>Inteligência Artificial © Joaquim Filipe</a:t>
            </a: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1938" y="381000"/>
            <a:ext cx="66833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337499-C6E4-4ADA-8478-50A2238BA256}" type="slidenum">
              <a:rPr lang="pt-PT" altLang="pt-PT"/>
              <a:pPr>
                <a:defRPr/>
              </a:pPr>
              <a:t>‹#›</a:t>
            </a:fld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39839132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/>
              <a:t>Inteligência Artificial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/>
              <a:t>Inteligência Artificial © Joaquim Filipe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508121-8D83-40C3-AE45-C82ABDD6BE6A}" type="slidenum">
              <a:rPr lang="pt-PT" altLang="pt-PT"/>
              <a:pPr>
                <a:defRPr/>
              </a:pPr>
              <a:t>‹#›</a:t>
            </a:fld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27425526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/>
              <a:t>Inteligência Artificial</a:t>
            </a: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/>
              <a:t>Inteligência Artificial © Joaquim Filipe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334777-379B-4614-9714-8138A788961C}" type="slidenum">
              <a:rPr lang="pt-PT" altLang="pt-PT"/>
              <a:pPr>
                <a:defRPr/>
              </a:pPr>
              <a:t>‹#›</a:t>
            </a:fld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13996068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/>
              <a:t>Inteligência Artificial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/>
              <a:t>Inteligência Artificial © Joaquim Filipe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231392-C881-465E-891A-557DEA0434CD}" type="slidenum">
              <a:rPr lang="pt-PT" altLang="pt-PT"/>
              <a:pPr>
                <a:defRPr/>
              </a:pPr>
              <a:t>‹#›</a:t>
            </a:fld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26413971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995863"/>
            <a:ext cx="9144000" cy="1862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600" y="381000"/>
            <a:ext cx="2182813" cy="365125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r>
              <a:rPr lang="pt-PT"/>
              <a:t>Inteligência Artificial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3725" y="381000"/>
            <a:ext cx="483076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/>
              <a:t>Inteligência Artificial © Joaquim Filipe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1938" y="381000"/>
            <a:ext cx="66833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E1306B-2682-4FA5-AF4A-F906E3068991}" type="slidenum">
              <a:rPr lang="pt-PT" altLang="pt-PT"/>
              <a:pPr>
                <a:defRPr/>
              </a:pPr>
              <a:t>‹#›</a:t>
            </a:fld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35310724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/>
              <a:t>Inteligência Artificial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/>
              <a:t>Inteligência Artificial © Joaquim Filipe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5968FD-DB00-49C6-90CC-21E28E7F6135}" type="slidenum">
              <a:rPr lang="pt-PT" altLang="pt-PT"/>
              <a:pPr>
                <a:defRPr/>
              </a:pPr>
              <a:t>‹#›</a:t>
            </a:fld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26470965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/>
              <a:t>Inteligência Artificial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/>
              <a:t>Inteligência Artificial © Joaquim Filipe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8288E1-9E37-4F88-94DE-1198DE4277E7}" type="slidenum">
              <a:rPr lang="pt-PT" altLang="pt-PT"/>
              <a:pPr>
                <a:defRPr/>
              </a:pPr>
              <a:t>‹#›</a:t>
            </a:fld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4204626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/>
              <a:t>Inteligência Artificial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/>
              <a:t>Inteligência Artificial © Joaquim Filipe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BCFBB6-3E44-4571-9ED5-3F88F3A75C2B}" type="slidenum">
              <a:rPr lang="pt-PT" altLang="pt-PT"/>
              <a:pPr>
                <a:defRPr/>
              </a:pPr>
              <a:t>‹#›</a:t>
            </a:fld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3629913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995863"/>
            <a:ext cx="9144000" cy="1862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/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600" y="381000"/>
            <a:ext cx="2182813" cy="365125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r>
              <a:rPr lang="pt-PT"/>
              <a:t>Inteligência Artificial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3725" y="381000"/>
            <a:ext cx="483076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/>
              <a:t>Inteligência Artificial © Joaquim Filipe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1938" y="381000"/>
            <a:ext cx="66833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37EED3-3CDC-45A7-B8B5-BEB9898186BA}" type="slidenum">
              <a:rPr lang="pt-PT" altLang="pt-PT"/>
              <a:pPr>
                <a:defRPr/>
              </a:pPr>
              <a:t>‹#›</a:t>
            </a:fld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698279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/>
              <a:t>Inteligência Artificial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/>
              <a:t>Inteligência Artificial © Joaquim Filipe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52A53E-2C50-4925-8B19-44E20744485B}" type="slidenum">
              <a:rPr lang="pt-PT" altLang="pt-PT"/>
              <a:pPr>
                <a:defRPr/>
              </a:pPr>
              <a:t>‹#›</a:t>
            </a:fld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3499318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/>
              <a:t>Inteligência Artificial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/>
              <a:t>Inteligência Artificial © Joaquim Filipe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3FDC2F-D402-408D-B9C6-E063E82A06F9}" type="slidenum">
              <a:rPr lang="pt-PT" altLang="pt-PT"/>
              <a:pPr>
                <a:defRPr/>
              </a:pPr>
              <a:t>‹#›</a:t>
            </a:fld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2306719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 bwMode="auto">
          <a:xfrm>
            <a:off x="1706563" y="1370013"/>
            <a:ext cx="411162" cy="385762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pt-PT" sz="1400" b="1" dirty="0"/>
              <a:t>F</a:t>
            </a:r>
          </a:p>
        </p:txBody>
      </p:sp>
      <p:sp>
        <p:nvSpPr>
          <p:cNvPr id="5" name="Oval 4"/>
          <p:cNvSpPr/>
          <p:nvPr/>
        </p:nvSpPr>
        <p:spPr bwMode="auto">
          <a:xfrm>
            <a:off x="2974975" y="2271713"/>
            <a:ext cx="411163" cy="38735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pt-PT" sz="1400" b="1" dirty="0"/>
              <a:t>B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457200" y="2271713"/>
            <a:ext cx="411163" cy="38735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PT" sz="1400" b="1" dirty="0"/>
              <a:t>G</a:t>
            </a:r>
          </a:p>
        </p:txBody>
      </p:sp>
      <p:sp>
        <p:nvSpPr>
          <p:cNvPr id="7" name="Oval 6"/>
          <p:cNvSpPr/>
          <p:nvPr/>
        </p:nvSpPr>
        <p:spPr bwMode="auto">
          <a:xfrm>
            <a:off x="1706563" y="2271713"/>
            <a:ext cx="411162" cy="38735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pt-PT" sz="1400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8" name="Oval 7"/>
          <p:cNvSpPr/>
          <p:nvPr/>
        </p:nvSpPr>
        <p:spPr bwMode="auto">
          <a:xfrm>
            <a:off x="1706563" y="3811588"/>
            <a:ext cx="411162" cy="385762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pt-PT" sz="1400" b="1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9" name="Oval 8"/>
          <p:cNvSpPr/>
          <p:nvPr/>
        </p:nvSpPr>
        <p:spPr bwMode="auto">
          <a:xfrm>
            <a:off x="457200" y="3811588"/>
            <a:ext cx="411163" cy="385762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pt-PT" sz="1400" b="1" dirty="0"/>
              <a:t>C</a:t>
            </a:r>
          </a:p>
        </p:txBody>
      </p:sp>
      <p:sp>
        <p:nvSpPr>
          <p:cNvPr id="10" name="Oval 9"/>
          <p:cNvSpPr/>
          <p:nvPr/>
        </p:nvSpPr>
        <p:spPr bwMode="auto">
          <a:xfrm>
            <a:off x="2974975" y="3811588"/>
            <a:ext cx="411163" cy="38576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pt-PT" sz="1400" b="1" dirty="0"/>
              <a:t>I</a:t>
            </a:r>
          </a:p>
        </p:txBody>
      </p:sp>
      <p:sp>
        <p:nvSpPr>
          <p:cNvPr id="11" name="Oval 10"/>
          <p:cNvSpPr/>
          <p:nvPr/>
        </p:nvSpPr>
        <p:spPr bwMode="auto">
          <a:xfrm>
            <a:off x="2371725" y="3025775"/>
            <a:ext cx="411163" cy="385763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pt-PT" sz="1400" b="1" dirty="0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12" name="Oval 11"/>
          <p:cNvSpPr/>
          <p:nvPr/>
        </p:nvSpPr>
        <p:spPr bwMode="auto">
          <a:xfrm>
            <a:off x="1062038" y="3025775"/>
            <a:ext cx="411162" cy="385763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pt-PT" sz="1400" b="1" dirty="0">
                <a:solidFill>
                  <a:schemeClr val="bg1"/>
                </a:solidFill>
              </a:rPr>
              <a:t>D</a:t>
            </a:r>
          </a:p>
        </p:txBody>
      </p:sp>
      <p:cxnSp>
        <p:nvCxnSpPr>
          <p:cNvPr id="13" name="Straight Arrow Connector 12"/>
          <p:cNvCxnSpPr>
            <a:stCxn id="7" idx="2"/>
            <a:endCxn id="9" idx="7"/>
          </p:cNvCxnSpPr>
          <p:nvPr/>
        </p:nvCxnSpPr>
        <p:spPr bwMode="auto">
          <a:xfrm rot="10800000" flipV="1">
            <a:off x="809625" y="1563688"/>
            <a:ext cx="896938" cy="7651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1"/>
            <a:endCxn id="7" idx="6"/>
          </p:cNvCxnSpPr>
          <p:nvPr/>
        </p:nvCxnSpPr>
        <p:spPr bwMode="auto">
          <a:xfrm rot="16200000" flipV="1">
            <a:off x="2193925" y="1487488"/>
            <a:ext cx="765175" cy="9175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9" idx="6"/>
            <a:endCxn id="10" idx="2"/>
          </p:cNvCxnSpPr>
          <p:nvPr/>
        </p:nvCxnSpPr>
        <p:spPr bwMode="auto">
          <a:xfrm>
            <a:off x="868363" y="2465388"/>
            <a:ext cx="838200" cy="15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6"/>
            <a:endCxn id="8" idx="2"/>
          </p:cNvCxnSpPr>
          <p:nvPr/>
        </p:nvCxnSpPr>
        <p:spPr bwMode="auto">
          <a:xfrm>
            <a:off x="2117725" y="2465388"/>
            <a:ext cx="857250" cy="15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0" idx="3"/>
            <a:endCxn id="15" idx="7"/>
          </p:cNvCxnSpPr>
          <p:nvPr/>
        </p:nvCxnSpPr>
        <p:spPr bwMode="auto">
          <a:xfrm rot="5400000">
            <a:off x="1350169" y="2664619"/>
            <a:ext cx="479425" cy="35401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5" idx="1"/>
            <a:endCxn id="9" idx="5"/>
          </p:cNvCxnSpPr>
          <p:nvPr/>
        </p:nvCxnSpPr>
        <p:spPr bwMode="auto">
          <a:xfrm rot="16200000" flipV="1">
            <a:off x="726281" y="2685257"/>
            <a:ext cx="479425" cy="3127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9" idx="4"/>
            <a:endCxn id="12" idx="0"/>
          </p:cNvCxnSpPr>
          <p:nvPr/>
        </p:nvCxnSpPr>
        <p:spPr bwMode="auto">
          <a:xfrm rot="5400000">
            <a:off x="86519" y="3234532"/>
            <a:ext cx="1152525" cy="15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2" idx="7"/>
            <a:endCxn id="15" idx="3"/>
          </p:cNvCxnSpPr>
          <p:nvPr/>
        </p:nvCxnSpPr>
        <p:spPr bwMode="auto">
          <a:xfrm rot="5400000" flipH="1" flipV="1">
            <a:off x="710406" y="3455194"/>
            <a:ext cx="511175" cy="3127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1" idx="2"/>
            <a:endCxn id="12" idx="6"/>
          </p:cNvCxnSpPr>
          <p:nvPr/>
        </p:nvCxnSpPr>
        <p:spPr bwMode="auto">
          <a:xfrm rot="10800000">
            <a:off x="868363" y="4005263"/>
            <a:ext cx="838200" cy="15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1" idx="6"/>
            <a:endCxn id="13" idx="2"/>
          </p:cNvCxnSpPr>
          <p:nvPr/>
        </p:nvCxnSpPr>
        <p:spPr bwMode="auto">
          <a:xfrm>
            <a:off x="2117725" y="4005263"/>
            <a:ext cx="857250" cy="15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5"/>
            <a:endCxn id="14" idx="1"/>
          </p:cNvCxnSpPr>
          <p:nvPr/>
        </p:nvCxnSpPr>
        <p:spPr bwMode="auto">
          <a:xfrm rot="16200000" flipH="1">
            <a:off x="2005012" y="2654301"/>
            <a:ext cx="479425" cy="3746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4" idx="7"/>
            <a:endCxn id="8" idx="3"/>
          </p:cNvCxnSpPr>
          <p:nvPr/>
        </p:nvCxnSpPr>
        <p:spPr bwMode="auto">
          <a:xfrm rot="5400000" flipH="1" flipV="1">
            <a:off x="2639219" y="2685257"/>
            <a:ext cx="479425" cy="3127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3" idx="0"/>
            <a:endCxn id="8" idx="4"/>
          </p:cNvCxnSpPr>
          <p:nvPr/>
        </p:nvCxnSpPr>
        <p:spPr bwMode="auto">
          <a:xfrm rot="5400000" flipH="1" flipV="1">
            <a:off x="2604294" y="3234532"/>
            <a:ext cx="1152525" cy="15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4" idx="5"/>
            <a:endCxn id="13" idx="1"/>
          </p:cNvCxnSpPr>
          <p:nvPr/>
        </p:nvCxnSpPr>
        <p:spPr bwMode="auto">
          <a:xfrm rot="16200000" flipH="1">
            <a:off x="2623344" y="3455194"/>
            <a:ext cx="511175" cy="3127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958850" y="1625600"/>
            <a:ext cx="341313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pt-PT" altLang="pt-PT" sz="1100" b="1">
                <a:solidFill>
                  <a:srgbClr val="FFFF00"/>
                </a:solidFill>
              </a:rPr>
              <a:t>15</a:t>
            </a:r>
          </a:p>
        </p:txBody>
      </p: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2593975" y="1601788"/>
            <a:ext cx="263525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pt-PT" altLang="pt-PT" sz="1100" b="1">
                <a:solidFill>
                  <a:srgbClr val="FFFF00"/>
                </a:solidFill>
              </a:rPr>
              <a:t>5</a:t>
            </a:r>
          </a:p>
        </p:txBody>
      </p: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406400" y="3070225"/>
            <a:ext cx="263525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pt-PT" altLang="pt-PT" sz="1100" b="1">
                <a:solidFill>
                  <a:srgbClr val="FFFF00"/>
                </a:solidFill>
              </a:rPr>
              <a:t>5</a:t>
            </a:r>
          </a:p>
        </p:txBody>
      </p: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2351088" y="2205038"/>
            <a:ext cx="263525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pt-PT" altLang="pt-PT" sz="1100" b="1">
                <a:solidFill>
                  <a:srgbClr val="FFFF00"/>
                </a:solidFill>
              </a:rPr>
              <a:t>5</a:t>
            </a:r>
          </a:p>
        </p:txBody>
      </p: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1157288" y="2205038"/>
            <a:ext cx="341312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pt-PT" altLang="pt-PT" sz="1100" b="1">
                <a:solidFill>
                  <a:srgbClr val="FFFF00"/>
                </a:solidFill>
              </a:rPr>
              <a:t>10</a:t>
            </a: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2654300" y="2659063"/>
            <a:ext cx="263525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pt-PT" altLang="pt-PT" sz="1100" b="1">
                <a:solidFill>
                  <a:srgbClr val="FFFF00"/>
                </a:solidFill>
              </a:rPr>
              <a:t>5</a:t>
            </a:r>
          </a:p>
        </p:txBody>
      </p:sp>
      <p:sp>
        <p:nvSpPr>
          <p:cNvPr id="33" name="TextBox 32"/>
          <p:cNvSpPr txBox="1">
            <a:spLocks noChangeArrowheads="1"/>
          </p:cNvSpPr>
          <p:nvPr/>
        </p:nvSpPr>
        <p:spPr bwMode="auto">
          <a:xfrm>
            <a:off x="2151063" y="2614613"/>
            <a:ext cx="341312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pt-PT" altLang="pt-PT" sz="1100" b="1">
                <a:solidFill>
                  <a:srgbClr val="FFFF00"/>
                </a:solidFill>
              </a:rPr>
              <a:t>10</a:t>
            </a: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2828925" y="3330575"/>
            <a:ext cx="341313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pt-PT" altLang="pt-PT" sz="1100" b="1">
                <a:solidFill>
                  <a:srgbClr val="FFFF00"/>
                </a:solidFill>
              </a:rPr>
              <a:t>20</a:t>
            </a:r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3221038" y="3070225"/>
            <a:ext cx="341312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pt-PT" altLang="pt-PT" sz="1100" b="1">
                <a:solidFill>
                  <a:srgbClr val="FFFF00"/>
                </a:solidFill>
              </a:rPr>
              <a:t>10</a:t>
            </a:r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1320800" y="2659063"/>
            <a:ext cx="3429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pt-PT" altLang="pt-PT" sz="1100" b="1">
                <a:solidFill>
                  <a:srgbClr val="FFFF00"/>
                </a:solidFill>
              </a:rPr>
              <a:t>10</a:t>
            </a:r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894946" y="2650788"/>
            <a:ext cx="37387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pt-PT" altLang="pt-PT" sz="1100" b="1">
                <a:solidFill>
                  <a:srgbClr val="FFFF00"/>
                </a:solidFill>
              </a:rPr>
              <a:t>10</a:t>
            </a:r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935038" y="3525838"/>
            <a:ext cx="261937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pt-PT" altLang="pt-PT" sz="1100" b="1">
                <a:solidFill>
                  <a:srgbClr val="FFFF00"/>
                </a:solidFill>
              </a:rPr>
              <a:t>5</a:t>
            </a:r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1193800" y="4006850"/>
            <a:ext cx="341313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pt-PT" altLang="pt-PT" sz="1100" b="1">
                <a:solidFill>
                  <a:srgbClr val="FFFF00"/>
                </a:solidFill>
              </a:rPr>
              <a:t>10</a:t>
            </a:r>
          </a:p>
        </p:txBody>
      </p:sp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2351088" y="4003675"/>
            <a:ext cx="3429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pt-PT" altLang="pt-PT" sz="1100" b="1">
                <a:solidFill>
                  <a:srgbClr val="FFFF00"/>
                </a:solidFill>
              </a:rPr>
              <a:t>10</a:t>
            </a:r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1892300" y="3025775"/>
            <a:ext cx="263525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pt-PT" altLang="pt-PT" sz="1100" b="1">
                <a:solidFill>
                  <a:srgbClr val="FFFF00"/>
                </a:solidFill>
              </a:rPr>
              <a:t>5</a:t>
            </a:r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1517650" y="3336925"/>
            <a:ext cx="263525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pt-PT" altLang="pt-PT" sz="1100" b="1">
                <a:solidFill>
                  <a:srgbClr val="FFFF00"/>
                </a:solidFill>
              </a:rPr>
              <a:t>5</a:t>
            </a:r>
          </a:p>
        </p:txBody>
      </p:sp>
      <p:cxnSp>
        <p:nvCxnSpPr>
          <p:cNvPr id="43" name="Straight Arrow Connector 42"/>
          <p:cNvCxnSpPr>
            <a:stCxn id="11" idx="0"/>
            <a:endCxn id="10" idx="4"/>
          </p:cNvCxnSpPr>
          <p:nvPr/>
        </p:nvCxnSpPr>
        <p:spPr bwMode="auto">
          <a:xfrm rot="5400000" flipH="1" flipV="1">
            <a:off x="1335881" y="3234532"/>
            <a:ext cx="1152525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5" idx="5"/>
            <a:endCxn id="11" idx="1"/>
          </p:cNvCxnSpPr>
          <p:nvPr/>
        </p:nvCxnSpPr>
        <p:spPr bwMode="auto">
          <a:xfrm rot="16200000" flipH="1">
            <a:off x="1334294" y="3434556"/>
            <a:ext cx="511175" cy="3540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>
            <a:spLocks noChangeArrowheads="1"/>
          </p:cNvSpPr>
          <p:nvPr/>
        </p:nvSpPr>
        <p:spPr bwMode="auto">
          <a:xfrm>
            <a:off x="1703388" y="1108075"/>
            <a:ext cx="43497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pt-PT" altLang="pt-PT" sz="1100" b="1">
                <a:solidFill>
                  <a:srgbClr val="00B0F0"/>
                </a:solidFill>
              </a:rPr>
              <a:t>(10)</a:t>
            </a:r>
          </a:p>
        </p:txBody>
      </p: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1685925" y="2009775"/>
            <a:ext cx="43497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pt-PT" altLang="pt-PT" sz="1100" b="1">
                <a:solidFill>
                  <a:srgbClr val="00B0F0"/>
                </a:solidFill>
              </a:rPr>
              <a:t>(10)</a:t>
            </a:r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200025" y="2074863"/>
            <a:ext cx="434975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pt-PT" altLang="pt-PT" sz="1100" b="1">
                <a:solidFill>
                  <a:srgbClr val="00B0F0"/>
                </a:solidFill>
              </a:rPr>
              <a:t>(10)</a:t>
            </a:r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3182938" y="2038350"/>
            <a:ext cx="43497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pt-PT" altLang="pt-PT" sz="1100" b="1">
                <a:solidFill>
                  <a:srgbClr val="00B0F0"/>
                </a:solidFill>
              </a:rPr>
              <a:t>(20)</a:t>
            </a:r>
          </a:p>
        </p:txBody>
      </p:sp>
      <p:sp>
        <p:nvSpPr>
          <p:cNvPr id="49" name="TextBox 48"/>
          <p:cNvSpPr txBox="1">
            <a:spLocks noChangeArrowheads="1"/>
          </p:cNvSpPr>
          <p:nvPr/>
        </p:nvSpPr>
        <p:spPr bwMode="auto">
          <a:xfrm>
            <a:off x="1685925" y="4267200"/>
            <a:ext cx="43497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pt-PT" altLang="pt-PT" sz="1100" b="1">
                <a:solidFill>
                  <a:srgbClr val="00B0F0"/>
                </a:solidFill>
              </a:rPr>
              <a:t>(10)</a:t>
            </a:r>
          </a:p>
        </p:txBody>
      </p:sp>
      <p:sp>
        <p:nvSpPr>
          <p:cNvPr id="50" name="TextBox 49"/>
          <p:cNvSpPr txBox="1">
            <a:spLocks noChangeArrowheads="1"/>
          </p:cNvSpPr>
          <p:nvPr/>
        </p:nvSpPr>
        <p:spPr bwMode="auto">
          <a:xfrm>
            <a:off x="250825" y="4197350"/>
            <a:ext cx="43497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pt-PT" altLang="pt-PT" sz="1100" b="1">
                <a:solidFill>
                  <a:srgbClr val="00B0F0"/>
                </a:solidFill>
              </a:rPr>
              <a:t>(10)</a:t>
            </a:r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3221038" y="4137025"/>
            <a:ext cx="3556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pt-PT" altLang="pt-PT" sz="1100" b="1">
                <a:solidFill>
                  <a:srgbClr val="00B0F0"/>
                </a:solidFill>
              </a:rPr>
              <a:t>(0)</a:t>
            </a:r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2252663" y="3355975"/>
            <a:ext cx="35560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pt-PT" altLang="pt-PT" sz="1100" b="1">
                <a:solidFill>
                  <a:srgbClr val="00B0F0"/>
                </a:solidFill>
              </a:rPr>
              <a:t>(0)</a:t>
            </a:r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1084263" y="2771775"/>
            <a:ext cx="357187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pt-PT" altLang="pt-PT" sz="1100" b="1">
                <a:solidFill>
                  <a:srgbClr val="00B0F0"/>
                </a:solidFill>
              </a:rPr>
              <a:t>(5)</a:t>
            </a: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323528" y="476672"/>
            <a:ext cx="7560840" cy="505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4" name="Date Placeholder 3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/>
              <a:t>Inteligência Artificial</a:t>
            </a:r>
          </a:p>
        </p:txBody>
      </p:sp>
      <p:sp>
        <p:nvSpPr>
          <p:cNvPr id="55" name="Footer Placeholder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/>
              <a:t>Inteligência Artificial © Joaquim Filipe</a:t>
            </a:r>
          </a:p>
        </p:txBody>
      </p:sp>
      <p:sp>
        <p:nvSpPr>
          <p:cNvPr id="56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>
            <a:off x="8027988" y="188913"/>
            <a:ext cx="66675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11F18E-84CA-43F8-B18B-37628891FD59}" type="slidenum">
              <a:rPr lang="pt-PT" altLang="pt-PT"/>
              <a:pPr>
                <a:defRPr/>
              </a:pPr>
              <a:t>‹#›</a:t>
            </a:fld>
            <a:endParaRPr lang="pt-PT" altLang="pt-PT"/>
          </a:p>
        </p:txBody>
      </p:sp>
      <p:cxnSp>
        <p:nvCxnSpPr>
          <p:cNvPr id="176" name="Straight Arrow Connector 175"/>
          <p:cNvCxnSpPr/>
          <p:nvPr userDrawn="1"/>
        </p:nvCxnSpPr>
        <p:spPr bwMode="auto">
          <a:xfrm rot="10800000" flipV="1">
            <a:off x="809626" y="1563689"/>
            <a:ext cx="896938" cy="7651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/>
          <p:cNvCxnSpPr/>
          <p:nvPr userDrawn="1"/>
        </p:nvCxnSpPr>
        <p:spPr bwMode="auto">
          <a:xfrm rot="16200000" flipV="1">
            <a:off x="2193926" y="1487489"/>
            <a:ext cx="765175" cy="9175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/>
          <p:cNvCxnSpPr/>
          <p:nvPr userDrawn="1"/>
        </p:nvCxnSpPr>
        <p:spPr bwMode="auto">
          <a:xfrm>
            <a:off x="868364" y="2465389"/>
            <a:ext cx="838200" cy="15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/>
          <p:cNvCxnSpPr/>
          <p:nvPr userDrawn="1"/>
        </p:nvCxnSpPr>
        <p:spPr bwMode="auto">
          <a:xfrm>
            <a:off x="2117726" y="2465389"/>
            <a:ext cx="857250" cy="15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/>
          <p:cNvCxnSpPr>
            <a:stCxn id="178" idx="1"/>
          </p:cNvCxnSpPr>
          <p:nvPr userDrawn="1"/>
        </p:nvCxnSpPr>
        <p:spPr bwMode="auto">
          <a:xfrm rot="16200000" flipV="1">
            <a:off x="726282" y="2685258"/>
            <a:ext cx="479425" cy="3127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/>
          <p:cNvCxnSpPr/>
          <p:nvPr userDrawn="1"/>
        </p:nvCxnSpPr>
        <p:spPr bwMode="auto">
          <a:xfrm rot="5400000">
            <a:off x="86520" y="3234533"/>
            <a:ext cx="1152525" cy="15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/>
          <p:cNvCxnSpPr>
            <a:endCxn id="177" idx="1"/>
          </p:cNvCxnSpPr>
          <p:nvPr userDrawn="1"/>
        </p:nvCxnSpPr>
        <p:spPr bwMode="auto">
          <a:xfrm rot="16200000" flipH="1">
            <a:off x="2005013" y="2654302"/>
            <a:ext cx="479425" cy="3746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3" name="TextBox 182"/>
          <p:cNvSpPr txBox="1">
            <a:spLocks noChangeArrowheads="1"/>
          </p:cNvSpPr>
          <p:nvPr userDrawn="1"/>
        </p:nvSpPr>
        <p:spPr bwMode="auto">
          <a:xfrm>
            <a:off x="894947" y="2650789"/>
            <a:ext cx="37387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pt-PT" altLang="pt-PT" sz="1100" b="1">
                <a:solidFill>
                  <a:srgbClr val="FFFF00"/>
                </a:solidFill>
              </a:rPr>
              <a:t>10</a:t>
            </a:r>
          </a:p>
        </p:txBody>
      </p:sp>
      <p:cxnSp>
        <p:nvCxnSpPr>
          <p:cNvPr id="184" name="Straight Arrow Connector 183"/>
          <p:cNvCxnSpPr/>
          <p:nvPr userDrawn="1"/>
        </p:nvCxnSpPr>
        <p:spPr bwMode="auto">
          <a:xfrm rot="5400000" flipH="1" flipV="1">
            <a:off x="710407" y="3455194"/>
            <a:ext cx="511175" cy="31273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/>
          <p:cNvCxnSpPr/>
          <p:nvPr userDrawn="1"/>
        </p:nvCxnSpPr>
        <p:spPr bwMode="auto">
          <a:xfrm rot="10800000">
            <a:off x="868364" y="4005263"/>
            <a:ext cx="838200" cy="15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/>
          <p:cNvCxnSpPr/>
          <p:nvPr userDrawn="1"/>
        </p:nvCxnSpPr>
        <p:spPr bwMode="auto">
          <a:xfrm>
            <a:off x="2117726" y="4005263"/>
            <a:ext cx="857250" cy="15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/>
          <p:cNvCxnSpPr/>
          <p:nvPr userDrawn="1"/>
        </p:nvCxnSpPr>
        <p:spPr bwMode="auto">
          <a:xfrm rot="5400000" flipH="1" flipV="1">
            <a:off x="2639220" y="2685257"/>
            <a:ext cx="479425" cy="31273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/>
          <p:cNvCxnSpPr/>
          <p:nvPr userDrawn="1"/>
        </p:nvCxnSpPr>
        <p:spPr bwMode="auto">
          <a:xfrm rot="5400000" flipH="1" flipV="1">
            <a:off x="2604295" y="3234532"/>
            <a:ext cx="1152525" cy="15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/>
          <p:cNvCxnSpPr/>
          <p:nvPr userDrawn="1"/>
        </p:nvCxnSpPr>
        <p:spPr bwMode="auto">
          <a:xfrm rot="16200000" flipH="1">
            <a:off x="2623345" y="3455194"/>
            <a:ext cx="511175" cy="31273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0" name="TextBox 189"/>
          <p:cNvSpPr txBox="1">
            <a:spLocks noChangeArrowheads="1"/>
          </p:cNvSpPr>
          <p:nvPr userDrawn="1"/>
        </p:nvSpPr>
        <p:spPr bwMode="auto">
          <a:xfrm>
            <a:off x="2654301" y="2659063"/>
            <a:ext cx="263525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pt-PT" altLang="pt-PT" sz="1100" b="1">
                <a:solidFill>
                  <a:srgbClr val="FFFF00"/>
                </a:solidFill>
              </a:rPr>
              <a:t>5</a:t>
            </a:r>
          </a:p>
        </p:txBody>
      </p:sp>
      <p:cxnSp>
        <p:nvCxnSpPr>
          <p:cNvPr id="191" name="Straight Arrow Connector 190"/>
          <p:cNvCxnSpPr/>
          <p:nvPr userDrawn="1"/>
        </p:nvCxnSpPr>
        <p:spPr bwMode="auto">
          <a:xfrm rot="5400000" flipH="1" flipV="1">
            <a:off x="1335882" y="3234532"/>
            <a:ext cx="1152525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/>
          <p:cNvCxnSpPr/>
          <p:nvPr userDrawn="1"/>
        </p:nvCxnSpPr>
        <p:spPr bwMode="auto">
          <a:xfrm rot="16200000" flipH="1">
            <a:off x="1334295" y="3434556"/>
            <a:ext cx="511175" cy="35401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/>
          <p:cNvCxnSpPr/>
          <p:nvPr userDrawn="1"/>
        </p:nvCxnSpPr>
        <p:spPr bwMode="auto">
          <a:xfrm rot="10800000" flipV="1">
            <a:off x="809627" y="1563689"/>
            <a:ext cx="896938" cy="7651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/>
          <p:cNvCxnSpPr/>
          <p:nvPr userDrawn="1"/>
        </p:nvCxnSpPr>
        <p:spPr bwMode="auto">
          <a:xfrm rot="16200000" flipV="1">
            <a:off x="2193927" y="1487489"/>
            <a:ext cx="765175" cy="9175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/>
          <p:cNvCxnSpPr/>
          <p:nvPr userDrawn="1"/>
        </p:nvCxnSpPr>
        <p:spPr bwMode="auto">
          <a:xfrm>
            <a:off x="868365" y="2465389"/>
            <a:ext cx="838200" cy="15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/>
          <p:cNvCxnSpPr/>
          <p:nvPr userDrawn="1"/>
        </p:nvCxnSpPr>
        <p:spPr bwMode="auto">
          <a:xfrm>
            <a:off x="2117727" y="2465389"/>
            <a:ext cx="857250" cy="15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/>
          <p:cNvCxnSpPr>
            <a:stCxn id="195" idx="1"/>
          </p:cNvCxnSpPr>
          <p:nvPr userDrawn="1"/>
        </p:nvCxnSpPr>
        <p:spPr bwMode="auto">
          <a:xfrm rot="16200000" flipV="1">
            <a:off x="726283" y="2685258"/>
            <a:ext cx="479425" cy="31273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/>
          <p:cNvCxnSpPr/>
          <p:nvPr userDrawn="1"/>
        </p:nvCxnSpPr>
        <p:spPr bwMode="auto">
          <a:xfrm rot="5400000">
            <a:off x="86521" y="3234533"/>
            <a:ext cx="1152525" cy="15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/>
          <p:cNvCxnSpPr>
            <a:endCxn id="194" idx="1"/>
          </p:cNvCxnSpPr>
          <p:nvPr userDrawn="1"/>
        </p:nvCxnSpPr>
        <p:spPr bwMode="auto">
          <a:xfrm rot="16200000" flipH="1">
            <a:off x="2005014" y="2654302"/>
            <a:ext cx="479425" cy="3746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0" name="TextBox 199"/>
          <p:cNvSpPr txBox="1">
            <a:spLocks noChangeArrowheads="1"/>
          </p:cNvSpPr>
          <p:nvPr userDrawn="1"/>
        </p:nvSpPr>
        <p:spPr bwMode="auto">
          <a:xfrm>
            <a:off x="894948" y="2650789"/>
            <a:ext cx="37387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pt-PT" altLang="pt-PT" sz="1100" b="1">
                <a:solidFill>
                  <a:srgbClr val="FFFF00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178767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/>
              <a:t>Inteligência Artificial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/>
              <a:t>Inteligência Artificial © Joaquim Filipe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55414A-DF83-462F-806E-EB9DAADF7EDF}" type="slidenum">
              <a:rPr lang="pt-PT" altLang="pt-PT"/>
              <a:pPr>
                <a:defRPr/>
              </a:pPr>
              <a:t>‹#›</a:t>
            </a:fld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2141996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/>
              <a:t>Inteligência Artificial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/>
              <a:t>Inteligência Artificial © Joaquim Filipe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E07139-4B6F-4E6C-94BB-1E65DC4D6086}" type="slidenum">
              <a:rPr lang="pt-PT" altLang="pt-PT"/>
              <a:pPr>
                <a:defRPr/>
              </a:pPr>
              <a:t>‹#›</a:t>
            </a:fld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662190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/>
              <a:t>Inteligência Artificial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/>
              <a:t>Inteligência Artificial © Joaquim Filipe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60340D-DFDA-4E99-9299-DF95E827476F}" type="slidenum">
              <a:rPr lang="pt-PT" altLang="pt-PT"/>
              <a:pPr>
                <a:defRPr/>
              </a:pPr>
              <a:t>‹#›</a:t>
            </a:fld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1778426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6" descr="C0-HD-TOP.png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08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3588"/>
            <a:ext cx="6378575" cy="12938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93725" y="2193925"/>
            <a:ext cx="7956550" cy="407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t-PT"/>
              <a:t>Click to edit Master text styles</a:t>
            </a:r>
          </a:p>
          <a:p>
            <a:pPr lvl="1"/>
            <a:r>
              <a:rPr lang="en-US" altLang="pt-PT"/>
              <a:t>Second level</a:t>
            </a:r>
          </a:p>
          <a:p>
            <a:pPr lvl="2"/>
            <a:r>
              <a:rPr lang="en-US" altLang="pt-PT"/>
              <a:t>Third level</a:t>
            </a:r>
          </a:p>
          <a:p>
            <a:pPr lvl="3"/>
            <a:r>
              <a:rPr lang="en-US" altLang="pt-PT"/>
              <a:t>Fourth level</a:t>
            </a:r>
          </a:p>
          <a:p>
            <a:pPr lvl="4"/>
            <a:r>
              <a:rPr lang="en-US" altLang="pt-PT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1913" y="6356350"/>
            <a:ext cx="21383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pt-PT"/>
              <a:t>Inteligência Artificial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3725" y="6356350"/>
            <a:ext cx="5681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pt-PT"/>
              <a:t>Inteligência Artificial © Joaquim Filipe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0"/>
            <a:ext cx="1978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8646E7-6F4B-4919-B0BA-66ED0296BB86}" type="slidenum">
              <a:rPr lang="pt-PT" altLang="pt-PT"/>
              <a:pPr>
                <a:defRPr/>
              </a:pPr>
              <a:t>‹#›</a:t>
            </a:fld>
            <a:endParaRPr lang="pt-PT" altLang="pt-PT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72" r:id="rId1"/>
    <p:sldLayoutId id="2147483860" r:id="rId2"/>
    <p:sldLayoutId id="2147483873" r:id="rId3"/>
    <p:sldLayoutId id="2147483861" r:id="rId4"/>
    <p:sldLayoutId id="2147483862" r:id="rId5"/>
    <p:sldLayoutId id="2147483874" r:id="rId6"/>
    <p:sldLayoutId id="2147483863" r:id="rId7"/>
    <p:sldLayoutId id="2147483864" r:id="rId8"/>
    <p:sldLayoutId id="2147483865" r:id="rId9"/>
    <p:sldLayoutId id="2147483866" r:id="rId10"/>
    <p:sldLayoutId id="2147483875" r:id="rId11"/>
    <p:sldLayoutId id="2147483876" r:id="rId12"/>
    <p:sldLayoutId id="2147483877" r:id="rId13"/>
    <p:sldLayoutId id="2147483867" r:id="rId14"/>
    <p:sldLayoutId id="2147483868" r:id="rId15"/>
    <p:sldLayoutId id="2147483869" r:id="rId16"/>
    <p:sldLayoutId id="2147483878" r:id="rId17"/>
    <p:sldLayoutId id="2147483870" r:id="rId18"/>
    <p:sldLayoutId id="2147483871" r:id="rId19"/>
  </p:sldLayoutIdLst>
  <p:hf hdr="0" dt="0"/>
  <p:txStyles>
    <p:titleStyle>
      <a:lvl1pPr algn="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kern="1200" cap="all">
          <a:solidFill>
            <a:schemeClr val="tx1"/>
          </a:solidFill>
          <a:latin typeface="+mj-lt"/>
          <a:ea typeface="+mj-ea"/>
          <a:cs typeface="+mj-cs"/>
        </a:defRPr>
      </a:lvl1pPr>
      <a:lvl2pPr algn="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entury Gothic" panose="020B0502020202020204" pitchFamily="34" charset="0"/>
        </a:defRPr>
      </a:lvl2pPr>
      <a:lvl3pPr algn="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entury Gothic" panose="020B0502020202020204" pitchFamily="34" charset="0"/>
        </a:defRPr>
      </a:lvl3pPr>
      <a:lvl4pPr algn="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entury Gothic" panose="020B0502020202020204" pitchFamily="34" charset="0"/>
        </a:defRPr>
      </a:lvl4pPr>
      <a:lvl5pPr algn="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entury Gothic" panose="020B0502020202020204" pitchFamily="34" charset="0"/>
        </a:defRPr>
      </a:lvl5pPr>
      <a:lvl6pPr marL="457200" algn="r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entury Gothic" panose="020B0502020202020204" pitchFamily="34" charset="0"/>
        </a:defRPr>
      </a:lvl6pPr>
      <a:lvl7pPr marL="914400" algn="r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entury Gothic" panose="020B0502020202020204" pitchFamily="34" charset="0"/>
        </a:defRPr>
      </a:lvl7pPr>
      <a:lvl8pPr marL="1371600" algn="r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entury Gothic" panose="020B0502020202020204" pitchFamily="34" charset="0"/>
        </a:defRPr>
      </a:lvl8pPr>
      <a:lvl9pPr marL="1828800" algn="r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entury Gothic" panose="020B050202020202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pt.wikipedia.org/wiki/Edsger_Dijkstra" TargetMode="External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t.wikipedia.org/wiki/Problema_do_caminho_mais_curto" TargetMode="Externa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2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8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8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8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914400" y="1803400"/>
            <a:ext cx="7315200" cy="1825625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PT"/>
              <a:t>Procura em Espaço de Estados</a:t>
            </a:r>
          </a:p>
        </p:txBody>
      </p:sp>
      <p:sp>
        <p:nvSpPr>
          <p:cNvPr id="1024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914400" y="3632200"/>
            <a:ext cx="7315200" cy="685800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pt-PT" altLang="pt-PT" sz="2600" b="1" dirty="0"/>
              <a:t>Inteligência Artificial</a:t>
            </a:r>
          </a:p>
          <a:p>
            <a:pPr eaLnBrk="1" hangingPunct="1"/>
            <a:r>
              <a:rPr lang="pt-PT" altLang="pt-PT" dirty="0"/>
              <a:t>Joaquim Filipe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PT"/>
              <a:t>Estratégias de exploração de árvores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fontScale="85000" lnSpcReduction="10000"/>
          </a:bodyPr>
          <a:lstStyle/>
          <a:p>
            <a:pPr eaLnBrk="1" fontAlgn="auto" hangingPunct="1">
              <a:lnSpc>
                <a:spcPct val="110000"/>
              </a:lnSpc>
              <a:spcAft>
                <a:spcPts val="0"/>
              </a:spcAft>
              <a:defRPr/>
            </a:pPr>
            <a:r>
              <a:rPr lang="pt-PT" sz="2800" dirty="0"/>
              <a:t>Conceitos:</a:t>
            </a:r>
          </a:p>
          <a:p>
            <a:pPr lvl="1" eaLnBrk="1" fontAlgn="auto" hangingPunct="1">
              <a:lnSpc>
                <a:spcPct val="110000"/>
              </a:lnSpc>
              <a:spcAft>
                <a:spcPts val="0"/>
              </a:spcAft>
              <a:defRPr/>
            </a:pPr>
            <a:r>
              <a:rPr lang="pt-PT" sz="2400" dirty="0"/>
              <a:t>Nó inicial</a:t>
            </a:r>
          </a:p>
          <a:p>
            <a:pPr lvl="1" eaLnBrk="1" fontAlgn="auto" hangingPunct="1">
              <a:lnSpc>
                <a:spcPct val="110000"/>
              </a:lnSpc>
              <a:spcAft>
                <a:spcPts val="0"/>
              </a:spcAft>
              <a:defRPr/>
            </a:pPr>
            <a:r>
              <a:rPr lang="pt-PT" sz="2400" dirty="0"/>
              <a:t>Sucessores de um nó: nós que são gerados por aplicação de um dos operadores legais.</a:t>
            </a:r>
          </a:p>
          <a:p>
            <a:pPr lvl="1" eaLnBrk="1" fontAlgn="auto" hangingPunct="1">
              <a:lnSpc>
                <a:spcPct val="110000"/>
              </a:lnSpc>
              <a:spcAft>
                <a:spcPts val="0"/>
              </a:spcAft>
              <a:defRPr/>
            </a:pPr>
            <a:r>
              <a:rPr lang="pt-PT" sz="2400" dirty="0"/>
              <a:t>Expansão de um nó: geração de todos os sucessores</a:t>
            </a:r>
          </a:p>
          <a:p>
            <a:pPr lvl="1" eaLnBrk="1" fontAlgn="auto" hangingPunct="1">
              <a:lnSpc>
                <a:spcPct val="110000"/>
              </a:lnSpc>
              <a:spcAft>
                <a:spcPts val="0"/>
              </a:spcAft>
              <a:defRPr/>
            </a:pPr>
            <a:r>
              <a:rPr lang="pt-PT" sz="2400" dirty="0"/>
              <a:t>Ponteiros para o nó pai: para permitir obter imediatamente a solução a partir do estado final</a:t>
            </a:r>
          </a:p>
          <a:p>
            <a:pPr lvl="1" eaLnBrk="1" fontAlgn="auto" hangingPunct="1">
              <a:lnSpc>
                <a:spcPct val="110000"/>
              </a:lnSpc>
              <a:spcAft>
                <a:spcPts val="0"/>
              </a:spcAft>
              <a:defRPr/>
            </a:pPr>
            <a:r>
              <a:rPr lang="pt-PT" sz="2400" dirty="0"/>
              <a:t>Lista de (nós) abertos: lista com os nós que ainda não foram expandidos</a:t>
            </a:r>
          </a:p>
          <a:p>
            <a:pPr lvl="1" eaLnBrk="1" fontAlgn="auto" hangingPunct="1">
              <a:lnSpc>
                <a:spcPct val="110000"/>
              </a:lnSpc>
              <a:spcAft>
                <a:spcPts val="0"/>
              </a:spcAft>
              <a:defRPr/>
            </a:pPr>
            <a:r>
              <a:rPr lang="pt-PT" sz="2400" dirty="0"/>
              <a:t>Lista de (nós) fechados: lista com os nós que já foram expandidos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PT"/>
              <a:t>Inteligência Artificial © Joaquim Filipe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fld id="{5CCFB2B9-7517-49EB-8683-C69F4421E8D0}" type="slidenum">
              <a:rPr lang="pt-PT" altLang="pt-PT"/>
              <a:pPr eaLnBrk="1" hangingPunct="1">
                <a:defRPr/>
              </a:pPr>
              <a:t>10</a:t>
            </a:fld>
            <a:endParaRPr lang="pt-PT" altLang="pt-PT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763588"/>
            <a:ext cx="8226425" cy="1293812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PT" dirty="0"/>
              <a:t>Métodos de procura: em largura primeiro (</a:t>
            </a:r>
            <a:r>
              <a:rPr lang="pt-PT" i="1" dirty="0" err="1"/>
              <a:t>breadth-first</a:t>
            </a:r>
            <a:r>
              <a:rPr lang="pt-PT" dirty="0"/>
              <a:t>)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marL="609600" indent="-609600" eaLnBrk="1" fontAlgn="auto" hangingPunct="1">
              <a:spcAft>
                <a:spcPts val="0"/>
              </a:spcAft>
              <a:buFont typeface="Wingdings" panose="05000000000000000000" pitchFamily="2" charset="2"/>
              <a:buAutoNum type="arabicPeriod"/>
              <a:defRPr/>
            </a:pPr>
            <a:r>
              <a:rPr lang="pt-PT" sz="2800"/>
              <a:t>Nó inicial =&gt; ABERTOS</a:t>
            </a:r>
          </a:p>
          <a:p>
            <a:pPr marL="609600" indent="-609600" eaLnBrk="1" fontAlgn="auto" hangingPunct="1">
              <a:spcAft>
                <a:spcPts val="0"/>
              </a:spcAft>
              <a:buFont typeface="Wingdings" panose="05000000000000000000" pitchFamily="2" charset="2"/>
              <a:buAutoNum type="arabicPeriod"/>
              <a:defRPr/>
            </a:pPr>
            <a:r>
              <a:rPr lang="pt-PT" sz="2800"/>
              <a:t>Se ABERTOS vazia falha.</a:t>
            </a:r>
          </a:p>
          <a:p>
            <a:pPr marL="609600" indent="-609600" eaLnBrk="1" fontAlgn="auto" hangingPunct="1">
              <a:spcAft>
                <a:spcPts val="0"/>
              </a:spcAft>
              <a:buFont typeface="Wingdings" panose="05000000000000000000" pitchFamily="2" charset="2"/>
              <a:buAutoNum type="arabicPeriod"/>
              <a:defRPr/>
            </a:pPr>
            <a:r>
              <a:rPr lang="pt-PT" sz="2800"/>
              <a:t>Remove o primeiro nó de ABERTOS (n) e coloca-o em FECHADOS </a:t>
            </a:r>
          </a:p>
          <a:p>
            <a:pPr marL="609600" indent="-609600" eaLnBrk="1" fontAlgn="auto" hangingPunct="1">
              <a:spcAft>
                <a:spcPts val="0"/>
              </a:spcAft>
              <a:buFont typeface="Wingdings" panose="05000000000000000000" pitchFamily="2" charset="2"/>
              <a:buAutoNum type="arabicPeriod"/>
              <a:defRPr/>
            </a:pPr>
            <a:r>
              <a:rPr lang="pt-PT" sz="2800"/>
              <a:t>Expande o nó n. Colocar os sucessores no fim de ABERTOS, colocando os ponteiros para n.</a:t>
            </a:r>
          </a:p>
          <a:p>
            <a:pPr marL="609600" indent="-609600" eaLnBrk="1" fontAlgn="auto" hangingPunct="1">
              <a:spcAft>
                <a:spcPts val="0"/>
              </a:spcAft>
              <a:buFont typeface="Wingdings" panose="05000000000000000000" pitchFamily="2" charset="2"/>
              <a:buAutoNum type="arabicPeriod"/>
              <a:defRPr/>
            </a:pPr>
            <a:r>
              <a:rPr lang="pt-PT" sz="2800"/>
              <a:t>Se algum dos sucessores é um nó objectivo sai, e dá a solução. Caso contrário vai para 2.</a:t>
            </a:r>
          </a:p>
          <a:p>
            <a:pPr marL="609600" indent="-609600" eaLnBrk="1" fontAlgn="auto" hangingPunct="1">
              <a:spcAft>
                <a:spcPts val="0"/>
              </a:spcAft>
              <a:defRPr/>
            </a:pPr>
            <a:endParaRPr lang="pt-PT" sz="28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PT"/>
              <a:t>Inteligência Artificial © Joaquim Filipe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fld id="{344F7DE6-7A72-4063-A4C1-BCB850E40118}" type="slidenum">
              <a:rPr lang="pt-PT" altLang="pt-PT"/>
              <a:pPr eaLnBrk="1" hangingPunct="1">
                <a:defRPr/>
              </a:pPr>
              <a:t>11</a:t>
            </a:fld>
            <a:endParaRPr lang="pt-PT" altLang="pt-PT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5" name="Rectangle 5"/>
          <p:cNvSpPr>
            <a:spLocks noGrp="1" noChangeArrowheads="1"/>
          </p:cNvSpPr>
          <p:nvPr>
            <p:ph type="title"/>
          </p:nvPr>
        </p:nvSpPr>
        <p:spPr>
          <a:xfrm>
            <a:off x="107950" y="763588"/>
            <a:ext cx="8442325" cy="504825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PT" dirty="0"/>
              <a:t>Fluxograma do </a:t>
            </a:r>
            <a:r>
              <a:rPr lang="pt-PT" dirty="0" err="1"/>
              <a:t>Breadth-First</a:t>
            </a:r>
            <a:endParaRPr lang="pt-PT" dirty="0"/>
          </a:p>
        </p:txBody>
      </p:sp>
      <p:pic>
        <p:nvPicPr>
          <p:cNvPr id="24579" name="Picture 4" descr="breadthfirst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08250" y="1268413"/>
            <a:ext cx="4117975" cy="5184775"/>
          </a:xfrm>
          <a:noFill/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PT"/>
              <a:t>Inteligência Artificial © Joaquim Filipe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fld id="{7F9A06FC-1103-4D77-85DD-0649090E170E}" type="slidenum">
              <a:rPr lang="pt-PT" altLang="pt-PT"/>
              <a:pPr eaLnBrk="1" hangingPunct="1">
                <a:defRPr/>
              </a:pPr>
              <a:t>12</a:t>
            </a:fld>
            <a:endParaRPr lang="pt-PT" altLang="pt-PT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PT"/>
              <a:t>Características do BF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PT" altLang="pt-PT"/>
              <a:t>Assume-se que o nó inicial não é um nó objectivo.</a:t>
            </a:r>
          </a:p>
          <a:p>
            <a:pPr eaLnBrk="1" hangingPunct="1"/>
            <a:r>
              <a:rPr lang="pt-PT" altLang="pt-PT"/>
              <a:t>O BF encontra sempre a solução que corresponde ao caminho mais curto.</a:t>
            </a:r>
          </a:p>
          <a:p>
            <a:pPr eaLnBrk="1" hangingPunct="1"/>
            <a:r>
              <a:rPr lang="pt-PT" altLang="pt-PT"/>
              <a:t>Se não houver solução o método termina com falha se o grafo for finito ou não termina se o grafo for infinito.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PT"/>
              <a:t>Inteligência Artificial © Joaquim Filipe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fld id="{FF0CE21D-F78A-4B56-B0E5-104D583FF117}" type="slidenum">
              <a:rPr lang="pt-PT" altLang="pt-PT"/>
              <a:pPr eaLnBrk="1" hangingPunct="1">
                <a:defRPr/>
              </a:pPr>
              <a:t>13</a:t>
            </a:fld>
            <a:endParaRPr lang="pt-PT" altLang="pt-PT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PT" dirty="0"/>
              <a:t>Métodos de procura: Custo uniforme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593725" y="2420938"/>
            <a:ext cx="7956550" cy="3843337"/>
          </a:xfrm>
        </p:spPr>
        <p:txBody>
          <a:bodyPr/>
          <a:lstStyle/>
          <a:p>
            <a:pPr eaLnBrk="1" hangingPunct="1"/>
            <a:r>
              <a:rPr lang="pt-PT" altLang="pt-PT"/>
              <a:t>Se interessar minimizar o custo em vez da distância, e se os custos associados aos arcos forem diferentes de arco para arco, então é necessário usar uma variante do BF designada “método do custo uniforme” que garante a minimização do custo.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PT"/>
              <a:t>Inteligência Artificial © Joaquim Filipe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fld id="{DA2834D8-72D2-4521-89B8-B1E61FE05856}" type="slidenum">
              <a:rPr lang="pt-PT" altLang="pt-PT"/>
              <a:pPr eaLnBrk="1" hangingPunct="1">
                <a:defRPr/>
              </a:pPr>
              <a:t>14</a:t>
            </a:fld>
            <a:endParaRPr lang="pt-PT" altLang="pt-PT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593725" y="763588"/>
            <a:ext cx="7956550" cy="129381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PT" dirty="0"/>
              <a:t>algoritmo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fontScale="77500" lnSpcReduction="20000"/>
          </a:bodyPr>
          <a:lstStyle/>
          <a:p>
            <a:pPr marL="609600" indent="-609600" eaLnBrk="1" fontAlgn="auto" hangingPunct="1">
              <a:lnSpc>
                <a:spcPct val="120000"/>
              </a:lnSpc>
              <a:spcAft>
                <a:spcPts val="0"/>
              </a:spcAft>
              <a:buFont typeface="Wingdings" panose="05000000000000000000" pitchFamily="2" charset="2"/>
              <a:buAutoNum type="arabicPeriod"/>
              <a:defRPr/>
            </a:pPr>
            <a:r>
              <a:rPr lang="pt-PT" sz="2800" dirty="0"/>
              <a:t>Nó inicial(s) =&gt; ABERTOS. Faz g(s)=0.</a:t>
            </a:r>
          </a:p>
          <a:p>
            <a:pPr marL="609600" indent="-609600" eaLnBrk="1" fontAlgn="auto" hangingPunct="1">
              <a:lnSpc>
                <a:spcPct val="120000"/>
              </a:lnSpc>
              <a:spcAft>
                <a:spcPts val="0"/>
              </a:spcAft>
              <a:buFont typeface="Wingdings" panose="05000000000000000000" pitchFamily="2" charset="2"/>
              <a:buAutoNum type="arabicPeriod"/>
              <a:defRPr/>
            </a:pPr>
            <a:r>
              <a:rPr lang="pt-PT" sz="2800" dirty="0"/>
              <a:t>Se ABERTOS vazia falha.</a:t>
            </a:r>
          </a:p>
          <a:p>
            <a:pPr marL="609600" indent="-609600" eaLnBrk="1" fontAlgn="auto" hangingPunct="1">
              <a:lnSpc>
                <a:spcPct val="120000"/>
              </a:lnSpc>
              <a:spcAft>
                <a:spcPts val="0"/>
              </a:spcAft>
              <a:buFont typeface="Wingdings" panose="05000000000000000000" pitchFamily="2" charset="2"/>
              <a:buAutoNum type="arabicPeriod"/>
              <a:defRPr/>
            </a:pPr>
            <a:r>
              <a:rPr lang="pt-PT" sz="2800" dirty="0"/>
              <a:t>Remove o nó de ABERTOS (n) com menor custo (g) e coloca-o em FECHADOS </a:t>
            </a:r>
          </a:p>
          <a:p>
            <a:pPr marL="609600" indent="-609600" eaLnBrk="1" fontAlgn="auto" hangingPunct="1">
              <a:lnSpc>
                <a:spcPct val="120000"/>
              </a:lnSpc>
              <a:spcAft>
                <a:spcPts val="0"/>
              </a:spcAft>
              <a:buFont typeface="Wingdings" panose="05000000000000000000" pitchFamily="2" charset="2"/>
              <a:buAutoNum type="arabicPeriod"/>
              <a:defRPr/>
            </a:pPr>
            <a:r>
              <a:rPr lang="pt-PT" sz="2800" dirty="0"/>
              <a:t>Se n for um nó </a:t>
            </a:r>
            <a:r>
              <a:rPr lang="pt-PT" sz="2800" dirty="0" err="1"/>
              <a:t>objectivo</a:t>
            </a:r>
            <a:r>
              <a:rPr lang="pt-PT" sz="2800" dirty="0"/>
              <a:t> termina e dá a solução.</a:t>
            </a:r>
          </a:p>
          <a:p>
            <a:pPr marL="609600" indent="-609600" eaLnBrk="1" fontAlgn="auto" hangingPunct="1">
              <a:lnSpc>
                <a:spcPct val="120000"/>
              </a:lnSpc>
              <a:spcAft>
                <a:spcPts val="0"/>
              </a:spcAft>
              <a:buFont typeface="Wingdings" panose="05000000000000000000" pitchFamily="2" charset="2"/>
              <a:buAutoNum type="arabicPeriod"/>
              <a:defRPr/>
            </a:pPr>
            <a:r>
              <a:rPr lang="pt-PT" sz="2800" dirty="0"/>
              <a:t>Expande o nó n. Colocar os </a:t>
            </a:r>
            <a:r>
              <a:rPr lang="pt-PT" sz="2800"/>
              <a:t>sucessores em ABERTOS</a:t>
            </a:r>
            <a:r>
              <a:rPr lang="pt-PT" sz="2800" dirty="0"/>
              <a:t>, colocando os ponteiros para n e calculando o g de cada um dos sucessores.</a:t>
            </a:r>
          </a:p>
          <a:p>
            <a:pPr marL="609600" indent="-609600" eaLnBrk="1" fontAlgn="auto" hangingPunct="1">
              <a:lnSpc>
                <a:spcPct val="120000"/>
              </a:lnSpc>
              <a:spcAft>
                <a:spcPts val="0"/>
              </a:spcAft>
              <a:buFont typeface="Wingdings" panose="05000000000000000000" pitchFamily="2" charset="2"/>
              <a:buAutoNum type="arabicPeriod"/>
              <a:defRPr/>
            </a:pPr>
            <a:r>
              <a:rPr lang="pt-PT" sz="2800" dirty="0"/>
              <a:t>Vai para 2.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PT"/>
              <a:t>Inteligência Artificial © Joaquim Filipe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fld id="{B340A581-86E6-4B17-B11C-D80471A95DCC}" type="slidenum">
              <a:rPr lang="pt-PT" altLang="pt-PT"/>
              <a:pPr eaLnBrk="1" hangingPunct="1">
                <a:defRPr/>
              </a:pPr>
              <a:t>15</a:t>
            </a:fld>
            <a:endParaRPr lang="pt-PT" altLang="pt-PT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763588"/>
            <a:ext cx="8010525" cy="1293812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PT" dirty="0"/>
              <a:t>Métodos de procura: em profundidade primeiro </a:t>
            </a:r>
            <a:br>
              <a:rPr lang="pt-PT" dirty="0"/>
            </a:br>
            <a:r>
              <a:rPr lang="pt-PT" dirty="0"/>
              <a:t>(</a:t>
            </a:r>
            <a:r>
              <a:rPr lang="pt-PT" dirty="0" err="1"/>
              <a:t>depth-first</a:t>
            </a:r>
            <a:r>
              <a:rPr lang="pt-PT" dirty="0"/>
              <a:t>)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593725" y="2492375"/>
            <a:ext cx="7956550" cy="3771900"/>
          </a:xfrm>
        </p:spPr>
        <p:txBody>
          <a:bodyPr/>
          <a:lstStyle/>
          <a:p>
            <a:pPr eaLnBrk="1" hangingPunct="1"/>
            <a:r>
              <a:rPr lang="pt-PT" altLang="pt-PT"/>
              <a:t>Convenciona-se que a profundidade do nó raiz é zero.</a:t>
            </a:r>
          </a:p>
          <a:p>
            <a:pPr eaLnBrk="1" hangingPunct="1"/>
            <a:r>
              <a:rPr lang="pt-PT" altLang="pt-PT"/>
              <a:t>A profundidade de um nó é 1 + a profundidade do antecessor.</a:t>
            </a:r>
          </a:p>
          <a:p>
            <a:pPr eaLnBrk="1" hangingPunct="1"/>
            <a:r>
              <a:rPr lang="pt-PT" altLang="pt-PT"/>
              <a:t>É definido um nível de profundidade máximo a partir do qual os nós não são expandidos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PT"/>
              <a:t>Inteligência Artificial © Joaquim Filipe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fld id="{A597DB35-0ABE-4A97-B491-7DF3532796C8}" type="slidenum">
              <a:rPr lang="pt-PT" altLang="pt-PT"/>
              <a:pPr eaLnBrk="1" hangingPunct="1">
                <a:defRPr/>
              </a:pPr>
              <a:t>16</a:t>
            </a:fld>
            <a:endParaRPr lang="pt-PT" altLang="pt-PT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PT"/>
              <a:t>Algoritmo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fontScale="85000" lnSpcReduction="20000"/>
          </a:bodyPr>
          <a:lstStyle/>
          <a:p>
            <a:pPr marL="609600" indent="-609600" eaLnBrk="1" fontAlgn="auto" hangingPunct="1">
              <a:lnSpc>
                <a:spcPct val="110000"/>
              </a:lnSpc>
              <a:spcAft>
                <a:spcPts val="0"/>
              </a:spcAft>
              <a:buFont typeface="Wingdings" panose="05000000000000000000" pitchFamily="2" charset="2"/>
              <a:buAutoNum type="arabicPeriod"/>
              <a:defRPr/>
            </a:pPr>
            <a:r>
              <a:rPr lang="pt-PT" sz="2800" dirty="0"/>
              <a:t>Nó inicial =&gt; ABERTOS</a:t>
            </a:r>
          </a:p>
          <a:p>
            <a:pPr marL="609600" indent="-609600" eaLnBrk="1" fontAlgn="auto" hangingPunct="1">
              <a:lnSpc>
                <a:spcPct val="110000"/>
              </a:lnSpc>
              <a:spcAft>
                <a:spcPts val="0"/>
              </a:spcAft>
              <a:buFont typeface="Wingdings" panose="05000000000000000000" pitchFamily="2" charset="2"/>
              <a:buAutoNum type="arabicPeriod"/>
              <a:defRPr/>
            </a:pPr>
            <a:r>
              <a:rPr lang="pt-PT" sz="2800" dirty="0"/>
              <a:t>Se ABERTOS vazia falha.</a:t>
            </a:r>
          </a:p>
          <a:p>
            <a:pPr marL="609600" indent="-609600" eaLnBrk="1" fontAlgn="auto" hangingPunct="1">
              <a:lnSpc>
                <a:spcPct val="110000"/>
              </a:lnSpc>
              <a:spcAft>
                <a:spcPts val="0"/>
              </a:spcAft>
              <a:buFont typeface="Wingdings" panose="05000000000000000000" pitchFamily="2" charset="2"/>
              <a:buAutoNum type="arabicPeriod"/>
              <a:defRPr/>
            </a:pPr>
            <a:r>
              <a:rPr lang="pt-PT" sz="2800" dirty="0"/>
              <a:t>Remove o primeiro nó de ABERTOS (n) e coloca-o em FECHADOS </a:t>
            </a:r>
          </a:p>
          <a:p>
            <a:pPr marL="609600" indent="-609600" eaLnBrk="1" fontAlgn="auto" hangingPunct="1">
              <a:lnSpc>
                <a:spcPct val="110000"/>
              </a:lnSpc>
              <a:spcAft>
                <a:spcPts val="0"/>
              </a:spcAft>
              <a:buFont typeface="Wingdings" panose="05000000000000000000" pitchFamily="2" charset="2"/>
              <a:buAutoNum type="arabicPeriod"/>
              <a:defRPr/>
            </a:pPr>
            <a:r>
              <a:rPr lang="pt-PT" sz="2800" dirty="0"/>
              <a:t>Se a profundidade de n é maior que d vai para 2.</a:t>
            </a:r>
          </a:p>
          <a:p>
            <a:pPr marL="609600" indent="-609600" eaLnBrk="1" fontAlgn="auto" hangingPunct="1">
              <a:lnSpc>
                <a:spcPct val="110000"/>
              </a:lnSpc>
              <a:spcAft>
                <a:spcPts val="0"/>
              </a:spcAft>
              <a:buFont typeface="Wingdings" panose="05000000000000000000" pitchFamily="2" charset="2"/>
              <a:buAutoNum type="arabicPeriod"/>
              <a:defRPr/>
            </a:pPr>
            <a:r>
              <a:rPr lang="pt-PT" sz="2800" dirty="0"/>
              <a:t>Expande o nó n. Colocar os sucessores no início de ABERTOS, colocando os ponteiros para n.</a:t>
            </a:r>
          </a:p>
          <a:p>
            <a:pPr marL="609600" indent="-609600" eaLnBrk="1" fontAlgn="auto" hangingPunct="1">
              <a:lnSpc>
                <a:spcPct val="110000"/>
              </a:lnSpc>
              <a:spcAft>
                <a:spcPts val="0"/>
              </a:spcAft>
              <a:buFont typeface="Wingdings" panose="05000000000000000000" pitchFamily="2" charset="2"/>
              <a:buAutoNum type="arabicPeriod"/>
              <a:defRPr/>
            </a:pPr>
            <a:r>
              <a:rPr lang="pt-PT" sz="2800" dirty="0"/>
              <a:t>Se algum dos sucessores é um nó </a:t>
            </a:r>
            <a:r>
              <a:rPr lang="pt-PT" sz="2800" dirty="0" err="1"/>
              <a:t>objectivo</a:t>
            </a:r>
            <a:r>
              <a:rPr lang="pt-PT" sz="2800" dirty="0"/>
              <a:t> sai, e dá a solução. Caso contrário vai para 2.</a:t>
            </a:r>
          </a:p>
          <a:p>
            <a:pPr marL="0" indent="0" eaLnBrk="1" fontAlgn="auto" hangingPunct="1">
              <a:lnSpc>
                <a:spcPct val="11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pt-PT" sz="28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PT"/>
              <a:t>Inteligência Artificial © Joaquim Filipe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fld id="{529EE63C-1865-4A8C-B8EF-974A6B1E785A}" type="slidenum">
              <a:rPr lang="pt-PT" altLang="pt-PT"/>
              <a:pPr eaLnBrk="1" hangingPunct="1">
                <a:defRPr/>
              </a:pPr>
              <a:t>17</a:t>
            </a:fld>
            <a:endParaRPr lang="pt-PT" altLang="pt-PT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593725" y="763588"/>
            <a:ext cx="7956550" cy="460375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PT" dirty="0"/>
              <a:t>Fluxograma</a:t>
            </a:r>
          </a:p>
        </p:txBody>
      </p:sp>
      <p:pic>
        <p:nvPicPr>
          <p:cNvPr id="30723" name="Picture 4" descr="depthfirst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74925" y="1341438"/>
            <a:ext cx="3744913" cy="5140325"/>
          </a:xfrm>
          <a:noFill/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PT"/>
              <a:t>Inteligência Artificial © Joaquim Filipe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fld id="{2B82A511-007E-4D78-BF89-C60E046C4BDA}" type="slidenum">
              <a:rPr lang="pt-PT" altLang="pt-PT"/>
              <a:pPr eaLnBrk="1" hangingPunct="1">
                <a:defRPr/>
              </a:pPr>
              <a:t>18</a:t>
            </a:fld>
            <a:endParaRPr lang="pt-PT" altLang="pt-PT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PT"/>
              <a:t>Continuação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593725" y="2276475"/>
            <a:ext cx="7956550" cy="3987800"/>
          </a:xfrm>
        </p:spPr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pt-PT" altLang="pt-PT" sz="2400"/>
              <a:t>DF: quando são gerados sucessores que já estão em ABERTOS ou FECHADOS pode ser necessário recalcular a profundidade dos nós correspondentes.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PT"/>
              <a:t>Inteligência Artificial © Joaquim Filipe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fld id="{9F998AB8-87E9-48A4-9AE0-209778F31F67}" type="slidenum">
              <a:rPr lang="pt-PT" altLang="pt-PT"/>
              <a:pPr eaLnBrk="1" hangingPunct="1">
                <a:defRPr/>
              </a:pPr>
              <a:t>19</a:t>
            </a:fld>
            <a:endParaRPr lang="pt-PT" altLang="pt-PT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PT"/>
              <a:t>Resolução de problemas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PT" altLang="pt-PT" dirty="0"/>
              <a:t>A inteligência artificial destina-se a construir máquinas para ajudar a resolver problemas em que de momento as pessoas são melhores.</a:t>
            </a:r>
          </a:p>
          <a:p>
            <a:pPr eaLnBrk="1" hangingPunct="1"/>
            <a:r>
              <a:rPr lang="pt-PT" altLang="pt-PT" dirty="0"/>
              <a:t>Daí que um dos tópicos proeminentes seja o estudo e implementação de métodos automáticos de resolução problemas.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PT"/>
              <a:t>Inteligência Artificial © Joaquim Filipe</a:t>
            </a:r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fld id="{C559F9EC-AF8C-45A2-8F99-6974B44263F5}" type="slidenum">
              <a:rPr lang="pt-PT" altLang="pt-PT"/>
              <a:pPr eaLnBrk="1" hangingPunct="1">
                <a:defRPr/>
              </a:pPr>
              <a:t>2</a:t>
            </a:fld>
            <a:endParaRPr lang="pt-PT" altLang="pt-PT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PT"/>
              <a:t>Grafos em vez de árvores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pPr eaLnBrk="1" fontAlgn="auto" hangingPunct="1">
              <a:lnSpc>
                <a:spcPct val="110000"/>
              </a:lnSpc>
              <a:spcAft>
                <a:spcPts val="0"/>
              </a:spcAft>
              <a:defRPr/>
            </a:pPr>
            <a:r>
              <a:rPr lang="pt-PT" sz="2400" dirty="0"/>
              <a:t>Os métodos anteriores presumem que o espaço de estados tem uma estrutura do tipo árvore.</a:t>
            </a:r>
          </a:p>
          <a:p>
            <a:pPr eaLnBrk="1" fontAlgn="auto" hangingPunct="1">
              <a:lnSpc>
                <a:spcPct val="110000"/>
              </a:lnSpc>
              <a:spcAft>
                <a:spcPts val="0"/>
              </a:spcAft>
              <a:defRPr/>
            </a:pPr>
            <a:r>
              <a:rPr lang="pt-PT" sz="2400" dirty="0"/>
              <a:t>Se o espaço de estados for um grafo é preciso modificar os algoritmos:</a:t>
            </a:r>
          </a:p>
          <a:p>
            <a:pPr lvl="2" eaLnBrk="1" fontAlgn="auto" hangingPunct="1">
              <a:lnSpc>
                <a:spcPct val="110000"/>
              </a:lnSpc>
              <a:spcAft>
                <a:spcPts val="0"/>
              </a:spcAft>
              <a:defRPr/>
            </a:pPr>
            <a:r>
              <a:rPr lang="pt-PT" sz="2000" dirty="0" err="1"/>
              <a:t>Breadth-first</a:t>
            </a:r>
            <a:r>
              <a:rPr lang="pt-PT" sz="2000" dirty="0"/>
              <a:t>: reconhecer se um estado sucessor já está em ABERTOS ou em FECHADOS e nesse caso não colocar o nó correspondente em ABERTOS.</a:t>
            </a:r>
          </a:p>
          <a:p>
            <a:pPr lvl="2" eaLnBrk="1" fontAlgn="auto" hangingPunct="1">
              <a:lnSpc>
                <a:spcPct val="110000"/>
              </a:lnSpc>
              <a:spcAft>
                <a:spcPts val="0"/>
              </a:spcAft>
              <a:defRPr/>
            </a:pPr>
            <a:r>
              <a:rPr lang="pt-PT" sz="2000" dirty="0"/>
              <a:t>Custo uniforme: </a:t>
            </a:r>
          </a:p>
          <a:p>
            <a:pPr lvl="3" eaLnBrk="1" fontAlgn="auto" hangingPunct="1">
              <a:lnSpc>
                <a:spcPct val="110000"/>
              </a:lnSpc>
              <a:spcAft>
                <a:spcPts val="0"/>
              </a:spcAft>
              <a:defRPr/>
            </a:pPr>
            <a:r>
              <a:rPr lang="pt-PT" sz="1800" dirty="0"/>
              <a:t>Se o sucessor (n</a:t>
            </a:r>
            <a:r>
              <a:rPr lang="pt-PT" sz="1800" baseline="-25000" dirty="0"/>
              <a:t>suc) </a:t>
            </a:r>
            <a:r>
              <a:rPr lang="pt-PT" sz="1800" dirty="0"/>
              <a:t>está em </a:t>
            </a:r>
            <a:r>
              <a:rPr lang="pt-PT" sz="1800" dirty="0" smtClean="0"/>
              <a:t>ABERTOS</a:t>
            </a:r>
          </a:p>
          <a:p>
            <a:pPr lvl="4" eaLnBrk="1" fontAlgn="auto" hangingPunct="1">
              <a:lnSpc>
                <a:spcPct val="110000"/>
              </a:lnSpc>
              <a:spcAft>
                <a:spcPts val="0"/>
              </a:spcAft>
              <a:defRPr/>
            </a:pPr>
            <a:r>
              <a:rPr lang="pt-PT" sz="1800" dirty="0"/>
              <a:t>n</a:t>
            </a:r>
            <a:r>
              <a:rPr lang="pt-PT" sz="1800" baseline="-25000" dirty="0"/>
              <a:t>suc </a:t>
            </a:r>
            <a:r>
              <a:rPr lang="pt-PT" sz="1800" dirty="0" smtClean="0"/>
              <a:t>não </a:t>
            </a:r>
            <a:r>
              <a:rPr lang="pt-PT" sz="1800" dirty="0"/>
              <a:t>é adicionado se g(n</a:t>
            </a:r>
            <a:r>
              <a:rPr lang="pt-PT" sz="1800" baseline="-25000" dirty="0"/>
              <a:t>suc</a:t>
            </a:r>
            <a:r>
              <a:rPr lang="pt-PT" sz="1800" dirty="0"/>
              <a:t>)&gt;g(n</a:t>
            </a:r>
            <a:r>
              <a:rPr lang="pt-PT" sz="1800" baseline="-25000" dirty="0"/>
              <a:t>a</a:t>
            </a:r>
            <a:r>
              <a:rPr lang="pt-PT" sz="1800" dirty="0"/>
              <a:t>) </a:t>
            </a:r>
            <a:endParaRPr lang="pt-PT" sz="1800" dirty="0" smtClean="0"/>
          </a:p>
          <a:p>
            <a:pPr lvl="4" eaLnBrk="1" fontAlgn="auto" hangingPunct="1">
              <a:lnSpc>
                <a:spcPct val="110000"/>
              </a:lnSpc>
              <a:spcAft>
                <a:spcPts val="0"/>
              </a:spcAft>
              <a:defRPr/>
            </a:pPr>
            <a:r>
              <a:rPr lang="pt-PT" sz="1800" dirty="0" smtClean="0"/>
              <a:t>caso </a:t>
            </a:r>
            <a:r>
              <a:rPr lang="pt-PT" sz="1800" dirty="0"/>
              <a:t>contrário n</a:t>
            </a:r>
            <a:r>
              <a:rPr lang="pt-PT" sz="1800" baseline="-25000" dirty="0"/>
              <a:t>suc </a:t>
            </a:r>
            <a:r>
              <a:rPr lang="pt-PT" sz="1800" dirty="0"/>
              <a:t>substitui n</a:t>
            </a:r>
            <a:r>
              <a:rPr lang="pt-PT" sz="1800" baseline="-25000" dirty="0"/>
              <a:t>a</a:t>
            </a:r>
            <a:r>
              <a:rPr lang="pt-PT" sz="1800" dirty="0"/>
              <a:t>.</a:t>
            </a:r>
          </a:p>
          <a:p>
            <a:pPr lvl="3" eaLnBrk="1" fontAlgn="auto" hangingPunct="1">
              <a:lnSpc>
                <a:spcPct val="110000"/>
              </a:lnSpc>
              <a:spcAft>
                <a:spcPts val="0"/>
              </a:spcAft>
              <a:defRPr/>
            </a:pPr>
            <a:r>
              <a:rPr lang="pt-PT" sz="1800" dirty="0"/>
              <a:t>Se o sucessor está em FECHADOS ignora-se </a:t>
            </a:r>
            <a:r>
              <a:rPr lang="pt-PT" sz="1800" dirty="0" err="1"/>
              <a:t>n</a:t>
            </a:r>
            <a:r>
              <a:rPr lang="pt-PT" sz="1800" baseline="-25000" dirty="0" err="1"/>
              <a:t>suc</a:t>
            </a:r>
            <a:r>
              <a:rPr lang="pt-PT" sz="1800" dirty="0"/>
              <a:t>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PT"/>
              <a:t>Inteligência Artificial © Joaquim Filipe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fld id="{4BFBF69B-3DC0-4AC2-A8CA-BF481106078B}" type="slidenum">
              <a:rPr lang="pt-PT" altLang="pt-PT"/>
              <a:pPr eaLnBrk="1" hangingPunct="1">
                <a:defRPr/>
              </a:pPr>
              <a:t>20</a:t>
            </a:fld>
            <a:endParaRPr lang="pt-PT" altLang="pt-PT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2DF48-CD6C-42B1-9AA3-9E9EE57FD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Cont</a:t>
            </a:r>
            <a:r>
              <a:rPr lang="pt-PT" dirty="0"/>
              <a:t>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F3D9A-C772-4BAB-BC06-42E7ADCEB6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PT" dirty="0" err="1"/>
              <a:t>Depth-first</a:t>
            </a:r>
            <a:endParaRPr lang="pt-PT" dirty="0"/>
          </a:p>
          <a:p>
            <a:r>
              <a:rPr lang="pt-PT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Se está em abertos um nó com o mesmo estado, isso quer dizer que esse nó tem um custo </a:t>
            </a:r>
            <a:r>
              <a:rPr lang="pt-PT" sz="1800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g menor </a:t>
            </a:r>
            <a:r>
              <a:rPr lang="pt-PT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ou igual ao do nó gerado agora. Abandona o nó gerado. 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r>
              <a:rPr lang="pt-PT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Se está em fechados e tem um custo maior ou igual:</a:t>
            </a:r>
            <a:endParaRPr lang="en-US" sz="1800" dirty="0"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lvl="1"/>
            <a:r>
              <a:rPr lang="pt-PT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Elimina o nó antigo e coloca o nó gerado em abertos e coloca </a:t>
            </a:r>
            <a:r>
              <a:rPr lang="pt-PT" sz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pointers</a:t>
            </a:r>
            <a:r>
              <a:rPr lang="pt-PT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nos sucessores do nó antigo para o nó gerado.</a:t>
            </a:r>
            <a:endParaRPr lang="en-US" sz="1600" dirty="0"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r>
              <a:rPr lang="pt-PT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Caso contrário: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lvl="1"/>
            <a:r>
              <a:rPr lang="pt-PT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abandona o nó gerado. </a:t>
            </a:r>
            <a:endParaRPr lang="en-US" sz="1600" dirty="0"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CB6BD4-11EF-4F47-A355-DBE558E65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PT"/>
              <a:t>Inteligência Artificial © Joaquim Filipe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01D20B-6B45-4215-BAFA-8B359A1FD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BCFBB6-3E44-4571-9ED5-3F88F3A75C2B}" type="slidenum">
              <a:rPr lang="pt-PT" altLang="pt-PT" smtClean="0"/>
              <a:pPr>
                <a:defRPr/>
              </a:pPr>
              <a:t>21</a:t>
            </a:fld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1472664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PT"/>
              <a:t>Explosão Combinatória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pt-PT" altLang="pt-PT" sz="2400"/>
              <a:t>Os métodos BF, Custo uniforme e DF fazem uma procura exaustiva, pelo que se designam por métodos cegos ou não informados.</a:t>
            </a:r>
          </a:p>
          <a:p>
            <a:pPr eaLnBrk="1" hangingPunct="1">
              <a:lnSpc>
                <a:spcPct val="100000"/>
              </a:lnSpc>
            </a:pPr>
            <a:r>
              <a:rPr lang="pt-PT" altLang="pt-PT" sz="2400"/>
              <a:t>Para muitos problemas esta procura exaustiva torna-se pouco prática, não resolvendo o problema da explosão combinatória.</a:t>
            </a:r>
          </a:p>
          <a:p>
            <a:pPr eaLnBrk="1" hangingPunct="1">
              <a:lnSpc>
                <a:spcPct val="100000"/>
              </a:lnSpc>
            </a:pPr>
            <a:r>
              <a:rPr lang="pt-PT" altLang="pt-PT" sz="2400"/>
              <a:t>Necessário usar uma alternativa mais inteligente.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PT"/>
              <a:t>Inteligência Artificial © Joaquim Filipe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fld id="{3E15D8E6-B4DB-4D1F-8454-BF767029DEA8}" type="slidenum">
              <a:rPr lang="pt-PT" altLang="pt-PT"/>
              <a:pPr eaLnBrk="1" hangingPunct="1">
                <a:defRPr/>
              </a:pPr>
              <a:t>22</a:t>
            </a:fld>
            <a:endParaRPr lang="pt-PT" altLang="pt-PT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763588"/>
            <a:ext cx="7291387" cy="129381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PT" dirty="0"/>
              <a:t>Métodos Heurísticos ou “informados”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fontScale="77500" lnSpcReduction="20000"/>
          </a:bodyPr>
          <a:lstStyle/>
          <a:p>
            <a:pPr eaLnBrk="1" fontAlgn="auto" hangingPunct="1">
              <a:lnSpc>
                <a:spcPct val="120000"/>
              </a:lnSpc>
              <a:spcAft>
                <a:spcPts val="0"/>
              </a:spcAft>
              <a:defRPr/>
            </a:pPr>
            <a:r>
              <a:rPr lang="pt-PT" sz="2800" dirty="0"/>
              <a:t>Por vezes é possível usar regras empíricas para acelerar a procura.</a:t>
            </a:r>
          </a:p>
          <a:p>
            <a:pPr lvl="1" eaLnBrk="1" fontAlgn="auto" hangingPunct="1">
              <a:lnSpc>
                <a:spcPct val="120000"/>
              </a:lnSpc>
              <a:spcAft>
                <a:spcPts val="0"/>
              </a:spcAft>
              <a:defRPr/>
            </a:pPr>
            <a:r>
              <a:rPr lang="pt-PT" sz="2600" dirty="0"/>
              <a:t>A ideia central é evitar considerar todas as alternativas, focando a atenção apenas nas que têm mais interesse.</a:t>
            </a:r>
          </a:p>
          <a:p>
            <a:pPr lvl="1" eaLnBrk="1" fontAlgn="auto" hangingPunct="1">
              <a:lnSpc>
                <a:spcPct val="120000"/>
              </a:lnSpc>
              <a:spcAft>
                <a:spcPts val="0"/>
              </a:spcAft>
              <a:defRPr/>
            </a:pPr>
            <a:r>
              <a:rPr lang="pt-PT" sz="2400" dirty="0"/>
              <a:t>Necessário avaliar o “interesse” dos nós: </a:t>
            </a:r>
            <a:r>
              <a:rPr lang="pt-PT" sz="2400" i="1" dirty="0"/>
              <a:t>funções de avaliação</a:t>
            </a:r>
            <a:r>
              <a:rPr lang="pt-PT" sz="2400" dirty="0"/>
              <a:t>.</a:t>
            </a:r>
          </a:p>
          <a:p>
            <a:pPr lvl="1" eaLnBrk="1" fontAlgn="auto" hangingPunct="1">
              <a:lnSpc>
                <a:spcPct val="120000"/>
              </a:lnSpc>
              <a:spcAft>
                <a:spcPts val="0"/>
              </a:spcAft>
              <a:defRPr/>
            </a:pPr>
            <a:r>
              <a:rPr lang="pt-PT" sz="2600" dirty="0"/>
              <a:t>Estas regras são específicas do problema em causa e nem sempre resultam.</a:t>
            </a:r>
          </a:p>
          <a:p>
            <a:pPr eaLnBrk="1" fontAlgn="auto" hangingPunct="1">
              <a:lnSpc>
                <a:spcPct val="120000"/>
              </a:lnSpc>
              <a:spcAft>
                <a:spcPts val="0"/>
              </a:spcAft>
              <a:defRPr/>
            </a:pPr>
            <a:r>
              <a:rPr lang="pt-PT" sz="2800" dirty="0"/>
              <a:t>Métodos que usam este tipo de conhecimento: métodos de procura heurísticos. Também designados: métodos de procura informados.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PT"/>
              <a:t>Inteligência Artificial © Joaquim Filipe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fld id="{68857398-E4B6-4803-9AE7-C6B9FC471B02}" type="slidenum">
              <a:rPr lang="pt-PT" altLang="pt-PT"/>
              <a:pPr eaLnBrk="1" hangingPunct="1">
                <a:defRPr/>
              </a:pPr>
              <a:t>23</a:t>
            </a:fld>
            <a:endParaRPr lang="pt-PT" altLang="pt-PT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PT"/>
              <a:t>Uso de Funções de Avaliação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xfrm>
            <a:off x="593725" y="2492375"/>
            <a:ext cx="7956550" cy="3771900"/>
          </a:xfrm>
        </p:spPr>
        <p:txBody>
          <a:bodyPr/>
          <a:lstStyle/>
          <a:p>
            <a:pPr eaLnBrk="1" hangingPunct="1"/>
            <a:r>
              <a:rPr lang="pt-PT" altLang="pt-PT"/>
              <a:t>Considera-se que é possível definir uma função de avaliação do interesse dos nós f(n).</a:t>
            </a:r>
          </a:p>
          <a:p>
            <a:pPr eaLnBrk="1" hangingPunct="1"/>
            <a:r>
              <a:rPr lang="pt-PT" altLang="pt-PT"/>
              <a:t>Por convenção a lista de nós ABERTOS é ordenada por ordem crescente de f(n), em que f(n) é o valor da função de avaliação aplicada ao nó n.</a:t>
            </a:r>
          </a:p>
          <a:p>
            <a:pPr eaLnBrk="1" hangingPunct="1"/>
            <a:r>
              <a:rPr lang="pt-PT" altLang="pt-PT"/>
              <a:t>Um algoritmo que use a convenção anterior para fazer procura em espaço de estados cuja estrutura seja do tipo grafo acíclico, consiste na sequência de passos indicada no slide seguinte.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PT"/>
              <a:t>Inteligência Artificial © Joaquim Filipe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fld id="{C056FFC1-9950-46D1-868D-7FB0A42B1E62}" type="slidenum">
              <a:rPr lang="pt-PT" altLang="pt-PT"/>
              <a:pPr eaLnBrk="1" hangingPunct="1">
                <a:defRPr/>
              </a:pPr>
              <a:t>24</a:t>
            </a:fld>
            <a:endParaRPr lang="pt-PT" altLang="pt-PT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PT" dirty="0"/>
              <a:t>Algoritmo de procura ordenada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100000"/>
              </a:lnSpc>
              <a:spcBef>
                <a:spcPts val="300"/>
              </a:spcBef>
              <a:buFont typeface="Wingdings" panose="05000000000000000000" pitchFamily="2" charset="2"/>
              <a:buAutoNum type="arabicPeriod"/>
            </a:pPr>
            <a:r>
              <a:rPr lang="pt-PT" altLang="pt-PT" sz="1600"/>
              <a:t>Nó inicial(s) =&gt; ABERTOS. Faz f(s)=0.</a:t>
            </a:r>
          </a:p>
          <a:p>
            <a:pPr marL="609600" indent="-609600" eaLnBrk="1" hangingPunct="1">
              <a:lnSpc>
                <a:spcPct val="100000"/>
              </a:lnSpc>
              <a:spcBef>
                <a:spcPts val="300"/>
              </a:spcBef>
              <a:buFont typeface="Wingdings" panose="05000000000000000000" pitchFamily="2" charset="2"/>
              <a:buAutoNum type="arabicPeriod"/>
            </a:pPr>
            <a:r>
              <a:rPr lang="pt-PT" altLang="pt-PT" sz="1600"/>
              <a:t>Se ABERTOS vazia falha.</a:t>
            </a:r>
          </a:p>
          <a:p>
            <a:pPr marL="609600" indent="-609600" eaLnBrk="1" hangingPunct="1">
              <a:lnSpc>
                <a:spcPct val="100000"/>
              </a:lnSpc>
              <a:spcBef>
                <a:spcPts val="300"/>
              </a:spcBef>
              <a:buFont typeface="Wingdings" panose="05000000000000000000" pitchFamily="2" charset="2"/>
              <a:buAutoNum type="arabicPeriod"/>
            </a:pPr>
            <a:r>
              <a:rPr lang="pt-PT" altLang="pt-PT" sz="1600"/>
              <a:t>Remove o nó de ABERTOS (n) com menor custo (f) e coloca-o em FECHADOS </a:t>
            </a:r>
          </a:p>
          <a:p>
            <a:pPr marL="609600" indent="-609600" eaLnBrk="1" hangingPunct="1">
              <a:lnSpc>
                <a:spcPct val="100000"/>
              </a:lnSpc>
              <a:spcBef>
                <a:spcPts val="300"/>
              </a:spcBef>
              <a:buFont typeface="Wingdings" panose="05000000000000000000" pitchFamily="2" charset="2"/>
              <a:buAutoNum type="arabicPeriod"/>
            </a:pPr>
            <a:r>
              <a:rPr lang="pt-PT" altLang="pt-PT" sz="1600"/>
              <a:t>Expande o nó n. Calcula o f de cada um dos sucessores. </a:t>
            </a:r>
          </a:p>
          <a:p>
            <a:pPr marL="609600" indent="-609600" eaLnBrk="1" hangingPunct="1">
              <a:lnSpc>
                <a:spcPct val="100000"/>
              </a:lnSpc>
              <a:spcBef>
                <a:spcPts val="300"/>
              </a:spcBef>
              <a:buFont typeface="Wingdings" panose="05000000000000000000" pitchFamily="2" charset="2"/>
              <a:buAutoNum type="arabicPeriod"/>
            </a:pPr>
            <a:r>
              <a:rPr lang="pt-PT" altLang="pt-PT" sz="1600"/>
              <a:t>Colocar os sucessores que ainda não existem em ABERTOS nem FECHADOS na lista de ABERTOS, por ordem de f colocando os ponteiros para n.</a:t>
            </a:r>
          </a:p>
          <a:p>
            <a:pPr marL="609600" indent="-609600" eaLnBrk="1" hangingPunct="1">
              <a:lnSpc>
                <a:spcPct val="100000"/>
              </a:lnSpc>
              <a:spcBef>
                <a:spcPts val="300"/>
              </a:spcBef>
              <a:buFont typeface="Wingdings" panose="05000000000000000000" pitchFamily="2" charset="2"/>
              <a:buAutoNum type="arabicPeriod"/>
            </a:pPr>
            <a:r>
              <a:rPr lang="pt-PT" altLang="pt-PT" sz="1600"/>
              <a:t>Se algum sucessor for um nó objectivo termina e dá a solução.</a:t>
            </a:r>
          </a:p>
          <a:p>
            <a:pPr marL="609600" indent="-609600" eaLnBrk="1" hangingPunct="1">
              <a:lnSpc>
                <a:spcPct val="100000"/>
              </a:lnSpc>
              <a:spcBef>
                <a:spcPts val="300"/>
              </a:spcBef>
              <a:buFont typeface="Wingdings" panose="05000000000000000000" pitchFamily="2" charset="2"/>
              <a:buAutoNum type="arabicPeriod"/>
            </a:pPr>
            <a:r>
              <a:rPr lang="pt-PT" altLang="pt-PT" sz="1600"/>
              <a:t>Associa aos sucessores já em ABERTOS ou FECHADOS o menor dos valores de f (existente ou agora calculado). Coloca em ABERTOS os sucessores que estavam em FECHADOS cujos valores de f baixaram. Redirecciona para n os ponteiros de todos os nós cujos valores de f baixaram.</a:t>
            </a:r>
          </a:p>
          <a:p>
            <a:pPr marL="609600" indent="-609600" eaLnBrk="1" hangingPunct="1">
              <a:lnSpc>
                <a:spcPct val="100000"/>
              </a:lnSpc>
              <a:spcBef>
                <a:spcPts val="300"/>
              </a:spcBef>
              <a:buFont typeface="Wingdings" panose="05000000000000000000" pitchFamily="2" charset="2"/>
              <a:buAutoNum type="arabicPeriod"/>
            </a:pPr>
            <a:r>
              <a:rPr lang="pt-PT" altLang="pt-PT" sz="1600"/>
              <a:t>Vai para 2.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PT"/>
              <a:t>Inteligência Artificial © Joaquim Filipe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fld id="{CD35974F-2DE7-4005-9234-4B2C561203FC}" type="slidenum">
              <a:rPr lang="pt-PT" altLang="pt-PT"/>
              <a:pPr eaLnBrk="1" hangingPunct="1">
                <a:defRPr/>
              </a:pPr>
              <a:t>25</a:t>
            </a:fld>
            <a:endParaRPr lang="pt-PT" altLang="pt-PT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PT" dirty="0" err="1"/>
              <a:t>Algortimo</a:t>
            </a:r>
            <a:r>
              <a:rPr lang="pt-PT" dirty="0"/>
              <a:t> A*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pt-PT" altLang="pt-PT" sz="2000"/>
              <a:t>O algoritmo anterior não especifica o tipo de função de avaliação. Se esta consistir em </a:t>
            </a:r>
            <a:r>
              <a:rPr lang="pt-PT" altLang="pt-PT" sz="2000" b="1">
                <a:solidFill>
                  <a:srgbClr val="FFFF66"/>
                </a:solidFill>
              </a:rPr>
              <a:t>f(n)=g(n)+h(n)</a:t>
            </a:r>
            <a:r>
              <a:rPr lang="pt-PT" altLang="pt-PT" sz="2000"/>
              <a:t> em que g(n) é o custo do nó n e h(n) é o seu valor heurístico, designa-se essa família de algoritmos por A.</a:t>
            </a:r>
          </a:p>
          <a:p>
            <a:pPr eaLnBrk="1" hangingPunct="1">
              <a:lnSpc>
                <a:spcPct val="110000"/>
              </a:lnSpc>
            </a:pPr>
            <a:r>
              <a:rPr lang="pt-PT" altLang="pt-PT" sz="2000"/>
              <a:t>Se se modificar o algoritmo de procura ordenada por forma a que o teste de estado objectivo seja feito sobre o nó n que é seleccionado depois de colocar todos os sucessores em ABERTOS, tem-se o algoritmo A*.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PT"/>
              <a:t>Inteligência Artificial © Joaquim Filipe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fld id="{5247A9A4-31A6-464B-B416-50528DCC8FA0}" type="slidenum">
              <a:rPr lang="pt-PT" altLang="pt-PT"/>
              <a:pPr eaLnBrk="1" hangingPunct="1">
                <a:defRPr/>
              </a:pPr>
              <a:t>26</a:t>
            </a:fld>
            <a:endParaRPr lang="pt-PT" altLang="pt-PT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PT"/>
              <a:t>Algoritmo de procura óptimo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pt-PT" altLang="pt-PT" sz="1800"/>
              <a:t>A função de avaliação f’(n)=g(n)+h’(n) dá uma estimativa do custo total do caminho de custo mínimo que passa por n.</a:t>
            </a:r>
          </a:p>
          <a:p>
            <a:pPr eaLnBrk="1" hangingPunct="1">
              <a:lnSpc>
                <a:spcPct val="110000"/>
              </a:lnSpc>
            </a:pPr>
            <a:r>
              <a:rPr lang="pt-PT" altLang="pt-PT" sz="1800"/>
              <a:t>Nota: O algoritmo de custo uniforme encontra a solução ótima (de menor custo). </a:t>
            </a:r>
          </a:p>
          <a:p>
            <a:pPr eaLnBrk="1" hangingPunct="1">
              <a:lnSpc>
                <a:spcPct val="110000"/>
              </a:lnSpc>
            </a:pPr>
            <a:r>
              <a:rPr lang="pt-PT" altLang="pt-PT" sz="1800"/>
              <a:t>h’(n)</a:t>
            </a:r>
            <a:r>
              <a:rPr lang="pt-PT" altLang="pt-PT" sz="1800">
                <a:cs typeface="Arial" panose="020B0604020202020204" pitchFamily="34" charset="0"/>
              </a:rPr>
              <a:t>≡0 =&gt; o algoritmo A* coincide com o do custo uniforme, e encontra a solução ótima.</a:t>
            </a:r>
          </a:p>
          <a:p>
            <a:pPr eaLnBrk="1" hangingPunct="1">
              <a:lnSpc>
                <a:spcPct val="110000"/>
              </a:lnSpc>
            </a:pPr>
            <a:r>
              <a:rPr lang="pt-PT" altLang="pt-PT" sz="1800"/>
              <a:t>Pode demonstrar-se que </a:t>
            </a:r>
            <a:r>
              <a:rPr lang="pt-PT" altLang="pt-PT" sz="1800" b="1">
                <a:solidFill>
                  <a:srgbClr val="FFFF00"/>
                </a:solidFill>
              </a:rPr>
              <a:t>se h’ for um limite inferior de h</a:t>
            </a:r>
            <a:r>
              <a:rPr lang="pt-PT" altLang="pt-PT" sz="1800"/>
              <a:t>, o algoritmo A* continua a encontrar a solução ótima. Ver pp. 60 e seguintes Nils Nilsson.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PT"/>
              <a:t>Inteligência Artificial © Joaquim Filipe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fld id="{DE4498B1-0FFD-43E5-A3F3-8B5924098C8C}" type="slidenum">
              <a:rPr lang="pt-PT" altLang="pt-PT"/>
              <a:pPr eaLnBrk="1" hangingPunct="1">
                <a:defRPr/>
              </a:pPr>
              <a:t>27</a:t>
            </a:fld>
            <a:endParaRPr lang="pt-PT" altLang="pt-PT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PT"/>
              <a:t>Admissibilidade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PT" altLang="pt-PT"/>
              <a:t>Um algoritmo diz-se admissível se, para qualquer grafo, descobre sempre o caminho ótimo para o objetivo, desde que esse caminho exista.</a:t>
            </a:r>
          </a:p>
          <a:p>
            <a:pPr eaLnBrk="1" hangingPunct="1"/>
            <a:r>
              <a:rPr lang="pt-PT" altLang="pt-PT"/>
              <a:t>Se h’ é um limite inferior de h então o algoritmo A* é admissível.</a:t>
            </a:r>
          </a:p>
          <a:p>
            <a:pPr eaLnBrk="1" hangingPunct="1">
              <a:lnSpc>
                <a:spcPct val="100000"/>
              </a:lnSpc>
            </a:pPr>
            <a:r>
              <a:rPr lang="pt-PT" altLang="pt-PT" sz="2400"/>
              <a:t>A admissibilidade implica que:</a:t>
            </a:r>
          </a:p>
          <a:p>
            <a:pPr lvl="1" eaLnBrk="1" hangingPunct="1">
              <a:lnSpc>
                <a:spcPct val="100000"/>
              </a:lnSpc>
            </a:pPr>
            <a:r>
              <a:rPr lang="pt-PT" altLang="pt-PT"/>
              <a:t>Quando o A* expande um nó n já encontrou um caminho ótimo para n.</a:t>
            </a:r>
          </a:p>
          <a:p>
            <a:pPr lvl="1" eaLnBrk="1" hangingPunct="1">
              <a:lnSpc>
                <a:spcPct val="100000"/>
              </a:lnSpc>
            </a:pPr>
            <a:r>
              <a:rPr lang="pt-PT" altLang="pt-PT"/>
              <a:t>Quando o A* expande um nó n a função de avaliação f’ não é maior que o custo real f.</a:t>
            </a:r>
          </a:p>
          <a:p>
            <a:pPr eaLnBrk="1" hangingPunct="1"/>
            <a:endParaRPr lang="pt-PT" alt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PT"/>
              <a:t>Inteligência Artificial © Joaquim Filipe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fld id="{F9DB4B46-93DF-4950-966E-8A5BE91CC8CA}" type="slidenum">
              <a:rPr lang="pt-PT" altLang="pt-PT"/>
              <a:pPr eaLnBrk="1" hangingPunct="1">
                <a:defRPr/>
              </a:pPr>
              <a:t>28</a:t>
            </a:fld>
            <a:endParaRPr lang="pt-PT" altLang="pt-PT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PT"/>
              <a:t>Informação heurística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pt-PT" altLang="pt-PT" sz="2000"/>
              <a:t>Usar h’(n)</a:t>
            </a:r>
            <a:r>
              <a:rPr lang="pt-PT" altLang="pt-PT" sz="2000">
                <a:cs typeface="Arial" panose="020B0604020202020204" pitchFamily="34" charset="0"/>
              </a:rPr>
              <a:t>≡0 reflete a ausência total de conhecimento acerca do domínio de aplicação pelo que embora o algoritmo seja admissível é pouco prático.</a:t>
            </a:r>
          </a:p>
          <a:p>
            <a:pPr eaLnBrk="1" hangingPunct="1">
              <a:lnSpc>
                <a:spcPct val="110000"/>
              </a:lnSpc>
            </a:pPr>
            <a:r>
              <a:rPr lang="pt-PT" altLang="pt-PT" sz="2000">
                <a:cs typeface="Arial" panose="020B0604020202020204" pitchFamily="34" charset="0"/>
              </a:rPr>
              <a:t>Um algoritmo A é mais informado do que um algoritmo B sse h</a:t>
            </a:r>
            <a:r>
              <a:rPr lang="pt-PT" altLang="pt-PT" sz="2000" baseline="-25000">
                <a:cs typeface="Arial" panose="020B0604020202020204" pitchFamily="34" charset="0"/>
              </a:rPr>
              <a:t>A</a:t>
            </a:r>
            <a:r>
              <a:rPr lang="pt-PT" altLang="pt-PT" sz="2000">
                <a:cs typeface="Arial" panose="020B0604020202020204" pitchFamily="34" charset="0"/>
              </a:rPr>
              <a:t> &gt; h</a:t>
            </a:r>
            <a:r>
              <a:rPr lang="pt-PT" altLang="pt-PT" sz="2000" baseline="-25000">
                <a:cs typeface="Arial" panose="020B0604020202020204" pitchFamily="34" charset="0"/>
              </a:rPr>
              <a:t>B</a:t>
            </a:r>
            <a:r>
              <a:rPr lang="pt-PT" altLang="pt-PT" sz="2000">
                <a:cs typeface="Arial" panose="020B0604020202020204" pitchFamily="34" charset="0"/>
              </a:rPr>
              <a:t> para todos os estados exceto os objetivo.</a:t>
            </a:r>
          </a:p>
          <a:p>
            <a:pPr eaLnBrk="1" hangingPunct="1">
              <a:lnSpc>
                <a:spcPct val="110000"/>
              </a:lnSpc>
            </a:pPr>
            <a:r>
              <a:rPr lang="pt-PT" altLang="pt-PT" sz="2000">
                <a:cs typeface="Arial" panose="020B0604020202020204" pitchFamily="34" charset="0"/>
              </a:rPr>
              <a:t>Exemplo: 8-puzzle com h=W em que W é o número de peças erradas. Este algoritmo é mais informado do que o do custo uniforme (h’=0).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PT"/>
              <a:t>Inteligência Artificial © Joaquim Filipe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fld id="{541C62B1-894E-4C56-8C89-94B7B55EAEB7}" type="slidenum">
              <a:rPr lang="pt-PT" altLang="pt-PT"/>
              <a:pPr eaLnBrk="1" hangingPunct="1">
                <a:defRPr/>
              </a:pPr>
              <a:t>29</a:t>
            </a:fld>
            <a:endParaRPr lang="pt-PT" altLang="pt-PT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PT"/>
              <a:t>Espaço de estados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pt-PT" altLang="pt-PT" sz="2000"/>
              <a:t>Uma forma simples de resolver problemas que não se podem resolver com fórmulas ou algoritmos, consiste em explorar o espaço de possibilidades tentando vários caminhos possíveis até encontrar a solução.</a:t>
            </a:r>
          </a:p>
          <a:p>
            <a:pPr eaLnBrk="1" hangingPunct="1">
              <a:lnSpc>
                <a:spcPct val="100000"/>
              </a:lnSpc>
            </a:pPr>
            <a:r>
              <a:rPr lang="pt-PT" altLang="pt-PT" sz="2000"/>
              <a:t>Neste caso um problema terá de ser equacionado em termos de:</a:t>
            </a:r>
          </a:p>
          <a:p>
            <a:pPr lvl="1" eaLnBrk="1" hangingPunct="1">
              <a:lnSpc>
                <a:spcPct val="100000"/>
              </a:lnSpc>
            </a:pPr>
            <a:r>
              <a:rPr lang="pt-PT" altLang="pt-PT" sz="1800"/>
              <a:t>Estados</a:t>
            </a:r>
          </a:p>
          <a:p>
            <a:pPr lvl="1" eaLnBrk="1" hangingPunct="1">
              <a:lnSpc>
                <a:spcPct val="100000"/>
              </a:lnSpc>
            </a:pPr>
            <a:r>
              <a:rPr lang="pt-PT" altLang="pt-PT" sz="1800"/>
              <a:t>Operadores (de transição de estados)</a:t>
            </a:r>
          </a:p>
          <a:p>
            <a:pPr eaLnBrk="1" hangingPunct="1">
              <a:lnSpc>
                <a:spcPct val="100000"/>
              </a:lnSpc>
            </a:pPr>
            <a:r>
              <a:rPr lang="pt-PT" altLang="pt-PT" sz="2000"/>
              <a:t>Terá ainda de ser definido</a:t>
            </a:r>
          </a:p>
          <a:p>
            <a:pPr lvl="1" eaLnBrk="1" hangingPunct="1">
              <a:lnSpc>
                <a:spcPct val="100000"/>
              </a:lnSpc>
            </a:pPr>
            <a:r>
              <a:rPr lang="pt-PT" altLang="pt-PT" sz="1800"/>
              <a:t>O estado final (poderá ser com uma função de teste)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PT"/>
              <a:t>Inteligência Artificial © Joaquim Filipe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fld id="{CFDCB325-22BB-4F6C-8B51-78CDE73ADF1B}" type="slidenum">
              <a:rPr lang="pt-PT" altLang="pt-PT"/>
              <a:pPr eaLnBrk="1" hangingPunct="1">
                <a:defRPr/>
              </a:pPr>
              <a:t>3</a:t>
            </a:fld>
            <a:endParaRPr lang="pt-PT" altLang="pt-PT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>
          <a:xfrm>
            <a:off x="2171700" y="763588"/>
            <a:ext cx="6378575" cy="712787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PT" dirty="0"/>
              <a:t>Consistência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703388"/>
            <a:ext cx="8229600" cy="4652962"/>
          </a:xfrm>
        </p:spPr>
        <p:txBody>
          <a:bodyPr/>
          <a:lstStyle/>
          <a:p>
            <a:pPr eaLnBrk="1" hangingPunct="1">
              <a:lnSpc>
                <a:spcPct val="100000"/>
              </a:lnSpc>
            </a:pPr>
            <a:endParaRPr lang="pt-PT" altLang="pt-PT" sz="2400"/>
          </a:p>
          <a:p>
            <a:pPr eaLnBrk="1" hangingPunct="1">
              <a:lnSpc>
                <a:spcPct val="100000"/>
              </a:lnSpc>
            </a:pPr>
            <a:r>
              <a:rPr lang="pt-PT" altLang="pt-PT" sz="2400"/>
              <a:t>Pode demonstrar-se que se a heurística for </a:t>
            </a:r>
            <a:r>
              <a:rPr lang="pt-PT" altLang="pt-PT" sz="2400">
                <a:solidFill>
                  <a:srgbClr val="FFFF00"/>
                </a:solidFill>
              </a:rPr>
              <a:t>consistente </a:t>
            </a:r>
            <a:r>
              <a:rPr lang="pt-PT" altLang="pt-PT" sz="2400"/>
              <a:t>o A* nunca expande mais nós do que um algoritmo A com informação heurística menor ou igual.</a:t>
            </a:r>
          </a:p>
          <a:p>
            <a:pPr lvl="1" eaLnBrk="1" hangingPunct="1">
              <a:lnSpc>
                <a:spcPct val="100000"/>
              </a:lnSpc>
            </a:pPr>
            <a:r>
              <a:rPr lang="pt-PT" altLang="pt-PT"/>
              <a:t>Consistente </a:t>
            </a:r>
            <a:r>
              <a:rPr lang="pt-PT" altLang="pt-PT">
                <a:sym typeface="Wingdings" panose="05000000000000000000" pitchFamily="2" charset="2"/>
              </a:rPr>
              <a:t> </a:t>
            </a:r>
            <a:r>
              <a:rPr lang="pt-PT" altLang="pt-PT">
                <a:solidFill>
                  <a:srgbClr val="FFFF00"/>
                </a:solidFill>
              </a:rPr>
              <a:t>h’(m) – h’(n) </a:t>
            </a:r>
            <a:r>
              <a:rPr lang="pt-PT" altLang="pt-PT">
                <a:solidFill>
                  <a:srgbClr val="FFFF00"/>
                </a:solidFill>
                <a:cs typeface="Arial" panose="020B0604020202020204" pitchFamily="34" charset="0"/>
              </a:rPr>
              <a:t>≤ h(m) – h(n)</a:t>
            </a:r>
            <a:r>
              <a:rPr lang="pt-PT" altLang="pt-PT">
                <a:cs typeface="Arial" panose="020B0604020202020204" pitchFamily="34" charset="0"/>
              </a:rPr>
              <a:t>, ou seja: a estimativa do custo do caminho entre dois nós é um limiar inferior (ou igual) do custo real.</a:t>
            </a:r>
          </a:p>
          <a:p>
            <a:pPr lvl="2" eaLnBrk="1" hangingPunct="1">
              <a:lnSpc>
                <a:spcPct val="100000"/>
              </a:lnSpc>
            </a:pPr>
            <a:r>
              <a:rPr lang="pt-PT" altLang="pt-PT">
                <a:cs typeface="Arial" panose="020B0604020202020204" pitchFamily="34" charset="0"/>
              </a:rPr>
              <a:t>Esta característica é normalmente verificada desde que a heurística não mude ao longo do processo de procura. Exemplo: h=W é consistente.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PT"/>
              <a:t>Inteligência Artificial © Joaquim Filipe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fld id="{2E484F1B-DB60-4493-88BA-8C7C2CBA2BE7}" type="slidenum">
              <a:rPr lang="pt-PT" altLang="pt-PT"/>
              <a:pPr eaLnBrk="1" hangingPunct="1">
                <a:defRPr/>
              </a:pPr>
              <a:t>30</a:t>
            </a:fld>
            <a:endParaRPr lang="pt-PT" altLang="pt-PT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350" y="763588"/>
            <a:ext cx="7146925" cy="649287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PT" dirty="0"/>
              <a:t>Exemplo de aplicação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>
          <a:xfrm>
            <a:off x="593725" y="1484313"/>
            <a:ext cx="7956550" cy="4779962"/>
          </a:xfrm>
        </p:spPr>
        <p:txBody>
          <a:bodyPr/>
          <a:lstStyle/>
          <a:p>
            <a:pPr eaLnBrk="1" hangingPunct="1"/>
            <a:r>
              <a:rPr lang="pt-PT" altLang="pt-PT" sz="2400"/>
              <a:t>Considere-se o seguinte problema do 8-puzzle:</a:t>
            </a:r>
          </a:p>
        </p:txBody>
      </p:sp>
      <p:sp>
        <p:nvSpPr>
          <p:cNvPr id="43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PT"/>
              <a:t>Inteligência Artificial © Joaquim Filipe</a:t>
            </a:r>
          </a:p>
        </p:txBody>
      </p:sp>
      <p:sp>
        <p:nvSpPr>
          <p:cNvPr id="44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fld id="{97E04F99-4700-4035-98CA-9A87A2114073}" type="slidenum">
              <a:rPr lang="pt-PT" altLang="pt-PT"/>
              <a:pPr eaLnBrk="1" hangingPunct="1">
                <a:defRPr/>
              </a:pPr>
              <a:t>31</a:t>
            </a:fld>
            <a:endParaRPr lang="pt-PT" altLang="pt-PT"/>
          </a:p>
        </p:txBody>
      </p:sp>
      <p:sp>
        <p:nvSpPr>
          <p:cNvPr id="77925" name="Rectangle 101"/>
          <p:cNvSpPr>
            <a:spLocks noChangeArrowheads="1"/>
          </p:cNvSpPr>
          <p:nvPr/>
        </p:nvSpPr>
        <p:spPr bwMode="auto">
          <a:xfrm>
            <a:off x="539750" y="3903663"/>
            <a:ext cx="8362950" cy="118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Blip>
                <a:blip r:embed="rId2"/>
              </a:buBlip>
              <a:defRPr/>
            </a:pPr>
            <a:r>
              <a:rPr lang="pt-PT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Considere-se a função heurística </a:t>
            </a:r>
            <a:r>
              <a:rPr lang="pt-PT" sz="24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h’=P+3S</a:t>
            </a:r>
            <a:r>
              <a:rPr lang="pt-PT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em que </a:t>
            </a:r>
          </a:p>
          <a:p>
            <a:pPr marL="1143000" lvl="2" indent="-228600" ea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Blip>
                <a:blip r:embed="rId3"/>
              </a:buBlip>
              <a:defRPr/>
            </a:pPr>
            <a:r>
              <a:rPr lang="pt-PT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P é o somatório das distâncias de cada peça à sua casa certa assumindo que não há obstáculos,</a:t>
            </a:r>
          </a:p>
          <a:p>
            <a:pPr marL="1143000" lvl="2" indent="-228600" ea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Blip>
                <a:blip r:embed="rId3"/>
              </a:buBlip>
              <a:defRPr/>
            </a:pPr>
            <a:r>
              <a:rPr lang="pt-PT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S é o somatório de um score para cada peça em, ao circular em torno da casa central, se soma 2 se a peça não estiver seguida do seu sucessor </a:t>
            </a:r>
            <a:r>
              <a:rPr lang="pt-PT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correcto</a:t>
            </a:r>
            <a:r>
              <a:rPr lang="pt-PT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e 0 caso contrário; soma-se 1 por uma peça errada na casa central.</a:t>
            </a:r>
          </a:p>
        </p:txBody>
      </p:sp>
      <p:graphicFrame>
        <p:nvGraphicFramePr>
          <p:cNvPr id="12" name="Group 99"/>
          <p:cNvGraphicFramePr>
            <a:graphicFrameLocks/>
          </p:cNvGraphicFramePr>
          <p:nvPr/>
        </p:nvGraphicFramePr>
        <p:xfrm>
          <a:off x="1979613" y="2133600"/>
          <a:ext cx="1512887" cy="1554234"/>
        </p:xfrm>
        <a:graphic>
          <a:graphicData uri="http://schemas.openxmlformats.org/drawingml/2006/table">
            <a:tbl>
              <a:tblPr/>
              <a:tblGrid>
                <a:gridCol w="504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32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80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pt-PT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2</a:t>
                      </a:r>
                    </a:p>
                  </a:txBody>
                  <a:tcPr marT="45679" marB="4567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pt-PT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1</a:t>
                      </a:r>
                    </a:p>
                  </a:txBody>
                  <a:tcPr marT="45679" marB="456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pt-PT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6</a:t>
                      </a:r>
                    </a:p>
                  </a:txBody>
                  <a:tcPr marT="45679" marB="456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0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pt-PT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4</a:t>
                      </a:r>
                    </a:p>
                  </a:txBody>
                  <a:tcPr marT="45679" marB="4567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pt-PT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45679" marB="456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pt-PT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8</a:t>
                      </a:r>
                    </a:p>
                  </a:txBody>
                  <a:tcPr marT="45679" marB="456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0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pt-PT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7</a:t>
                      </a:r>
                    </a:p>
                  </a:txBody>
                  <a:tcPr marT="45679" marB="4567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pt-PT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5</a:t>
                      </a:r>
                    </a:p>
                  </a:txBody>
                  <a:tcPr marT="45679" marB="456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pt-PT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3</a:t>
                      </a:r>
                    </a:p>
                  </a:txBody>
                  <a:tcPr marT="45679" marB="456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" name="Group 70"/>
          <p:cNvGraphicFramePr>
            <a:graphicFrameLocks/>
          </p:cNvGraphicFramePr>
          <p:nvPr/>
        </p:nvGraphicFramePr>
        <p:xfrm>
          <a:off x="5148263" y="2133600"/>
          <a:ext cx="1511300" cy="1554234"/>
        </p:xfrm>
        <a:graphic>
          <a:graphicData uri="http://schemas.openxmlformats.org/drawingml/2006/table">
            <a:tbl>
              <a:tblPr/>
              <a:tblGrid>
                <a:gridCol w="504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1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80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pt-PT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1</a:t>
                      </a:r>
                    </a:p>
                  </a:txBody>
                  <a:tcPr marT="45679" marB="4567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pt-PT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2</a:t>
                      </a:r>
                    </a:p>
                  </a:txBody>
                  <a:tcPr marT="45679" marB="456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pt-PT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3</a:t>
                      </a:r>
                    </a:p>
                  </a:txBody>
                  <a:tcPr marT="45679" marB="456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0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pt-PT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8</a:t>
                      </a:r>
                    </a:p>
                  </a:txBody>
                  <a:tcPr marT="45679" marB="4567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pt-PT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45679" marB="456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pt-PT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4</a:t>
                      </a:r>
                    </a:p>
                  </a:txBody>
                  <a:tcPr marT="45679" marB="456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0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pt-PT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7</a:t>
                      </a:r>
                    </a:p>
                  </a:txBody>
                  <a:tcPr marT="45679" marB="4567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pt-PT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6</a:t>
                      </a:r>
                    </a:p>
                  </a:txBody>
                  <a:tcPr marT="45679" marB="456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pt-PT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5</a:t>
                      </a:r>
                    </a:p>
                  </a:txBody>
                  <a:tcPr marT="45679" marB="456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5099" name="Line 100"/>
          <p:cNvSpPr>
            <a:spLocks noChangeShapeType="1"/>
          </p:cNvSpPr>
          <p:nvPr/>
        </p:nvSpPr>
        <p:spPr bwMode="auto">
          <a:xfrm>
            <a:off x="3851275" y="2852738"/>
            <a:ext cx="936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pt-PT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3251200" cy="2574925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PT"/>
              <a:t>Verificar </a:t>
            </a:r>
            <a:br>
              <a:rPr lang="pt-PT"/>
            </a:br>
            <a:r>
              <a:rPr lang="pt-PT"/>
              <a:t>o grafo seguinte</a:t>
            </a:r>
          </a:p>
        </p:txBody>
      </p:sp>
      <p:sp>
        <p:nvSpPr>
          <p:cNvPr id="81924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395288" y="3212977"/>
            <a:ext cx="3744912" cy="3240212"/>
          </a:xfrm>
        </p:spPr>
        <p:txBody>
          <a:bodyPr rtlCol="0">
            <a:normAutofit fontScale="92500"/>
          </a:bodyPr>
          <a:lstStyle/>
          <a:p>
            <a:pPr eaLnBrk="1" fontAlgn="auto" hangingPunct="1">
              <a:lnSpc>
                <a:spcPct val="80000"/>
              </a:lnSpc>
              <a:spcAft>
                <a:spcPts val="0"/>
              </a:spcAft>
              <a:defRPr/>
            </a:pPr>
            <a:r>
              <a:rPr lang="pt-PT" sz="1700" dirty="0"/>
              <a:t>Os valores em bolas pretas representam a função de avaliação f’ = g + h’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defRPr/>
            </a:pPr>
            <a:r>
              <a:rPr lang="pt-PT" sz="1700" dirty="0"/>
              <a:t>Os números fora das bolas representam a ordem de expansão dos nós do grafo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defRPr/>
            </a:pPr>
            <a:r>
              <a:rPr lang="pt-PT" sz="1700" dirty="0"/>
              <a:t>A heurística usada é admissível?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defRPr/>
            </a:pPr>
            <a:r>
              <a:rPr lang="pt-PT" sz="1700" dirty="0"/>
              <a:t>É garantido que se encontra a solução de menor custo(ótima)?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defRPr/>
            </a:pPr>
            <a:endParaRPr lang="pt-PT" sz="1700" dirty="0"/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defRPr/>
            </a:pPr>
            <a:endParaRPr lang="pt-PT" sz="1600" dirty="0"/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pt-PT" sz="1000" dirty="0"/>
              <a:t>(Nils </a:t>
            </a:r>
            <a:r>
              <a:rPr lang="pt-PT" sz="1000" dirty="0" err="1"/>
              <a:t>Nilsson</a:t>
            </a:r>
            <a:r>
              <a:rPr lang="pt-PT" sz="1000" dirty="0"/>
              <a:t>, </a:t>
            </a:r>
            <a:r>
              <a:rPr lang="pt-PT" sz="1000" dirty="0" err="1"/>
              <a:t>Problem</a:t>
            </a:r>
            <a:r>
              <a:rPr lang="pt-PT" sz="1000" dirty="0"/>
              <a:t> </a:t>
            </a:r>
            <a:r>
              <a:rPr lang="pt-PT" sz="1000" dirty="0" err="1"/>
              <a:t>Solving</a:t>
            </a:r>
            <a:r>
              <a:rPr lang="pt-PT" sz="1000" dirty="0"/>
              <a:t> </a:t>
            </a:r>
            <a:r>
              <a:rPr lang="pt-PT" sz="1000" dirty="0" err="1"/>
              <a:t>Methods</a:t>
            </a:r>
            <a:r>
              <a:rPr lang="pt-PT" sz="1000" dirty="0"/>
              <a:t> in AI, p.67)</a:t>
            </a:r>
          </a:p>
        </p:txBody>
      </p:sp>
      <p:pic>
        <p:nvPicPr>
          <p:cNvPr id="46084" name="Picture 5" descr="8-puzzle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51"/>
          <a:stretch>
            <a:fillRect/>
          </a:stretch>
        </p:blipFill>
        <p:spPr>
          <a:xfrm>
            <a:off x="4414838" y="188913"/>
            <a:ext cx="4189412" cy="6262687"/>
          </a:xfrm>
          <a:noFill/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PT"/>
              <a:t>Inteligência Artificial © Joaquim Filipe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fld id="{5C1561F9-3312-4864-8614-9B2863FE790B}" type="slidenum">
              <a:rPr lang="pt-PT" altLang="pt-PT"/>
              <a:pPr eaLnBrk="1" hangingPunct="1">
                <a:defRPr/>
              </a:pPr>
              <a:t>32</a:t>
            </a:fld>
            <a:endParaRPr lang="pt-PT" altLang="pt-PT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5B5C565-10F2-4F84-8DF1-5E405F0F9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Comparação com BF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0A34950-AC8C-4436-A484-D685748B59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sz="1800" dirty="0"/>
              <a:t>No grafo anterior, o A* gerou um total de 43 nós e a solução tem 18 níveis. </a:t>
            </a:r>
          </a:p>
          <a:p>
            <a:r>
              <a:rPr lang="pt-PT" sz="1800" dirty="0"/>
              <a:t>Quantos nós geraria o algoritmo </a:t>
            </a:r>
            <a:r>
              <a:rPr lang="pt-PT" sz="1800" dirty="0" err="1"/>
              <a:t>breadth-first</a:t>
            </a:r>
            <a:r>
              <a:rPr lang="pt-PT" sz="1800" dirty="0"/>
              <a:t> para encontrar a mesma solução?</a:t>
            </a:r>
          </a:p>
          <a:p>
            <a:pPr lvl="1"/>
            <a:r>
              <a:rPr lang="pt-PT" sz="1600" dirty="0"/>
              <a:t>Pode assumir-se um fator de ramificação média B=2. </a:t>
            </a:r>
          </a:p>
          <a:p>
            <a:pPr lvl="1"/>
            <a:r>
              <a:rPr lang="pt-PT" sz="1600" dirty="0"/>
              <a:t>Com esse valor de B o número de nós em cada nível é </a:t>
            </a:r>
            <a:r>
              <a:rPr lang="pt-PT" sz="1600" dirty="0" err="1"/>
              <a:t>B</a:t>
            </a:r>
            <a:r>
              <a:rPr lang="pt-PT" sz="1600" baseline="30000" dirty="0" err="1"/>
              <a:t>n</a:t>
            </a:r>
            <a:r>
              <a:rPr lang="pt-PT" sz="1600" dirty="0"/>
              <a:t>.</a:t>
            </a:r>
          </a:p>
          <a:p>
            <a:pPr lvl="1"/>
            <a:r>
              <a:rPr lang="pt-PT" sz="1600" dirty="0"/>
              <a:t>O valor esperado (média) para o número total de nós gerados pelo BF é dado por </a:t>
            </a:r>
            <a:r>
              <a:rPr lang="pt-PT" sz="1600" dirty="0" err="1"/>
              <a:t>T</a:t>
            </a:r>
            <a:r>
              <a:rPr lang="pt-PT" sz="1600" baseline="-25000" dirty="0" err="1"/>
              <a:t>m</a:t>
            </a:r>
            <a:r>
              <a:rPr lang="pt-PT" sz="1600" dirty="0"/>
              <a:t>=(MIN+MAX)/2 em que MIN é o número mínimo de nós gerados e MAX é o número máximo de nós gerados.</a:t>
            </a:r>
          </a:p>
          <a:p>
            <a:pPr lvl="1"/>
            <a:r>
              <a:rPr lang="pt-PT" sz="1600" dirty="0"/>
              <a:t>MIN = 2</a:t>
            </a:r>
            <a:r>
              <a:rPr lang="pt-PT" sz="1600" baseline="30000" dirty="0"/>
              <a:t>1</a:t>
            </a:r>
            <a:r>
              <a:rPr lang="pt-PT" sz="1600" dirty="0"/>
              <a:t>+ 2</a:t>
            </a:r>
            <a:r>
              <a:rPr lang="pt-PT" sz="1600" baseline="30000" dirty="0"/>
              <a:t>2</a:t>
            </a:r>
            <a:r>
              <a:rPr lang="pt-PT" sz="1600" dirty="0"/>
              <a:t>+…+ 2</a:t>
            </a:r>
            <a:r>
              <a:rPr lang="pt-PT" sz="1600" baseline="30000" dirty="0"/>
              <a:t>17</a:t>
            </a:r>
            <a:r>
              <a:rPr lang="pt-PT" sz="1600" dirty="0"/>
              <a:t>+2</a:t>
            </a:r>
            <a:r>
              <a:rPr lang="pt-PT" sz="1600" baseline="30000" dirty="0"/>
              <a:t> </a:t>
            </a:r>
            <a:endParaRPr lang="pt-PT" sz="1600" dirty="0"/>
          </a:p>
          <a:p>
            <a:pPr lvl="1"/>
            <a:r>
              <a:rPr lang="pt-PT" sz="1600" dirty="0"/>
              <a:t>MAX = 2</a:t>
            </a:r>
            <a:r>
              <a:rPr lang="pt-PT" sz="1600" baseline="30000" dirty="0"/>
              <a:t>1</a:t>
            </a:r>
            <a:r>
              <a:rPr lang="pt-PT" sz="1600" dirty="0"/>
              <a:t>+ 2</a:t>
            </a:r>
            <a:r>
              <a:rPr lang="pt-PT" sz="1600" baseline="30000" dirty="0"/>
              <a:t>2</a:t>
            </a:r>
            <a:r>
              <a:rPr lang="pt-PT" sz="1600" dirty="0"/>
              <a:t>+…+ 2</a:t>
            </a:r>
            <a:r>
              <a:rPr lang="pt-PT" sz="1600" baseline="30000" dirty="0"/>
              <a:t>18 </a:t>
            </a:r>
            <a:endParaRPr lang="pt-PT" sz="1600" dirty="0"/>
          </a:p>
          <a:p>
            <a:pPr lvl="1"/>
            <a:r>
              <a:rPr lang="pt-PT" sz="1600" dirty="0"/>
              <a:t>T</a:t>
            </a:r>
            <a:r>
              <a:rPr lang="pt-PT" sz="1600" baseline="-25000" dirty="0"/>
              <a:t>m</a:t>
            </a:r>
            <a:r>
              <a:rPr lang="pt-PT" sz="1600" dirty="0"/>
              <a:t> = [2*(2</a:t>
            </a:r>
            <a:r>
              <a:rPr lang="pt-PT" sz="1600" baseline="30000" dirty="0"/>
              <a:t>1</a:t>
            </a:r>
            <a:r>
              <a:rPr lang="pt-PT" sz="1600" dirty="0"/>
              <a:t>+ 2</a:t>
            </a:r>
            <a:r>
              <a:rPr lang="pt-PT" sz="1600" baseline="30000" dirty="0"/>
              <a:t>2</a:t>
            </a:r>
            <a:r>
              <a:rPr lang="pt-PT" sz="1600" dirty="0"/>
              <a:t>+…+ 2</a:t>
            </a:r>
            <a:r>
              <a:rPr lang="pt-PT" sz="1600" baseline="30000" dirty="0"/>
              <a:t>17</a:t>
            </a:r>
            <a:r>
              <a:rPr lang="pt-PT" sz="1600" dirty="0"/>
              <a:t>)+(2+2</a:t>
            </a:r>
            <a:r>
              <a:rPr lang="pt-PT" sz="1600" baseline="30000" dirty="0"/>
              <a:t>18 </a:t>
            </a:r>
            <a:r>
              <a:rPr lang="pt-PT" sz="1600" dirty="0"/>
              <a:t>)]/2</a:t>
            </a:r>
          </a:p>
          <a:p>
            <a:r>
              <a:rPr lang="pt-PT" sz="1800" dirty="0"/>
              <a:t>O BF apresentaria um grafo com mais de 150,000 nós, em vez dos 43 apresentados no grafo anterior pelo A* com a heurística P+3S.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7D797-E39E-45A1-A28B-6E757C9FE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PT"/>
              <a:t>Inteligência Artificial © Joaquim Filipe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7197AB-9AB3-451D-9825-F9B9951ED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5968FD-DB00-49C6-90CC-21E28E7F6135}" type="slidenum">
              <a:rPr lang="pt-PT" altLang="pt-PT" smtClean="0"/>
              <a:pPr>
                <a:defRPr/>
              </a:pPr>
              <a:t>33</a:t>
            </a:fld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7915611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54AC2-5672-4DE1-8D77-A50E09914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Comparação do BF com o DF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B0261-599D-4D7D-9137-32276A4DBD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Pode interessar também comparar os dois algoritmos não informados, anteriormente estudados (</a:t>
            </a:r>
            <a:r>
              <a:rPr lang="pt-PT" dirty="0" err="1"/>
              <a:t>breadth-first</a:t>
            </a:r>
            <a:r>
              <a:rPr lang="pt-PT" dirty="0"/>
              <a:t> e </a:t>
            </a:r>
            <a:r>
              <a:rPr lang="pt-PT" dirty="0" err="1"/>
              <a:t>depth-first</a:t>
            </a:r>
            <a:r>
              <a:rPr lang="pt-PT" dirty="0"/>
              <a:t>)</a:t>
            </a:r>
            <a:r>
              <a:rPr lang="en-US" dirty="0"/>
              <a:t>. Para </a:t>
            </a:r>
            <a:r>
              <a:rPr lang="en-US" dirty="0" err="1"/>
              <a:t>facilitar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cálculos</a:t>
            </a:r>
            <a:r>
              <a:rPr lang="en-US" dirty="0"/>
              <a:t> </a:t>
            </a:r>
            <a:r>
              <a:rPr lang="en-US" dirty="0" err="1"/>
              <a:t>considera</a:t>
            </a:r>
            <a:r>
              <a:rPr lang="en-US" dirty="0"/>
              <a:t>-se que a </a:t>
            </a:r>
            <a:r>
              <a:rPr lang="en-US" dirty="0" err="1"/>
              <a:t>solução</a:t>
            </a:r>
            <a:r>
              <a:rPr lang="en-US" dirty="0"/>
              <a:t> </a:t>
            </a:r>
            <a:r>
              <a:rPr lang="en-US" dirty="0" err="1"/>
              <a:t>existe</a:t>
            </a:r>
            <a:r>
              <a:rPr lang="en-US" dirty="0"/>
              <a:t> no </a:t>
            </a:r>
            <a:r>
              <a:rPr lang="en-US" dirty="0" err="1"/>
              <a:t>nível</a:t>
            </a:r>
            <a:r>
              <a:rPr lang="en-US" dirty="0"/>
              <a:t> L=4 e que se </a:t>
            </a:r>
            <a:r>
              <a:rPr lang="en-US" dirty="0" err="1"/>
              <a:t>tem</a:t>
            </a:r>
            <a:r>
              <a:rPr lang="en-US" dirty="0"/>
              <a:t> um factor de </a:t>
            </a:r>
            <a:r>
              <a:rPr lang="en-US" dirty="0" err="1"/>
              <a:t>ramificação</a:t>
            </a:r>
            <a:r>
              <a:rPr lang="en-US" dirty="0"/>
              <a:t> B=2.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74168A-37D3-4110-BA92-D2A58489E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PT"/>
              <a:t>Inteligência Artificial © Joaquim Filipe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FE610B-58B8-4FD9-AA1A-76B026A64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BCFBB6-3E44-4571-9ED5-3F88F3A75C2B}" type="slidenum">
              <a:rPr lang="pt-PT" altLang="pt-PT" smtClean="0"/>
              <a:pPr>
                <a:defRPr/>
              </a:pPr>
              <a:t>34</a:t>
            </a:fld>
            <a:endParaRPr lang="pt-PT" altLang="pt-PT"/>
          </a:p>
        </p:txBody>
      </p: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2516A6D2-8732-471E-8EE3-1F8CF948E5C3}"/>
              </a:ext>
            </a:extLst>
          </p:cNvPr>
          <p:cNvGrpSpPr/>
          <p:nvPr/>
        </p:nvGrpSpPr>
        <p:grpSpPr>
          <a:xfrm>
            <a:off x="1907704" y="3933056"/>
            <a:ext cx="4843819" cy="2074704"/>
            <a:chOff x="2388693" y="3933056"/>
            <a:chExt cx="4843819" cy="2074704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99C2D445-1C76-41C2-8409-2911829A71FF}"/>
                </a:ext>
              </a:extLst>
            </p:cNvPr>
            <p:cNvSpPr/>
            <p:nvPr/>
          </p:nvSpPr>
          <p:spPr>
            <a:xfrm>
              <a:off x="4584542" y="3933056"/>
              <a:ext cx="256819" cy="243542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EC1BBE5E-3EF5-46C9-9618-770F21B9946F}"/>
                </a:ext>
              </a:extLst>
            </p:cNvPr>
            <p:cNvSpPr/>
            <p:nvPr/>
          </p:nvSpPr>
          <p:spPr>
            <a:xfrm>
              <a:off x="3561587" y="4203263"/>
              <a:ext cx="256819" cy="243542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D1F9696-E978-4FFE-8ED0-E7FE99DE01C1}"/>
                </a:ext>
              </a:extLst>
            </p:cNvPr>
            <p:cNvSpPr/>
            <p:nvPr/>
          </p:nvSpPr>
          <p:spPr>
            <a:xfrm>
              <a:off x="5665929" y="4203263"/>
              <a:ext cx="256819" cy="243542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1369C28-6233-4560-929C-4757F7FF9C30}"/>
                </a:ext>
              </a:extLst>
            </p:cNvPr>
            <p:cNvSpPr/>
            <p:nvPr/>
          </p:nvSpPr>
          <p:spPr>
            <a:xfrm>
              <a:off x="2996586" y="4648446"/>
              <a:ext cx="256819" cy="243542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ADD27E8-A611-494D-9EBA-06933183E3F0}"/>
                </a:ext>
              </a:extLst>
            </p:cNvPr>
            <p:cNvSpPr/>
            <p:nvPr/>
          </p:nvSpPr>
          <p:spPr>
            <a:xfrm>
              <a:off x="4070905" y="4648446"/>
              <a:ext cx="256819" cy="243542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6F6FD41F-E019-425B-B3BB-679073D5F1EB}"/>
                </a:ext>
              </a:extLst>
            </p:cNvPr>
            <p:cNvSpPr/>
            <p:nvPr/>
          </p:nvSpPr>
          <p:spPr>
            <a:xfrm>
              <a:off x="5145223" y="4648446"/>
              <a:ext cx="256819" cy="243542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28394FED-0DE7-4EE5-9799-3035FB6DA7CD}"/>
                </a:ext>
              </a:extLst>
            </p:cNvPr>
            <p:cNvSpPr/>
            <p:nvPr/>
          </p:nvSpPr>
          <p:spPr>
            <a:xfrm>
              <a:off x="6219542" y="4648446"/>
              <a:ext cx="256819" cy="243542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3FBBA18A-BF76-49E9-AA18-1F3750F8558C}"/>
                </a:ext>
              </a:extLst>
            </p:cNvPr>
            <p:cNvSpPr/>
            <p:nvPr/>
          </p:nvSpPr>
          <p:spPr>
            <a:xfrm>
              <a:off x="2699792" y="5201682"/>
              <a:ext cx="256819" cy="243542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79054D0-2032-4055-A35E-B4B042D06597}"/>
                </a:ext>
              </a:extLst>
            </p:cNvPr>
            <p:cNvSpPr/>
            <p:nvPr/>
          </p:nvSpPr>
          <p:spPr>
            <a:xfrm>
              <a:off x="3774111" y="5201682"/>
              <a:ext cx="256819" cy="243542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A9BB1DE-EF37-4480-BEDE-E2E165567C12}"/>
                </a:ext>
              </a:extLst>
            </p:cNvPr>
            <p:cNvSpPr/>
            <p:nvPr/>
          </p:nvSpPr>
          <p:spPr>
            <a:xfrm>
              <a:off x="4848430" y="5201682"/>
              <a:ext cx="256819" cy="243542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B252C5E8-BD76-4202-BBAD-EE1D8F26C8AC}"/>
                </a:ext>
              </a:extLst>
            </p:cNvPr>
            <p:cNvSpPr/>
            <p:nvPr/>
          </p:nvSpPr>
          <p:spPr>
            <a:xfrm>
              <a:off x="5922748" y="5201682"/>
              <a:ext cx="256819" cy="243542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0EAC1EA-2594-4CF7-BB50-DD5C4CBA82C3}"/>
                </a:ext>
              </a:extLst>
            </p:cNvPr>
            <p:cNvSpPr/>
            <p:nvPr/>
          </p:nvSpPr>
          <p:spPr>
            <a:xfrm>
              <a:off x="3253405" y="5199473"/>
              <a:ext cx="256819" cy="243542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F8E0320-EB83-4682-AAA8-FB1264C3D6D9}"/>
                </a:ext>
              </a:extLst>
            </p:cNvPr>
            <p:cNvSpPr/>
            <p:nvPr/>
          </p:nvSpPr>
          <p:spPr>
            <a:xfrm>
              <a:off x="4327723" y="5199473"/>
              <a:ext cx="256819" cy="243542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FF571A35-DE98-49F9-A7BF-EC289B45C52A}"/>
                </a:ext>
              </a:extLst>
            </p:cNvPr>
            <p:cNvSpPr/>
            <p:nvPr/>
          </p:nvSpPr>
          <p:spPr>
            <a:xfrm>
              <a:off x="5402042" y="5199473"/>
              <a:ext cx="256819" cy="243542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1F59828-1558-4758-B9C2-C0839D57022E}"/>
                </a:ext>
              </a:extLst>
            </p:cNvPr>
            <p:cNvSpPr/>
            <p:nvPr/>
          </p:nvSpPr>
          <p:spPr>
            <a:xfrm>
              <a:off x="6476360" y="5199473"/>
              <a:ext cx="256819" cy="243542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22461B2-EFC0-4C08-B47B-C8BCFEFB7AC3}"/>
                </a:ext>
              </a:extLst>
            </p:cNvPr>
            <p:cNvCxnSpPr>
              <a:cxnSpLocks/>
              <a:stCxn id="10" idx="1"/>
              <a:endCxn id="7" idx="5"/>
            </p:cNvCxnSpPr>
            <p:nvPr/>
          </p:nvCxnSpPr>
          <p:spPr>
            <a:xfrm flipH="1" flipV="1">
              <a:off x="3780795" y="4411139"/>
              <a:ext cx="327720" cy="2729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3A36D425-B4E7-410A-ADF1-203CD9C4CA5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920576" y="4402668"/>
              <a:ext cx="327720" cy="2729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315A3191-1834-4996-A830-B715EB71005F}"/>
                </a:ext>
              </a:extLst>
            </p:cNvPr>
            <p:cNvCxnSpPr>
              <a:cxnSpLocks/>
              <a:stCxn id="9" idx="7"/>
              <a:endCxn id="7" idx="3"/>
            </p:cNvCxnSpPr>
            <p:nvPr/>
          </p:nvCxnSpPr>
          <p:spPr>
            <a:xfrm flipV="1">
              <a:off x="3215794" y="4411139"/>
              <a:ext cx="383403" cy="2729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47BCC114-736F-484E-9CEA-19A49E25795F}"/>
                </a:ext>
              </a:extLst>
            </p:cNvPr>
            <p:cNvCxnSpPr>
              <a:cxnSpLocks/>
              <a:endCxn id="8" idx="3"/>
            </p:cNvCxnSpPr>
            <p:nvPr/>
          </p:nvCxnSpPr>
          <p:spPr>
            <a:xfrm flipV="1">
              <a:off x="5372610" y="4411139"/>
              <a:ext cx="330929" cy="2747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27719263-E734-4FB0-A1D6-34108E6808CA}"/>
                </a:ext>
              </a:extLst>
            </p:cNvPr>
            <p:cNvCxnSpPr>
              <a:cxnSpLocks/>
              <a:stCxn id="7" idx="6"/>
              <a:endCxn id="6" idx="2"/>
            </p:cNvCxnSpPr>
            <p:nvPr/>
          </p:nvCxnSpPr>
          <p:spPr>
            <a:xfrm flipV="1">
              <a:off x="3818406" y="4054827"/>
              <a:ext cx="766136" cy="2702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FD762EA9-B4BC-4999-AE54-DEC5051EA3AF}"/>
                </a:ext>
              </a:extLst>
            </p:cNvPr>
            <p:cNvCxnSpPr>
              <a:cxnSpLocks/>
              <a:stCxn id="8" idx="2"/>
              <a:endCxn id="6" idx="6"/>
            </p:cNvCxnSpPr>
            <p:nvPr/>
          </p:nvCxnSpPr>
          <p:spPr>
            <a:xfrm flipH="1" flipV="1">
              <a:off x="4841361" y="4054827"/>
              <a:ext cx="824568" cy="2702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0D343823-AFB3-42CD-B08B-312F0F3C806A}"/>
                </a:ext>
              </a:extLst>
            </p:cNvPr>
            <p:cNvCxnSpPr>
              <a:cxnSpLocks/>
              <a:stCxn id="13" idx="0"/>
              <a:endCxn id="9" idx="3"/>
            </p:cNvCxnSpPr>
            <p:nvPr/>
          </p:nvCxnSpPr>
          <p:spPr>
            <a:xfrm flipV="1">
              <a:off x="2828201" y="4856322"/>
              <a:ext cx="205995" cy="3453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DBE35805-2D1E-4C2F-A7D8-28D0A08A38B1}"/>
                </a:ext>
              </a:extLst>
            </p:cNvPr>
            <p:cNvCxnSpPr>
              <a:cxnSpLocks/>
              <a:stCxn id="14" idx="0"/>
              <a:endCxn id="10" idx="3"/>
            </p:cNvCxnSpPr>
            <p:nvPr/>
          </p:nvCxnSpPr>
          <p:spPr>
            <a:xfrm flipV="1">
              <a:off x="3902520" y="4856322"/>
              <a:ext cx="205995" cy="3453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FC9622DB-4CA4-416C-A4F6-1D6F4C1A6709}"/>
                </a:ext>
              </a:extLst>
            </p:cNvPr>
            <p:cNvCxnSpPr>
              <a:cxnSpLocks/>
              <a:stCxn id="15" idx="0"/>
              <a:endCxn id="11" idx="3"/>
            </p:cNvCxnSpPr>
            <p:nvPr/>
          </p:nvCxnSpPr>
          <p:spPr>
            <a:xfrm flipV="1">
              <a:off x="4976839" y="4856322"/>
              <a:ext cx="205995" cy="3453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176E3ACD-FE0C-4398-B37A-5665177BDA0E}"/>
                </a:ext>
              </a:extLst>
            </p:cNvPr>
            <p:cNvCxnSpPr>
              <a:cxnSpLocks/>
              <a:stCxn id="16" idx="0"/>
              <a:endCxn id="12" idx="3"/>
            </p:cNvCxnSpPr>
            <p:nvPr/>
          </p:nvCxnSpPr>
          <p:spPr>
            <a:xfrm flipV="1">
              <a:off x="6051157" y="4856322"/>
              <a:ext cx="205995" cy="3453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84D53E25-0DF5-4009-BF94-E82AB842CB6F}"/>
                </a:ext>
              </a:extLst>
            </p:cNvPr>
            <p:cNvCxnSpPr>
              <a:cxnSpLocks/>
              <a:stCxn id="17" idx="0"/>
              <a:endCxn id="9" idx="5"/>
            </p:cNvCxnSpPr>
            <p:nvPr/>
          </p:nvCxnSpPr>
          <p:spPr>
            <a:xfrm flipH="1" flipV="1">
              <a:off x="3215794" y="4856322"/>
              <a:ext cx="166020" cy="3431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F0826FA4-40E8-43F5-A546-7A4DEE9E1D27}"/>
                </a:ext>
              </a:extLst>
            </p:cNvPr>
            <p:cNvCxnSpPr>
              <a:cxnSpLocks/>
              <a:stCxn id="18" idx="0"/>
              <a:endCxn id="10" idx="5"/>
            </p:cNvCxnSpPr>
            <p:nvPr/>
          </p:nvCxnSpPr>
          <p:spPr>
            <a:xfrm flipH="1" flipV="1">
              <a:off x="4290113" y="4856322"/>
              <a:ext cx="166020" cy="3431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93D6B184-E773-4743-8D27-D613D95BC1BE}"/>
                </a:ext>
              </a:extLst>
            </p:cNvPr>
            <p:cNvCxnSpPr>
              <a:cxnSpLocks/>
              <a:stCxn id="19" idx="0"/>
              <a:endCxn id="11" idx="5"/>
            </p:cNvCxnSpPr>
            <p:nvPr/>
          </p:nvCxnSpPr>
          <p:spPr>
            <a:xfrm flipH="1" flipV="1">
              <a:off x="5364432" y="4856322"/>
              <a:ext cx="166020" cy="3431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4D2BDED6-38BB-4008-AC00-536123FC3485}"/>
                </a:ext>
              </a:extLst>
            </p:cNvPr>
            <p:cNvCxnSpPr>
              <a:cxnSpLocks/>
              <a:stCxn id="20" idx="0"/>
              <a:endCxn id="12" idx="5"/>
            </p:cNvCxnSpPr>
            <p:nvPr/>
          </p:nvCxnSpPr>
          <p:spPr>
            <a:xfrm flipH="1" flipV="1">
              <a:off x="6438750" y="4856322"/>
              <a:ext cx="166020" cy="3431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CB93A747-8800-4646-880B-BE8E7905C9C6}"/>
                </a:ext>
              </a:extLst>
            </p:cNvPr>
            <p:cNvSpPr/>
            <p:nvPr/>
          </p:nvSpPr>
          <p:spPr>
            <a:xfrm>
              <a:off x="2388693" y="5764218"/>
              <a:ext cx="256819" cy="243542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990E5157-D9CE-4C6C-80FE-DB42B50D2B2D}"/>
                </a:ext>
              </a:extLst>
            </p:cNvPr>
            <p:cNvSpPr/>
            <p:nvPr/>
          </p:nvSpPr>
          <p:spPr>
            <a:xfrm>
              <a:off x="3306093" y="5764218"/>
              <a:ext cx="256819" cy="243542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6D653187-4503-4545-8AC9-8D555515D7BB}"/>
                </a:ext>
              </a:extLst>
            </p:cNvPr>
            <p:cNvSpPr/>
            <p:nvPr/>
          </p:nvSpPr>
          <p:spPr>
            <a:xfrm>
              <a:off x="4529293" y="5764218"/>
              <a:ext cx="256819" cy="243542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4287B1EA-17C1-4AF0-8CF2-95ACB4A7427B}"/>
                </a:ext>
              </a:extLst>
            </p:cNvPr>
            <p:cNvSpPr/>
            <p:nvPr/>
          </p:nvSpPr>
          <p:spPr>
            <a:xfrm>
              <a:off x="5752493" y="5764218"/>
              <a:ext cx="256819" cy="243542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791BEE58-9A65-4C22-9916-5ED388FEFB0F}"/>
                </a:ext>
              </a:extLst>
            </p:cNvPr>
            <p:cNvSpPr/>
            <p:nvPr/>
          </p:nvSpPr>
          <p:spPr>
            <a:xfrm>
              <a:off x="2694493" y="5764218"/>
              <a:ext cx="256819" cy="243542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08F41A11-ECD7-40BB-A388-16AA15E87023}"/>
                </a:ext>
              </a:extLst>
            </p:cNvPr>
            <p:cNvSpPr/>
            <p:nvPr/>
          </p:nvSpPr>
          <p:spPr>
            <a:xfrm>
              <a:off x="3917693" y="5764218"/>
              <a:ext cx="256819" cy="243542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994CC263-DB02-4B94-BBD1-543DF162C3A8}"/>
                </a:ext>
              </a:extLst>
            </p:cNvPr>
            <p:cNvSpPr/>
            <p:nvPr/>
          </p:nvSpPr>
          <p:spPr>
            <a:xfrm>
              <a:off x="5140893" y="5764218"/>
              <a:ext cx="256819" cy="243542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0FE1B423-270F-4B82-A9A3-0C0B615C30CC}"/>
                </a:ext>
              </a:extLst>
            </p:cNvPr>
            <p:cNvSpPr/>
            <p:nvPr/>
          </p:nvSpPr>
          <p:spPr>
            <a:xfrm>
              <a:off x="6364093" y="5764218"/>
              <a:ext cx="256819" cy="243542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B9C91131-1DA4-4E09-A631-674C2666FBB7}"/>
                </a:ext>
              </a:extLst>
            </p:cNvPr>
            <p:cNvSpPr/>
            <p:nvPr/>
          </p:nvSpPr>
          <p:spPr>
            <a:xfrm>
              <a:off x="3000293" y="5764218"/>
              <a:ext cx="256819" cy="243542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46AB9AFF-F90E-4AE4-947E-9AD07EBA5937}"/>
                </a:ext>
              </a:extLst>
            </p:cNvPr>
            <p:cNvSpPr/>
            <p:nvPr/>
          </p:nvSpPr>
          <p:spPr>
            <a:xfrm>
              <a:off x="4223493" y="5764218"/>
              <a:ext cx="256819" cy="243542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98D1B3F7-7423-49BC-966F-B3149FDA055D}"/>
                </a:ext>
              </a:extLst>
            </p:cNvPr>
            <p:cNvSpPr/>
            <p:nvPr/>
          </p:nvSpPr>
          <p:spPr>
            <a:xfrm>
              <a:off x="5446693" y="5764218"/>
              <a:ext cx="256819" cy="243542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51124CDC-4BF3-426A-ADA7-72B2680B4068}"/>
                </a:ext>
              </a:extLst>
            </p:cNvPr>
            <p:cNvSpPr/>
            <p:nvPr/>
          </p:nvSpPr>
          <p:spPr>
            <a:xfrm>
              <a:off x="6669893" y="5764218"/>
              <a:ext cx="256819" cy="243542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4E522ED2-6EB8-4FB4-8E22-FD6CE1B75D91}"/>
                </a:ext>
              </a:extLst>
            </p:cNvPr>
            <p:cNvSpPr/>
            <p:nvPr/>
          </p:nvSpPr>
          <p:spPr>
            <a:xfrm>
              <a:off x="3611893" y="5764218"/>
              <a:ext cx="256819" cy="243542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D3ED3517-959D-4AC5-B95B-096E6B8A9505}"/>
                </a:ext>
              </a:extLst>
            </p:cNvPr>
            <p:cNvSpPr/>
            <p:nvPr/>
          </p:nvSpPr>
          <p:spPr>
            <a:xfrm>
              <a:off x="4835093" y="5764218"/>
              <a:ext cx="256819" cy="243542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1E28801E-1499-4345-8A59-214A824F5F6D}"/>
                </a:ext>
              </a:extLst>
            </p:cNvPr>
            <p:cNvSpPr/>
            <p:nvPr/>
          </p:nvSpPr>
          <p:spPr>
            <a:xfrm>
              <a:off x="6058293" y="5764218"/>
              <a:ext cx="256819" cy="243542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4F1B4537-932F-4C5E-BC64-FA2936E937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59357" y="5432041"/>
              <a:ext cx="205995" cy="3453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7B862F9B-A31A-4897-A1A8-2F963188AD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25917" y="5432253"/>
              <a:ext cx="205995" cy="3453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9A85B9AD-8D2A-4AE5-AD3F-3ADF84E30944}"/>
                </a:ext>
              </a:extLst>
            </p:cNvPr>
            <p:cNvCxnSpPr>
              <a:cxnSpLocks/>
              <a:stCxn id="75" idx="0"/>
              <a:endCxn id="14" idx="4"/>
            </p:cNvCxnSpPr>
            <p:nvPr/>
          </p:nvCxnSpPr>
          <p:spPr>
            <a:xfrm flipV="1">
              <a:off x="3740303" y="5445224"/>
              <a:ext cx="162218" cy="3189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7C6E1764-4E6F-4C70-8796-237456CC6676}"/>
                </a:ext>
              </a:extLst>
            </p:cNvPr>
            <p:cNvCxnSpPr>
              <a:cxnSpLocks/>
              <a:stCxn id="72" idx="0"/>
              <a:endCxn id="18" idx="4"/>
            </p:cNvCxnSpPr>
            <p:nvPr/>
          </p:nvCxnSpPr>
          <p:spPr>
            <a:xfrm flipV="1">
              <a:off x="4351903" y="5443015"/>
              <a:ext cx="104230" cy="3212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49E3414B-CC8B-465E-8C35-5B062008D92B}"/>
                </a:ext>
              </a:extLst>
            </p:cNvPr>
            <p:cNvCxnSpPr>
              <a:cxnSpLocks/>
              <a:stCxn id="76" idx="0"/>
            </p:cNvCxnSpPr>
            <p:nvPr/>
          </p:nvCxnSpPr>
          <p:spPr>
            <a:xfrm flipV="1">
              <a:off x="4963503" y="5423276"/>
              <a:ext cx="5584" cy="3409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E04F1FC6-D2F9-4805-A751-60C11DEBD3E0}"/>
                </a:ext>
              </a:extLst>
            </p:cNvPr>
            <p:cNvCxnSpPr>
              <a:cxnSpLocks/>
              <a:stCxn id="73" idx="0"/>
            </p:cNvCxnSpPr>
            <p:nvPr/>
          </p:nvCxnSpPr>
          <p:spPr>
            <a:xfrm flipH="1" flipV="1">
              <a:off x="5546109" y="5443016"/>
              <a:ext cx="28994" cy="3212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CD3ECE1C-62C7-402D-81AE-043F43532219}"/>
                </a:ext>
              </a:extLst>
            </p:cNvPr>
            <p:cNvCxnSpPr>
              <a:cxnSpLocks/>
              <a:stCxn id="77" idx="0"/>
              <a:endCxn id="16" idx="4"/>
            </p:cNvCxnSpPr>
            <p:nvPr/>
          </p:nvCxnSpPr>
          <p:spPr>
            <a:xfrm flipH="1" flipV="1">
              <a:off x="6051158" y="5445224"/>
              <a:ext cx="135545" cy="3189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A1BB0BB4-36AC-4C7A-B260-7D2F76F630AC}"/>
                </a:ext>
              </a:extLst>
            </p:cNvPr>
            <p:cNvCxnSpPr>
              <a:cxnSpLocks/>
              <a:stCxn id="74" idx="0"/>
              <a:endCxn id="20" idx="4"/>
            </p:cNvCxnSpPr>
            <p:nvPr/>
          </p:nvCxnSpPr>
          <p:spPr>
            <a:xfrm flipH="1" flipV="1">
              <a:off x="6604770" y="5443015"/>
              <a:ext cx="193533" cy="3212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1691B1F6-1DF8-413E-AC62-04D65C97F92D}"/>
                </a:ext>
              </a:extLst>
            </p:cNvPr>
            <p:cNvCxnSpPr>
              <a:cxnSpLocks/>
              <a:stCxn id="67" idx="0"/>
              <a:endCxn id="13" idx="4"/>
            </p:cNvCxnSpPr>
            <p:nvPr/>
          </p:nvCxnSpPr>
          <p:spPr>
            <a:xfrm flipV="1">
              <a:off x="2822903" y="5445224"/>
              <a:ext cx="5299" cy="3189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8583E8A2-9B10-4ACD-BBB7-DEE9314D55C3}"/>
                </a:ext>
              </a:extLst>
            </p:cNvPr>
            <p:cNvCxnSpPr>
              <a:cxnSpLocks/>
              <a:stCxn id="64" idx="0"/>
            </p:cNvCxnSpPr>
            <p:nvPr/>
          </p:nvCxnSpPr>
          <p:spPr>
            <a:xfrm flipH="1" flipV="1">
              <a:off x="3397471" y="5467172"/>
              <a:ext cx="37032" cy="2970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606CA128-A794-4083-8560-986255D68E15}"/>
                </a:ext>
              </a:extLst>
            </p:cNvPr>
            <p:cNvCxnSpPr>
              <a:cxnSpLocks/>
              <a:stCxn id="68" idx="0"/>
              <a:endCxn id="14" idx="4"/>
            </p:cNvCxnSpPr>
            <p:nvPr/>
          </p:nvCxnSpPr>
          <p:spPr>
            <a:xfrm flipH="1" flipV="1">
              <a:off x="3902521" y="5445224"/>
              <a:ext cx="143582" cy="3189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E869ED4C-BFBD-4AC8-97FE-86FFC9A62C6E}"/>
                </a:ext>
              </a:extLst>
            </p:cNvPr>
            <p:cNvCxnSpPr>
              <a:cxnSpLocks/>
              <a:stCxn id="65" idx="0"/>
            </p:cNvCxnSpPr>
            <p:nvPr/>
          </p:nvCxnSpPr>
          <p:spPr>
            <a:xfrm flipH="1" flipV="1">
              <a:off x="4492263" y="5441472"/>
              <a:ext cx="165440" cy="3227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B71F404B-09E5-423D-8940-0C2C5681D013}"/>
                </a:ext>
              </a:extLst>
            </p:cNvPr>
            <p:cNvCxnSpPr>
              <a:cxnSpLocks/>
              <a:stCxn id="69" idx="0"/>
              <a:endCxn id="15" idx="5"/>
            </p:cNvCxnSpPr>
            <p:nvPr/>
          </p:nvCxnSpPr>
          <p:spPr>
            <a:xfrm flipH="1" flipV="1">
              <a:off x="5067639" y="5409558"/>
              <a:ext cx="201664" cy="3546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8C69834B-A5D7-4AA8-9679-24E7F314AC6F}"/>
                </a:ext>
              </a:extLst>
            </p:cNvPr>
            <p:cNvCxnSpPr>
              <a:cxnSpLocks/>
              <a:stCxn id="66" idx="0"/>
              <a:endCxn id="19" idx="5"/>
            </p:cNvCxnSpPr>
            <p:nvPr/>
          </p:nvCxnSpPr>
          <p:spPr>
            <a:xfrm flipH="1" flipV="1">
              <a:off x="5621251" y="5407349"/>
              <a:ext cx="259652" cy="3568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4D0A1B6B-4DDB-490F-BBE1-83858DCBC6C8}"/>
                </a:ext>
              </a:extLst>
            </p:cNvPr>
            <p:cNvCxnSpPr>
              <a:cxnSpLocks/>
              <a:stCxn id="70" idx="0"/>
              <a:endCxn id="16" idx="5"/>
            </p:cNvCxnSpPr>
            <p:nvPr/>
          </p:nvCxnSpPr>
          <p:spPr>
            <a:xfrm flipH="1" flipV="1">
              <a:off x="6141957" y="5409558"/>
              <a:ext cx="350546" cy="3546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B78DA87E-12F7-4170-BE9C-188B596D0EFD}"/>
                </a:ext>
              </a:extLst>
            </p:cNvPr>
            <p:cNvSpPr/>
            <p:nvPr/>
          </p:nvSpPr>
          <p:spPr>
            <a:xfrm>
              <a:off x="6975693" y="5764218"/>
              <a:ext cx="256819" cy="243542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8" name="Straight Arrow Connector 117">
              <a:extLst>
                <a:ext uri="{FF2B5EF4-FFF2-40B4-BE49-F238E27FC236}">
                  <a16:creationId xmlns:a16="http://schemas.microsoft.com/office/drawing/2014/main" id="{EEEFB18F-062A-4583-A78E-57700811939F}"/>
                </a:ext>
              </a:extLst>
            </p:cNvPr>
            <p:cNvCxnSpPr>
              <a:cxnSpLocks/>
              <a:stCxn id="117" idx="0"/>
              <a:endCxn id="20" idx="5"/>
            </p:cNvCxnSpPr>
            <p:nvPr/>
          </p:nvCxnSpPr>
          <p:spPr>
            <a:xfrm flipH="1" flipV="1">
              <a:off x="6695569" y="5407349"/>
              <a:ext cx="408534" cy="3568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9" name="TextBox 128">
            <a:extLst>
              <a:ext uri="{FF2B5EF4-FFF2-40B4-BE49-F238E27FC236}">
                <a16:creationId xmlns:a16="http://schemas.microsoft.com/office/drawing/2014/main" id="{4DA56CE0-44D2-4C32-84A3-AEDB6AEEC68F}"/>
              </a:ext>
            </a:extLst>
          </p:cNvPr>
          <p:cNvSpPr txBox="1"/>
          <p:nvPr/>
        </p:nvSpPr>
        <p:spPr>
          <a:xfrm>
            <a:off x="7124220" y="4048385"/>
            <a:ext cx="1480228" cy="2010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800"/>
              </a:spcBef>
            </a:pPr>
            <a:r>
              <a:rPr lang="pt-PT" dirty="0"/>
              <a:t>1 … 2</a:t>
            </a:r>
            <a:r>
              <a:rPr lang="pt-PT" baseline="30000" dirty="0"/>
              <a:t>1 </a:t>
            </a:r>
            <a:r>
              <a:rPr lang="pt-PT" dirty="0"/>
              <a:t>= 2</a:t>
            </a:r>
          </a:p>
          <a:p>
            <a:pPr>
              <a:lnSpc>
                <a:spcPct val="150000"/>
              </a:lnSpc>
              <a:spcBef>
                <a:spcPts val="800"/>
              </a:spcBef>
            </a:pPr>
            <a:r>
              <a:rPr lang="pt-PT" dirty="0"/>
              <a:t>2 … 2</a:t>
            </a:r>
            <a:r>
              <a:rPr lang="pt-PT" baseline="30000" dirty="0"/>
              <a:t>2 </a:t>
            </a:r>
            <a:r>
              <a:rPr lang="pt-PT" dirty="0"/>
              <a:t>= 4</a:t>
            </a:r>
          </a:p>
          <a:p>
            <a:pPr>
              <a:lnSpc>
                <a:spcPct val="150000"/>
              </a:lnSpc>
              <a:spcBef>
                <a:spcPts val="800"/>
              </a:spcBef>
            </a:pPr>
            <a:r>
              <a:rPr lang="pt-PT" dirty="0"/>
              <a:t>3 … 2</a:t>
            </a:r>
            <a:r>
              <a:rPr lang="pt-PT" baseline="30000" dirty="0"/>
              <a:t>3 </a:t>
            </a:r>
            <a:r>
              <a:rPr lang="pt-PT" dirty="0"/>
              <a:t>= 8</a:t>
            </a:r>
          </a:p>
          <a:p>
            <a:pPr>
              <a:lnSpc>
                <a:spcPct val="150000"/>
              </a:lnSpc>
              <a:spcBef>
                <a:spcPts val="800"/>
              </a:spcBef>
            </a:pPr>
            <a:r>
              <a:rPr lang="pt-PT" dirty="0"/>
              <a:t>4 … 2</a:t>
            </a:r>
            <a:r>
              <a:rPr lang="pt-PT" baseline="30000" dirty="0"/>
              <a:t>4 </a:t>
            </a:r>
            <a:r>
              <a:rPr lang="pt-PT" dirty="0"/>
              <a:t>= 16</a:t>
            </a:r>
          </a:p>
        </p:txBody>
      </p:sp>
    </p:spTree>
    <p:extLst>
      <p:ext uri="{BB962C8B-B14F-4D97-AF65-F5344CB8AC3E}">
        <p14:creationId xmlns:p14="http://schemas.microsoft.com/office/powerpoint/2010/main" val="15987036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43C6C-7A61-4579-953C-F24CAED55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BF vs. DF (com d=L)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15993-812E-4E2F-8E76-CEA2A53C22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sz="2000" dirty="0"/>
              <a:t>Aplicando, no caso do BF, o método descrito no slide anterior, obtém-se os seguintes valores:</a:t>
            </a:r>
          </a:p>
          <a:p>
            <a:pPr lvl="1"/>
            <a:r>
              <a:rPr lang="pt-PT" sz="1800" dirty="0"/>
              <a:t>MIN = 2 + 4 + 8 + 2 = 16</a:t>
            </a:r>
          </a:p>
          <a:p>
            <a:pPr lvl="1"/>
            <a:r>
              <a:rPr lang="pt-PT" sz="1800" dirty="0"/>
              <a:t>MAX= 2 + 4 + 8 + 16 = 30</a:t>
            </a:r>
          </a:p>
          <a:p>
            <a:pPr lvl="1"/>
            <a:r>
              <a:rPr lang="pt-PT" dirty="0" err="1"/>
              <a:t>T</a:t>
            </a:r>
            <a:r>
              <a:rPr lang="pt-PT" baseline="-25000" dirty="0" err="1"/>
              <a:t>m</a:t>
            </a:r>
            <a:r>
              <a:rPr lang="pt-PT" baseline="-25000" dirty="0"/>
              <a:t> </a:t>
            </a:r>
            <a:r>
              <a:rPr lang="pt-PT" sz="1800" dirty="0"/>
              <a:t>= (16 + 30)/2 = 23</a:t>
            </a:r>
          </a:p>
          <a:p>
            <a:pPr lvl="1"/>
            <a:endParaRPr lang="pt-PT" sz="1800" dirty="0"/>
          </a:p>
          <a:p>
            <a:r>
              <a:rPr lang="pt-PT" sz="2000" dirty="0"/>
              <a:t>De forma similar, para o DF, se d=4, tem-se:</a:t>
            </a:r>
          </a:p>
          <a:p>
            <a:pPr lvl="1"/>
            <a:r>
              <a:rPr lang="pt-PT" sz="1800" dirty="0"/>
              <a:t>MIN = 2 + 2 + 2 + 2 = 8</a:t>
            </a:r>
          </a:p>
          <a:p>
            <a:pPr lvl="1"/>
            <a:r>
              <a:rPr lang="pt-PT" sz="1800" dirty="0"/>
              <a:t>MAX= 2 + 4 + 8 + 16 = 30</a:t>
            </a:r>
          </a:p>
          <a:p>
            <a:pPr lvl="1"/>
            <a:r>
              <a:rPr lang="pt-PT" dirty="0" err="1"/>
              <a:t>T</a:t>
            </a:r>
            <a:r>
              <a:rPr lang="pt-PT" baseline="-25000" dirty="0" err="1"/>
              <a:t>m</a:t>
            </a:r>
            <a:r>
              <a:rPr lang="pt-PT" baseline="-25000" dirty="0"/>
              <a:t> </a:t>
            </a:r>
            <a:r>
              <a:rPr lang="pt-PT" sz="1800" dirty="0"/>
              <a:t>= (8 + 30)/2 = 19</a:t>
            </a:r>
          </a:p>
          <a:p>
            <a:endParaRPr lang="pt-PT" sz="2000" dirty="0"/>
          </a:p>
          <a:p>
            <a:r>
              <a:rPr lang="pt-PT" sz="2000" dirty="0"/>
              <a:t>Aparentemente o DF é melhor que o BF.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CC1055-B379-4747-84F0-EFED2A20F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PT"/>
              <a:t>Inteligência Artificial © Joaquim Filipe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AEA186-6A60-461B-AC07-4145BD610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BCFBB6-3E44-4571-9ED5-3F88F3A75C2B}" type="slidenum">
              <a:rPr lang="pt-PT" altLang="pt-PT" smtClean="0"/>
              <a:pPr>
                <a:defRPr/>
              </a:pPr>
              <a:t>35</a:t>
            </a:fld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32849618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B6D73-39A7-4E39-901F-62337AFEA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DF (com d&gt;L)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04F151-BAC5-44B3-95B7-E33BD5DC5C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Se agora o nível de profundidade máxima, d, for superior a L, a relação BF-DF altera-se. </a:t>
            </a:r>
          </a:p>
          <a:p>
            <a:r>
              <a:rPr lang="pt-PT" dirty="0"/>
              <a:t>Considere d=5:</a:t>
            </a:r>
          </a:p>
          <a:p>
            <a:pPr lvl="1"/>
            <a:r>
              <a:rPr lang="pt-PT" dirty="0"/>
              <a:t>MIN = 2 + 2 + 2 + 2 = 8</a:t>
            </a:r>
          </a:p>
          <a:p>
            <a:pPr lvl="1"/>
            <a:r>
              <a:rPr lang="pt-PT" dirty="0"/>
              <a:t>MAX= 2 + 4 + 8 + 16 + 32 – 2 = 60</a:t>
            </a:r>
          </a:p>
          <a:p>
            <a:pPr lvl="1"/>
            <a:r>
              <a:rPr lang="pt-PT" sz="2200" dirty="0" err="1"/>
              <a:t>T</a:t>
            </a:r>
            <a:r>
              <a:rPr lang="pt-PT" sz="2200" baseline="-25000" dirty="0" err="1"/>
              <a:t>m</a:t>
            </a:r>
            <a:r>
              <a:rPr lang="pt-PT" sz="2200" baseline="-25000" dirty="0"/>
              <a:t> </a:t>
            </a:r>
            <a:r>
              <a:rPr lang="pt-PT" dirty="0"/>
              <a:t>= (8 + 60)/2 = 34</a:t>
            </a:r>
          </a:p>
          <a:p>
            <a:r>
              <a:rPr lang="pt-PT" dirty="0"/>
              <a:t>Considere d=6:</a:t>
            </a:r>
          </a:p>
          <a:p>
            <a:pPr lvl="1"/>
            <a:r>
              <a:rPr lang="pt-PT" dirty="0"/>
              <a:t>MIN = 2 + 2 + 2 + 2 = 8</a:t>
            </a:r>
          </a:p>
          <a:p>
            <a:pPr lvl="1"/>
            <a:r>
              <a:rPr lang="pt-PT" dirty="0"/>
              <a:t>MAX= 2 + 4 + 8 + 16 + 32 + 64 – 2 – 4 = 120</a:t>
            </a:r>
          </a:p>
          <a:p>
            <a:pPr lvl="1"/>
            <a:r>
              <a:rPr lang="pt-PT" sz="2200" dirty="0" err="1"/>
              <a:t>T</a:t>
            </a:r>
            <a:r>
              <a:rPr lang="pt-PT" sz="2200" baseline="-25000" dirty="0" err="1"/>
              <a:t>m</a:t>
            </a:r>
            <a:r>
              <a:rPr lang="pt-PT" sz="2200" baseline="-25000" dirty="0"/>
              <a:t> </a:t>
            </a:r>
            <a:r>
              <a:rPr lang="pt-PT" dirty="0"/>
              <a:t>= (8 + 120)/2 = 64</a:t>
            </a:r>
          </a:p>
          <a:p>
            <a:r>
              <a:rPr lang="pt-PT" dirty="0"/>
              <a:t>Em ambas as situações o DF é pior que o BF.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B8C056-E7F6-47C3-9A38-AE56F4736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PT"/>
              <a:t>Inteligência Artificial © Joaquim Filipe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0366C8-DACF-40E9-A1E8-D54A59926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BCFBB6-3E44-4571-9ED5-3F88F3A75C2B}" type="slidenum">
              <a:rPr lang="pt-PT" altLang="pt-PT" smtClean="0"/>
              <a:pPr>
                <a:defRPr/>
              </a:pPr>
              <a:t>36</a:t>
            </a:fld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9060145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2361E-0106-4414-824D-E6530B855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Algoritmo de </a:t>
            </a:r>
            <a:r>
              <a:rPr lang="pt-PT" dirty="0" err="1"/>
              <a:t>dijkstra</a:t>
            </a: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602AE9F-5090-4A5D-B511-6B51A41FEA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9321" y="2023228"/>
            <a:ext cx="1523445" cy="2029992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825E58-AA7A-4899-A14A-D60A415BE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PT"/>
              <a:t>Inteligência Artificial © Joaquim Filipe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DC89E3-AE92-4A94-9E77-77C0EBC3A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BCFBB6-3E44-4571-9ED5-3F88F3A75C2B}" type="slidenum">
              <a:rPr lang="pt-PT" altLang="pt-PT" smtClean="0"/>
              <a:pPr>
                <a:defRPr/>
              </a:pPr>
              <a:t>37</a:t>
            </a:fld>
            <a:endParaRPr lang="pt-PT" altLang="pt-PT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1530871-57EB-420E-B79A-FC9CE19B5BEF}"/>
              </a:ext>
            </a:extLst>
          </p:cNvPr>
          <p:cNvSpPr/>
          <p:nvPr/>
        </p:nvSpPr>
        <p:spPr>
          <a:xfrm>
            <a:off x="7020272" y="4086071"/>
            <a:ext cx="187743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hlinkClick r:id="rId3" tooltip="Edsger Dijkstra"/>
              </a:rPr>
              <a:t>Edsger</a:t>
            </a:r>
            <a:r>
              <a:rPr lang="en-US" dirty="0">
                <a:hlinkClick r:id="rId3" tooltip="Edsger Dijkstra"/>
              </a:rPr>
              <a:t> Dijkstra</a:t>
            </a:r>
            <a:r>
              <a:rPr lang="en-US" dirty="0"/>
              <a:t> </a:t>
            </a:r>
          </a:p>
          <a:p>
            <a:r>
              <a:rPr lang="en-US" dirty="0"/>
              <a:t>	1956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FA41BA2-6955-4F93-8FDD-6FF2BC7B002F}"/>
              </a:ext>
            </a:extLst>
          </p:cNvPr>
          <p:cNvSpPr/>
          <p:nvPr/>
        </p:nvSpPr>
        <p:spPr>
          <a:xfrm>
            <a:off x="971600" y="2023228"/>
            <a:ext cx="5976664" cy="357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dirty="0"/>
              <a:t>Este algoritmo soluciona o </a:t>
            </a:r>
            <a:r>
              <a:rPr lang="pt-PT" dirty="0">
                <a:hlinkClick r:id="rId4" tooltip="Problema do caminho mais curto"/>
              </a:rPr>
              <a:t>problema do caminho mais curto</a:t>
            </a:r>
            <a:r>
              <a:rPr lang="pt-PT" dirty="0"/>
              <a:t>. </a:t>
            </a:r>
          </a:p>
          <a:p>
            <a:endParaRPr lang="pt-PT" dirty="0"/>
          </a:p>
          <a:p>
            <a:r>
              <a:rPr lang="pt-PT" dirty="0"/>
              <a:t>PSEUDOCÓDIGO:</a:t>
            </a:r>
          </a:p>
          <a:p>
            <a:pPr marL="342900" lvl="0" indent="-342900">
              <a:lnSpc>
                <a:spcPct val="90000"/>
              </a:lnSpc>
              <a:spcBef>
                <a:spcPts val="1000"/>
              </a:spcBef>
              <a:buFont typeface="+mj-lt"/>
              <a:buAutoNum type="arabicPeriod"/>
            </a:pPr>
            <a:r>
              <a:rPr lang="pt-PT" sz="1600" dirty="0">
                <a:solidFill>
                  <a:prstClr val="white"/>
                </a:solidFill>
                <a:latin typeface="Century Gothic" panose="020B0502020202020204"/>
              </a:rPr>
              <a:t>Atribuir valor zero à estimativa do custo mínimo do nó </a:t>
            </a:r>
            <a:r>
              <a:rPr lang="pt-PT" sz="1600" b="1" dirty="0">
                <a:solidFill>
                  <a:prstClr val="white"/>
                </a:solidFill>
                <a:latin typeface="Century Gothic" panose="020B0502020202020204"/>
              </a:rPr>
              <a:t>s</a:t>
            </a:r>
            <a:r>
              <a:rPr lang="pt-PT" sz="1600" dirty="0">
                <a:solidFill>
                  <a:prstClr val="white"/>
                </a:solidFill>
                <a:latin typeface="Century Gothic" panose="020B0502020202020204"/>
              </a:rPr>
              <a:t> (a raiz da árvore) e infinito às estimativas para todos os outros nós do grafo; </a:t>
            </a:r>
          </a:p>
          <a:p>
            <a:pPr marL="342900" lvl="0" indent="-342900">
              <a:lnSpc>
                <a:spcPct val="90000"/>
              </a:lnSpc>
              <a:spcBef>
                <a:spcPts val="1000"/>
              </a:spcBef>
              <a:buFont typeface="+mj-lt"/>
              <a:buAutoNum type="arabicPeriod"/>
            </a:pPr>
            <a:r>
              <a:rPr lang="pt-PT" sz="1600" dirty="0">
                <a:solidFill>
                  <a:prstClr val="white"/>
                </a:solidFill>
                <a:latin typeface="Century Gothic" panose="020B0502020202020204"/>
              </a:rPr>
              <a:t>Em cada passo, encontrar o nó </a:t>
            </a:r>
            <a:r>
              <a:rPr lang="pt-PT" sz="1600" b="1" dirty="0">
                <a:solidFill>
                  <a:prstClr val="white"/>
                </a:solidFill>
                <a:latin typeface="Century Gothic" panose="020B0502020202020204"/>
              </a:rPr>
              <a:t>u</a:t>
            </a:r>
            <a:r>
              <a:rPr lang="pt-PT" sz="1600" dirty="0">
                <a:solidFill>
                  <a:prstClr val="white"/>
                </a:solidFill>
                <a:latin typeface="Century Gothic" panose="020B0502020202020204"/>
              </a:rPr>
              <a:t>, que ainda não foi processado, que possua a menor distância a </a:t>
            </a:r>
            <a:r>
              <a:rPr lang="pt-PT" sz="1600" b="1" dirty="0">
                <a:solidFill>
                  <a:prstClr val="white"/>
                </a:solidFill>
                <a:latin typeface="Century Gothic" panose="020B0502020202020204"/>
              </a:rPr>
              <a:t>s</a:t>
            </a:r>
            <a:r>
              <a:rPr lang="pt-PT" sz="1600" dirty="0">
                <a:solidFill>
                  <a:prstClr val="white"/>
                </a:solidFill>
                <a:latin typeface="Century Gothic" panose="020B0502020202020204"/>
              </a:rPr>
              <a:t>. </a:t>
            </a:r>
          </a:p>
          <a:p>
            <a:pPr marL="342900" lvl="0" indent="-342900">
              <a:lnSpc>
                <a:spcPct val="90000"/>
              </a:lnSpc>
              <a:spcBef>
                <a:spcPts val="1000"/>
              </a:spcBef>
              <a:buFont typeface="+mj-lt"/>
              <a:buAutoNum type="arabicPeriod"/>
            </a:pPr>
            <a:r>
              <a:rPr lang="pt-PT" sz="1600" dirty="0">
                <a:solidFill>
                  <a:prstClr val="white"/>
                </a:solidFill>
                <a:latin typeface="Century Gothic" panose="020B0502020202020204"/>
              </a:rPr>
              <a:t>Ver para cada nó </a:t>
            </a:r>
            <a:r>
              <a:rPr lang="pt-PT" sz="1600" b="1" dirty="0">
                <a:solidFill>
                  <a:prstClr val="white"/>
                </a:solidFill>
                <a:latin typeface="Century Gothic" panose="020B0502020202020204"/>
              </a:rPr>
              <a:t>v</a:t>
            </a:r>
            <a:r>
              <a:rPr lang="pt-PT" sz="1600" dirty="0">
                <a:solidFill>
                  <a:prstClr val="white"/>
                </a:solidFill>
                <a:latin typeface="Century Gothic" panose="020B0502020202020204"/>
              </a:rPr>
              <a:t>, vizinho de </a:t>
            </a:r>
            <a:r>
              <a:rPr lang="pt-PT" sz="1600" b="1" dirty="0">
                <a:solidFill>
                  <a:prstClr val="white"/>
                </a:solidFill>
                <a:latin typeface="Century Gothic" panose="020B0502020202020204"/>
              </a:rPr>
              <a:t>u</a:t>
            </a:r>
            <a:r>
              <a:rPr lang="pt-PT" sz="1600" dirty="0">
                <a:solidFill>
                  <a:prstClr val="white"/>
                </a:solidFill>
                <a:latin typeface="Century Gothic" panose="020B0502020202020204"/>
              </a:rPr>
              <a:t>, se é melhor manter a distância atual de </a:t>
            </a:r>
            <a:r>
              <a:rPr lang="pt-PT" sz="1600" b="1" dirty="0">
                <a:solidFill>
                  <a:prstClr val="white"/>
                </a:solidFill>
                <a:latin typeface="Century Gothic" panose="020B0502020202020204"/>
              </a:rPr>
              <a:t>v </a:t>
            </a:r>
            <a:r>
              <a:rPr lang="pt-PT" sz="1600" dirty="0">
                <a:solidFill>
                  <a:prstClr val="white"/>
                </a:solidFill>
                <a:latin typeface="Century Gothic" panose="020B0502020202020204"/>
              </a:rPr>
              <a:t>ou atualizar fazendo o caminho </a:t>
            </a:r>
            <a:r>
              <a:rPr lang="pt-PT" sz="1600" dirty="0" err="1">
                <a:solidFill>
                  <a:prstClr val="white"/>
                </a:solidFill>
                <a:latin typeface="Century Gothic" panose="020B0502020202020204"/>
              </a:rPr>
              <a:t>S→u</a:t>
            </a:r>
            <a:r>
              <a:rPr lang="pt-PT" sz="1600" dirty="0">
                <a:solidFill>
                  <a:prstClr val="white"/>
                </a:solidFill>
                <a:latin typeface="Century Gothic" panose="020B0502020202020204"/>
              </a:rPr>
              <a:t> e depois </a:t>
            </a:r>
            <a:r>
              <a:rPr lang="pt-PT" sz="1600" dirty="0" err="1">
                <a:solidFill>
                  <a:prstClr val="white"/>
                </a:solidFill>
                <a:latin typeface="Century Gothic" panose="020B0502020202020204"/>
              </a:rPr>
              <a:t>u→v</a:t>
            </a:r>
            <a:r>
              <a:rPr lang="pt-PT" sz="1600" dirty="0">
                <a:solidFill>
                  <a:prstClr val="white"/>
                </a:solidFill>
                <a:latin typeface="Century Gothic" panose="020B0502020202020204"/>
              </a:rPr>
              <a:t>. De notar que o caminho </a:t>
            </a:r>
            <a:r>
              <a:rPr lang="pt-PT" sz="1600" dirty="0" err="1">
                <a:solidFill>
                  <a:prstClr val="white"/>
                </a:solidFill>
                <a:latin typeface="Century Gothic" panose="020B0502020202020204"/>
              </a:rPr>
              <a:t>S→u</a:t>
            </a:r>
            <a:r>
              <a:rPr lang="pt-PT" sz="1600" dirty="0">
                <a:solidFill>
                  <a:prstClr val="white"/>
                </a:solidFill>
                <a:latin typeface="Century Gothic" panose="020B0502020202020204"/>
              </a:rPr>
              <a:t> já foi fixado e possivelmente tem conexões no meio.</a:t>
            </a:r>
            <a:endParaRPr lang="pt-PT" sz="1600" dirty="0"/>
          </a:p>
        </p:txBody>
      </p:sp>
    </p:spTree>
    <p:extLst>
      <p:ext uri="{BB962C8B-B14F-4D97-AF65-F5344CB8AC3E}">
        <p14:creationId xmlns:p14="http://schemas.microsoft.com/office/powerpoint/2010/main" val="7551322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9885F-13C8-4F81-93A4-1E563A5CE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PT" sz="2800" dirty="0"/>
              <a:t>Comparação com outros algoritmos de procura em espaço de estados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629C10-33EB-426D-AF5B-D172DBB685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725" y="2167797"/>
            <a:ext cx="7956550" cy="4070350"/>
          </a:xfrm>
        </p:spPr>
        <p:txBody>
          <a:bodyPr/>
          <a:lstStyle/>
          <a:p>
            <a:endParaRPr lang="pt-PT" sz="1800" dirty="0"/>
          </a:p>
          <a:p>
            <a:r>
              <a:rPr lang="pt-PT" sz="1800" dirty="0"/>
              <a:t>Se os arcos tiverem valor unitário, o algoritmo de </a:t>
            </a:r>
            <a:r>
              <a:rPr lang="pt-PT" sz="1800" dirty="0" err="1"/>
              <a:t>Dijkstra</a:t>
            </a:r>
            <a:r>
              <a:rPr lang="pt-PT" sz="1800" dirty="0"/>
              <a:t> é igual ao BF.</a:t>
            </a:r>
          </a:p>
          <a:p>
            <a:endParaRPr lang="pt-PT" sz="1800" dirty="0"/>
          </a:p>
          <a:p>
            <a:r>
              <a:rPr lang="pt-PT" sz="1800" dirty="0"/>
              <a:t>Se os arcos do grafo tiverem pesos arbitrários positivos este algoritmo determina o caminho de custo mínimo. Nesse caso, o algoritmo de </a:t>
            </a:r>
            <a:r>
              <a:rPr lang="pt-PT" sz="1800" dirty="0" err="1"/>
              <a:t>Dijkstra</a:t>
            </a:r>
            <a:r>
              <a:rPr lang="pt-PT" sz="1800" dirty="0"/>
              <a:t> é igual ao algoritmo de custo uniforme.</a:t>
            </a:r>
          </a:p>
          <a:p>
            <a:endParaRPr lang="pt-PT" sz="1800" dirty="0"/>
          </a:p>
          <a:p>
            <a:r>
              <a:rPr lang="pt-PT" sz="1800" dirty="0"/>
              <a:t>O algoritmo de </a:t>
            </a:r>
            <a:r>
              <a:rPr lang="pt-PT" sz="1800" dirty="0" err="1"/>
              <a:t>Dijkstra</a:t>
            </a:r>
            <a:r>
              <a:rPr lang="pt-PT" sz="1800" dirty="0"/>
              <a:t> é um caso especial do A* em que a heurística é zero. </a:t>
            </a:r>
          </a:p>
          <a:p>
            <a:endParaRPr lang="en-US" sz="1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1A497A-5A8F-4000-9BE7-5EA9503D2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PT"/>
              <a:t>Inteligência Artificial © Joaquim Filipe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C2774D-6C67-4CA9-BA47-95E33B218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BCFBB6-3E44-4571-9ED5-3F88F3A75C2B}" type="slidenum">
              <a:rPr lang="pt-PT" altLang="pt-PT" smtClean="0"/>
              <a:pPr>
                <a:defRPr/>
              </a:pPr>
              <a:t>38</a:t>
            </a:fld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202752019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763588"/>
            <a:ext cx="7273925" cy="504825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PT" dirty="0"/>
              <a:t>Medidas de desempenho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PT"/>
              <a:t>Inteligência Artificial © Joaquim Filipe</a:t>
            </a:r>
          </a:p>
        </p:txBody>
      </p:sp>
      <p:sp>
        <p:nvSpPr>
          <p:cNvPr id="9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fld id="{A09341E2-3421-4E58-B8B5-E9096062803B}" type="slidenum">
              <a:rPr lang="pt-PT" altLang="pt-PT"/>
              <a:pPr eaLnBrk="1" hangingPunct="1">
                <a:defRPr/>
              </a:pPr>
              <a:t>39</a:t>
            </a:fld>
            <a:endParaRPr lang="pt-PT" altLang="pt-PT"/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755650" y="1700213"/>
            <a:ext cx="6840538" cy="4537075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PT" sz="2000" dirty="0"/>
              <a:t>Há certas medidas que embora não determinem completamente o poder heurístico podem ser úteis para comparar várias técnicas de procura.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endParaRPr lang="pt-PT" sz="2000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pt-PT" sz="2000" dirty="0"/>
              <a:t>Penetrância: 		      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endParaRPr lang="pt-PT" sz="2000" dirty="0"/>
          </a:p>
          <a:p>
            <a:pPr marL="914400" lvl="2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pt-PT" sz="1600" dirty="0"/>
          </a:p>
          <a:p>
            <a:pPr marL="914400" lvl="2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pt-PT" sz="1600" dirty="0"/>
              <a:t>em que L é o comprimento do caminho até ao objetivo e T é o número total de nós gerados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endParaRPr lang="pt-PT" sz="2000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pt-PT" sz="2000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pt-PT" sz="2000" dirty="0"/>
              <a:t>Factor de ramificação média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endParaRPr lang="pt-PT" sz="2000" dirty="0"/>
          </a:p>
          <a:p>
            <a:pPr marL="914400" lvl="2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pt-PT" sz="2000" dirty="0"/>
              <a:t>			          ou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endParaRPr lang="pt-PT" sz="2000" dirty="0"/>
          </a:p>
        </p:txBody>
      </p:sp>
      <p:graphicFrame>
        <p:nvGraphicFramePr>
          <p:cNvPr id="47110" name="Object 4"/>
          <p:cNvGraphicFramePr>
            <a:graphicFrameLocks noChangeAspect="1"/>
          </p:cNvGraphicFramePr>
          <p:nvPr/>
        </p:nvGraphicFramePr>
        <p:xfrm>
          <a:off x="3924300" y="2565400"/>
          <a:ext cx="1138238" cy="106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10" name="Equation" r:id="rId3" imgW="418918" imgH="393529" progId="Equation.DSMT4">
                  <p:embed/>
                </p:oleObj>
              </mc:Choice>
              <mc:Fallback>
                <p:oleObj name="Equation" r:id="rId3" imgW="418918" imgH="393529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4300" y="2565400"/>
                        <a:ext cx="1138238" cy="1069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1" name="Object 6"/>
          <p:cNvGraphicFramePr>
            <a:graphicFrameLocks noGrp="1" noChangeAspect="1"/>
          </p:cNvGraphicFramePr>
          <p:nvPr>
            <p:ph idx="1"/>
          </p:nvPr>
        </p:nvGraphicFramePr>
        <p:xfrm>
          <a:off x="2195513" y="5541963"/>
          <a:ext cx="2778125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11" name="Equation" r:id="rId5" imgW="1244600" imgH="203200" progId="Equation.DSMT4">
                  <p:embed/>
                </p:oleObj>
              </mc:Choice>
              <mc:Fallback>
                <p:oleObj name="Equation" r:id="rId5" imgW="1244600" imgH="203200" progId="Equation.DSMT4">
                  <p:embed/>
                  <p:pic>
                    <p:nvPicPr>
                      <p:cNvPr id="0" name="Object 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5541963"/>
                        <a:ext cx="2778125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2" name="Object 8"/>
          <p:cNvGraphicFramePr>
            <a:graphicFrameLocks noChangeAspect="1"/>
          </p:cNvGraphicFramePr>
          <p:nvPr/>
        </p:nvGraphicFramePr>
        <p:xfrm>
          <a:off x="5970588" y="5541963"/>
          <a:ext cx="2233612" cy="814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12" name="Equation" r:id="rId7" imgW="1079032" imgH="393529" progId="Equation.DSMT4">
                  <p:embed/>
                </p:oleObj>
              </mc:Choice>
              <mc:Fallback>
                <p:oleObj name="Equation" r:id="rId7" imgW="1079032" imgH="393529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70588" y="5541963"/>
                        <a:ext cx="2233612" cy="814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PT"/>
              <a:t>Exemplo (puzzle de 15)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5876925"/>
            <a:ext cx="7210425" cy="254000"/>
          </a:xfrm>
        </p:spPr>
        <p:txBody>
          <a:bodyPr/>
          <a:lstStyle/>
          <a:p>
            <a:pPr algn="r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PT" altLang="pt-PT" sz="1000"/>
              <a:t>(Nils Nilsson, Problem Solving Methods in AI, p.5)</a:t>
            </a:r>
          </a:p>
        </p:txBody>
      </p:sp>
      <p:pic>
        <p:nvPicPr>
          <p:cNvPr id="14340" name="Picture 4" descr="arvore estados 15-puzzle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63713" y="1700213"/>
            <a:ext cx="5832475" cy="4133850"/>
          </a:xfrm>
          <a:noFill/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PT"/>
              <a:t>Inteligência Artificial © Joaquim Filipe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fld id="{75452A73-1467-4163-84FA-08604EE03A9E}" type="slidenum">
              <a:rPr lang="pt-PT" altLang="pt-PT"/>
              <a:pPr eaLnBrk="1" hangingPunct="1">
                <a:defRPr/>
              </a:pPr>
              <a:t>4</a:t>
            </a:fld>
            <a:endParaRPr lang="pt-PT" altLang="pt-PT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pt-PT" dirty="0"/>
              <a:t>Resolução de equações de ordem superior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pt-PT" dirty="0"/>
              <a:t>Método da bissecção</a:t>
            </a:r>
          </a:p>
          <a:p>
            <a:pPr>
              <a:defRPr/>
            </a:pPr>
            <a:endParaRPr lang="pt-PT" dirty="0"/>
          </a:p>
          <a:p>
            <a:pPr>
              <a:defRPr/>
            </a:pPr>
            <a:endParaRPr lang="pt-PT" dirty="0"/>
          </a:p>
          <a:p>
            <a:pPr>
              <a:defRPr/>
            </a:pPr>
            <a:endParaRPr lang="pt-PT" dirty="0"/>
          </a:p>
          <a:p>
            <a:pPr>
              <a:defRPr/>
            </a:pPr>
            <a:endParaRPr lang="pt-PT" dirty="0"/>
          </a:p>
          <a:p>
            <a:pPr>
              <a:defRPr/>
            </a:pPr>
            <a:endParaRPr lang="pt-PT" dirty="0"/>
          </a:p>
          <a:p>
            <a:pPr>
              <a:defRPr/>
            </a:pPr>
            <a:endParaRPr lang="pt-PT" dirty="0"/>
          </a:p>
          <a:p>
            <a:pPr>
              <a:defRPr/>
            </a:pPr>
            <a:r>
              <a:rPr lang="pt-PT" dirty="0"/>
              <a:t>Método de Newton-Raphson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pt-PT" sz="1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 http://faculty.washington.edu/dbp/SAPACLISP-1.x/basic-math.lisp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PT"/>
              <a:t>Inteligência Artificial © Joaquim Filipe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E92DF7-F962-4559-8C43-F1A812DD13E5}" type="slidenum">
              <a:rPr lang="pt-PT" altLang="pt-PT" smtClean="0"/>
              <a:pPr>
                <a:defRPr/>
              </a:pPr>
              <a:t>40</a:t>
            </a:fld>
            <a:endParaRPr lang="pt-PT" altLang="pt-PT"/>
          </a:p>
        </p:txBody>
      </p:sp>
      <p:pic>
        <p:nvPicPr>
          <p:cNvPr id="48135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0200" y="2246313"/>
            <a:ext cx="2879725" cy="283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803400"/>
            <a:ext cx="7315200" cy="1825625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PT" sz="4400"/>
              <a:t>Algoritmos de Procura em Espaço de Estados</a:t>
            </a:r>
            <a:endParaRPr lang="en-GB" sz="4400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4400" y="3632200"/>
            <a:ext cx="7315200" cy="685800"/>
          </a:xfrm>
        </p:spPr>
        <p:txBody>
          <a:bodyPr/>
          <a:lstStyle/>
          <a:p>
            <a:pPr eaLnBrk="1" hangingPunct="1"/>
            <a:r>
              <a:rPr lang="pt-PT" altLang="pt-PT" sz="2800"/>
              <a:t>Procura com Memória Limitada</a:t>
            </a:r>
            <a:endParaRPr lang="en-GB" altLang="pt-PT" sz="28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PT"/>
              <a:t>IDA*</a:t>
            </a:r>
            <a:br>
              <a:rPr lang="pt-PT"/>
            </a:br>
            <a:r>
              <a:rPr lang="pt-PT"/>
              <a:t>Iterative Deepening A*</a:t>
            </a:r>
            <a:endParaRPr lang="en-GB"/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fontScale="92500"/>
          </a:bodyPr>
          <a:lstStyle/>
          <a:p>
            <a:pPr eaLnBrk="1" fontAlgn="auto" hangingPunct="1">
              <a:lnSpc>
                <a:spcPct val="100000"/>
              </a:lnSpc>
              <a:spcAft>
                <a:spcPts val="0"/>
              </a:spcAft>
              <a:defRPr/>
            </a:pPr>
            <a:r>
              <a:rPr lang="pt-PT" sz="2400" dirty="0"/>
              <a:t>Os requisitos de memória dos métodos não informados aumentam exponencialmente com a profundidade do estado </a:t>
            </a:r>
            <a:r>
              <a:rPr lang="pt-PT" sz="2400" dirty="0" err="1"/>
              <a:t>objectivo</a:t>
            </a:r>
            <a:r>
              <a:rPr lang="pt-PT" sz="2400" dirty="0"/>
              <a:t> no espaço de procura.</a:t>
            </a:r>
          </a:p>
          <a:p>
            <a:pPr eaLnBrk="1" fontAlgn="auto" hangingPunct="1">
              <a:lnSpc>
                <a:spcPct val="100000"/>
              </a:lnSpc>
              <a:spcAft>
                <a:spcPts val="0"/>
              </a:spcAft>
              <a:defRPr/>
            </a:pPr>
            <a:r>
              <a:rPr lang="pt-PT" sz="2400" dirty="0"/>
              <a:t>A utilização de heurísticas não evita este problema, apesar de reduzir o </a:t>
            </a:r>
            <a:r>
              <a:rPr lang="pt-PT" sz="2400" dirty="0" err="1"/>
              <a:t>factor</a:t>
            </a:r>
            <a:r>
              <a:rPr lang="pt-PT" sz="2400" dirty="0"/>
              <a:t> de ramificação.</a:t>
            </a:r>
          </a:p>
          <a:p>
            <a:pPr eaLnBrk="1" fontAlgn="auto" hangingPunct="1">
              <a:lnSpc>
                <a:spcPct val="100000"/>
              </a:lnSpc>
              <a:spcAft>
                <a:spcPts val="0"/>
              </a:spcAft>
              <a:defRPr/>
            </a:pPr>
            <a:r>
              <a:rPr lang="pt-PT" sz="2400" dirty="0"/>
              <a:t>IDA* surge em 1985 (</a:t>
            </a:r>
            <a:r>
              <a:rPr lang="pt-PT" sz="2400" dirty="0" err="1"/>
              <a:t>Korf</a:t>
            </a:r>
            <a:r>
              <a:rPr lang="pt-PT" sz="2400" dirty="0"/>
              <a:t>)</a:t>
            </a:r>
          </a:p>
          <a:p>
            <a:pPr eaLnBrk="1" fontAlgn="auto" hangingPunct="1">
              <a:lnSpc>
                <a:spcPct val="100000"/>
              </a:lnSpc>
              <a:spcAft>
                <a:spcPts val="0"/>
              </a:spcAft>
              <a:defRPr/>
            </a:pPr>
            <a:r>
              <a:rPr lang="pt-PT" sz="2400" dirty="0"/>
              <a:t>Pode ser </a:t>
            </a:r>
            <a:r>
              <a:rPr lang="pt-PT" sz="2400" dirty="0" err="1"/>
              <a:t>objecto</a:t>
            </a:r>
            <a:r>
              <a:rPr lang="pt-PT" sz="2400" dirty="0"/>
              <a:t> de implementação paralela (</a:t>
            </a:r>
            <a:r>
              <a:rPr lang="pt-PT" sz="2400" dirty="0" err="1"/>
              <a:t>Powley</a:t>
            </a:r>
            <a:r>
              <a:rPr lang="pt-PT" sz="2400" dirty="0"/>
              <a:t>, Ferguson e </a:t>
            </a:r>
            <a:r>
              <a:rPr lang="pt-PT" sz="2400" dirty="0" err="1"/>
              <a:t>Korf</a:t>
            </a:r>
            <a:r>
              <a:rPr lang="pt-PT" sz="2400" dirty="0"/>
              <a:t> 1993)</a:t>
            </a:r>
          </a:p>
          <a:p>
            <a:pPr eaLnBrk="1" fontAlgn="auto" hangingPunct="1">
              <a:lnSpc>
                <a:spcPct val="100000"/>
              </a:lnSpc>
              <a:spcAft>
                <a:spcPts val="0"/>
              </a:spcAft>
              <a:defRPr/>
            </a:pPr>
            <a:r>
              <a:rPr lang="pt-PT" sz="2400" dirty="0"/>
              <a:t>O IDA* garante a descoberta da solução </a:t>
            </a:r>
            <a:r>
              <a:rPr lang="pt-PT" sz="2400" dirty="0" err="1"/>
              <a:t>óptima</a:t>
            </a:r>
            <a:r>
              <a:rPr lang="pt-PT" sz="2400" dirty="0"/>
              <a:t>, desde que se use uma heurística admissível.</a:t>
            </a:r>
          </a:p>
          <a:p>
            <a:pPr eaLnBrk="1" fontAlgn="auto" hangingPunct="1">
              <a:lnSpc>
                <a:spcPct val="100000"/>
              </a:lnSpc>
              <a:spcAft>
                <a:spcPts val="0"/>
              </a:spcAft>
              <a:defRPr/>
            </a:pPr>
            <a:endParaRPr lang="pt-PT" sz="2400" dirty="0"/>
          </a:p>
          <a:p>
            <a:pPr eaLnBrk="1" fontAlgn="auto" hangingPunct="1">
              <a:lnSpc>
                <a:spcPct val="10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en-GB" sz="24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PT"/>
              <a:t>Inteligência Artificial © Joaquim Filipe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fld id="{1351A060-D6F0-43C7-B34E-4EEA734E4E74}" type="slidenum">
              <a:rPr lang="pt-PT" altLang="pt-PT"/>
              <a:pPr eaLnBrk="1" hangingPunct="1">
                <a:defRPr/>
              </a:pPr>
              <a:t>42</a:t>
            </a:fld>
            <a:endParaRPr lang="pt-PT" altLang="pt-PT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812800"/>
            <a:ext cx="8229600" cy="608013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PT"/>
              <a:t>Algoritmo IDA*</a:t>
            </a:r>
            <a:endParaRPr lang="en-GB"/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PT" altLang="pt-PT" sz="2000" dirty="0"/>
              <a:t>Aplica-se uma série de vezes o método de procura em profundidade, com limiares de profundidade variáveis, mas em que o limite (“cost cutt-off”) é dado em termos do f.</a:t>
            </a:r>
          </a:p>
          <a:p>
            <a:pPr eaLnBrk="1" hangingPunct="1"/>
            <a:r>
              <a:rPr lang="pt-PT" altLang="pt-PT" sz="2000" dirty="0"/>
              <a:t>Na primeira pesquisa o limiar L é dado por f’(n0) = g(n0) + h’(n0) = h’(n0), em que n0 é o nó inicial.</a:t>
            </a:r>
          </a:p>
          <a:p>
            <a:pPr eaLnBrk="1" hangingPunct="1"/>
            <a:r>
              <a:rPr lang="pt-PT" altLang="pt-PT" sz="2000" dirty="0"/>
              <a:t>O custo do caminho óptimo pode ser igual ao limiar mas não maior dado que a heurística tem de ser admissível, i.e. h(n0) &gt;= h’(n0)</a:t>
            </a:r>
          </a:p>
          <a:p>
            <a:pPr eaLnBrk="1" hangingPunct="1"/>
            <a:r>
              <a:rPr lang="pt-PT" altLang="pt-PT" sz="2000" dirty="0"/>
              <a:t>Só se expandem nós com f’(n)&lt;=L</a:t>
            </a:r>
          </a:p>
          <a:p>
            <a:pPr eaLnBrk="1" hangingPunct="1"/>
            <a:r>
              <a:rPr lang="pt-PT" altLang="pt-PT" sz="2000" dirty="0"/>
              <a:t>Se a solução não for encontrada passa-se a usar um novo limiar L1 tal que L1=min(F(n)) em que F(n) é o conjunto de nós visitados mas que ainda não foram expandidos.</a:t>
            </a:r>
          </a:p>
          <a:p>
            <a:pPr eaLnBrk="1" hangingPunct="1"/>
            <a:endParaRPr lang="pt-PT" altLang="pt-PT" sz="2000" dirty="0"/>
          </a:p>
          <a:p>
            <a:pPr eaLnBrk="1" hangingPunct="1"/>
            <a:endParaRPr lang="en-GB" altLang="pt-PT" sz="2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PT"/>
              <a:t>Inteligência Artificial © Joaquim Filipe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fld id="{171DA475-4594-40CD-9344-866482D0014B}" type="slidenum">
              <a:rPr lang="pt-PT" altLang="pt-PT"/>
              <a:pPr eaLnBrk="1" hangingPunct="1">
                <a:defRPr/>
              </a:pPr>
              <a:t>43</a:t>
            </a:fld>
            <a:endParaRPr lang="pt-PT" altLang="pt-PT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812800"/>
            <a:ext cx="8229600" cy="608013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PT" dirty="0"/>
              <a:t>desempenho</a:t>
            </a:r>
            <a:r>
              <a:rPr lang="pt-PT" sz="3600" dirty="0"/>
              <a:t>	</a:t>
            </a:r>
            <a:endParaRPr lang="en-GB" sz="3600" dirty="0"/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pt-PT" altLang="pt-PT" sz="2000"/>
              <a:t>Dado que o IDA* é tipo procura-em-profundidade apenas necessita de guardar em memória um número de nós igual ao maior ramo explorado.</a:t>
            </a:r>
          </a:p>
          <a:p>
            <a:pPr eaLnBrk="1" hangingPunct="1">
              <a:lnSpc>
                <a:spcPct val="100000"/>
              </a:lnSpc>
            </a:pPr>
            <a:r>
              <a:rPr lang="pt-PT" altLang="pt-PT" sz="2000"/>
              <a:t>Num problema em que os valores de f’ são diferentes para todos os nós de um espaço de estados o número de iterações pode ser igual ao número de nós com f’ menor que o custo do caminho óptimo. </a:t>
            </a:r>
          </a:p>
          <a:p>
            <a:pPr eaLnBrk="1" hangingPunct="1">
              <a:lnSpc>
                <a:spcPct val="100000"/>
              </a:lnSpc>
            </a:pPr>
            <a:r>
              <a:rPr lang="pt-PT" altLang="pt-PT" sz="2000"/>
              <a:t>Neste caso, sendo a solução dada por uma sequência de N nós o A* explora O(N) enquanto o IDA* requer 1+2+...+N ou seja O(N</a:t>
            </a:r>
            <a:r>
              <a:rPr lang="pt-PT" altLang="pt-PT" sz="2000" baseline="30000"/>
              <a:t>2</a:t>
            </a:r>
            <a:r>
              <a:rPr lang="pt-PT" altLang="pt-PT" sz="2000"/>
              <a:t>).</a:t>
            </a:r>
            <a:endParaRPr lang="en-GB" altLang="pt-PT" sz="20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PT"/>
              <a:t>Inteligência Artificial © Joaquim Filipe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fld id="{294A8C83-D5E6-4D39-8B32-67FDAAD53E84}" type="slidenum">
              <a:rPr lang="pt-PT" altLang="pt-PT"/>
              <a:pPr eaLnBrk="1" hangingPunct="1">
                <a:defRPr/>
              </a:pPr>
              <a:t>44</a:t>
            </a:fld>
            <a:endParaRPr lang="pt-PT" altLang="pt-PT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endParaRPr lang="pt-PT"/>
          </a:p>
        </p:txBody>
      </p:sp>
      <p:pic>
        <p:nvPicPr>
          <p:cNvPr id="54275" name="Picture 6" descr="rbf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8338" y="981075"/>
            <a:ext cx="7791450" cy="5400675"/>
          </a:xfrm>
          <a:noFill/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PT"/>
              <a:t>Inteligência Artificial © Joaquim Filipe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fld id="{D5AF4E82-5947-42B7-B513-8F7EC1D9987D}" type="slidenum">
              <a:rPr lang="pt-PT" altLang="pt-PT"/>
              <a:pPr eaLnBrk="1" hangingPunct="1">
                <a:defRPr/>
              </a:pPr>
              <a:t>45</a:t>
            </a:fld>
            <a:endParaRPr lang="pt-PT" altLang="pt-PT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PT" sz="3600"/>
              <a:t>RBFS - Recursive Best-First Search</a:t>
            </a:r>
            <a:endParaRPr lang="en-GB" sz="3600"/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PT" altLang="pt-PT" sz="2000"/>
              <a:t>É uma variante do IDA* em que </a:t>
            </a:r>
          </a:p>
          <a:p>
            <a:pPr lvl="1" eaLnBrk="1" hangingPunct="1"/>
            <a:r>
              <a:rPr lang="pt-PT" altLang="pt-PT" sz="1800"/>
              <a:t>os valores f’ dos sucessores de um nó n são calculados e </a:t>
            </a:r>
          </a:p>
          <a:p>
            <a:pPr lvl="1" eaLnBrk="1" hangingPunct="1"/>
            <a:r>
              <a:rPr lang="pt-PT" altLang="pt-PT" sz="1800"/>
              <a:t>de acordo com isso se recalculam os valores de f’ do nó n e de todos os seus antecessores (backup do valor f’ ótimo)</a:t>
            </a:r>
          </a:p>
          <a:p>
            <a:pPr eaLnBrk="1" hangingPunct="1"/>
            <a:r>
              <a:rPr lang="pt-PT" altLang="pt-PT" sz="2000"/>
              <a:t>O valor recalculado do nó n com sucessores n</a:t>
            </a:r>
            <a:r>
              <a:rPr lang="pt-PT" altLang="pt-PT" sz="2000" baseline="-25000"/>
              <a:t>i </a:t>
            </a:r>
            <a:r>
              <a:rPr lang="pt-PT" altLang="pt-PT" sz="2000"/>
              <a:t>é </a:t>
            </a:r>
          </a:p>
          <a:p>
            <a:pPr lvl="1" eaLnBrk="1" hangingPunct="1">
              <a:buFontTx/>
              <a:buNone/>
            </a:pPr>
            <a:r>
              <a:rPr lang="pt-PT" altLang="pt-PT" sz="1800"/>
              <a:t> f’(n) = min[n</a:t>
            </a:r>
            <a:r>
              <a:rPr lang="pt-PT" altLang="pt-PT" sz="1800" baseline="-25000"/>
              <a:t>i</a:t>
            </a:r>
            <a:r>
              <a:rPr lang="pt-PT" altLang="pt-PT" sz="1800"/>
              <a:t>]</a:t>
            </a:r>
            <a:r>
              <a:rPr lang="pt-PT" altLang="pt-PT" sz="1800" baseline="-25000"/>
              <a:t> </a:t>
            </a:r>
            <a:r>
              <a:rPr lang="pt-PT" altLang="pt-PT" sz="1800"/>
              <a:t>f’(n</a:t>
            </a:r>
            <a:r>
              <a:rPr lang="pt-PT" altLang="pt-PT" sz="1800" baseline="-25000"/>
              <a:t>i</a:t>
            </a:r>
            <a:r>
              <a:rPr lang="pt-PT" altLang="pt-PT" sz="1800"/>
              <a:t>)</a:t>
            </a:r>
          </a:p>
          <a:p>
            <a:pPr eaLnBrk="1" hangingPunct="1"/>
            <a:r>
              <a:rPr lang="pt-PT" altLang="pt-PT" sz="2000"/>
              <a:t>Se um dos sucessores do nó n, n</a:t>
            </a:r>
            <a:r>
              <a:rPr lang="pt-PT" altLang="pt-PT" sz="2000" baseline="-25000"/>
              <a:t>i</a:t>
            </a:r>
            <a:r>
              <a:rPr lang="pt-PT" altLang="pt-PT" sz="2000"/>
              <a:t>, tem o valor de f’ mais baixo de ABERTOS então esse é o próximo nó expandido.</a:t>
            </a:r>
          </a:p>
          <a:p>
            <a:pPr eaLnBrk="1" hangingPunct="1"/>
            <a:r>
              <a:rPr lang="pt-PT" altLang="pt-PT" sz="2000"/>
              <a:t>Se um outro nó de ABERTOS, m, tem o valor de f’ mais baixo, então o algoritmo elimina todos os nós até ao antecessor comum, exceto os seus sucessores directos, continuando a procurar a partir do nó m.</a:t>
            </a:r>
          </a:p>
          <a:p>
            <a:pPr eaLnBrk="1" hangingPunct="1"/>
            <a:endParaRPr lang="en-GB" altLang="pt-PT" sz="20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PT"/>
              <a:t>Inteligência Artificial © Joaquim Filipe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fld id="{7CB00574-9AE2-4205-974B-AC71BF3A2734}" type="slidenum">
              <a:rPr lang="pt-PT" altLang="pt-PT"/>
              <a:pPr eaLnBrk="1" hangingPunct="1">
                <a:defRPr/>
              </a:pPr>
              <a:t>46</a:t>
            </a:fld>
            <a:endParaRPr lang="pt-PT" altLang="pt-PT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PT" sz="3600"/>
              <a:t>SMA* Simplified Memory-Bounded A*</a:t>
            </a:r>
            <a:endParaRPr lang="en-GB" sz="3600"/>
          </a:p>
        </p:txBody>
      </p:sp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PT" altLang="pt-PT" sz="2400"/>
              <a:t>O SMA* pode usar toda a memória disponível para realizar a procura, o que aumenta a eficiência.</a:t>
            </a:r>
          </a:p>
          <a:p>
            <a:pPr lvl="1" eaLnBrk="1" hangingPunct="1"/>
            <a:r>
              <a:rPr lang="pt-PT" altLang="pt-PT"/>
              <a:t>Evita repetir estados, tanto quanto a memória lho permite</a:t>
            </a:r>
          </a:p>
          <a:p>
            <a:pPr lvl="1" eaLnBrk="1" hangingPunct="1"/>
            <a:r>
              <a:rPr lang="pt-PT" altLang="pt-PT"/>
              <a:t>É completo se a memória for suficiente para guardar o caminho mais curto para a solução.</a:t>
            </a:r>
          </a:p>
          <a:p>
            <a:pPr lvl="1" eaLnBrk="1" hangingPunct="1"/>
            <a:r>
              <a:rPr lang="pt-PT" altLang="pt-PT"/>
              <a:t>É óptimo se a memória for suficiente para guardar o caminho de menor custo (óptimo) para a solução.</a:t>
            </a:r>
          </a:p>
          <a:p>
            <a:pPr lvl="1" eaLnBrk="1" hangingPunct="1"/>
            <a:r>
              <a:rPr lang="pt-PT" altLang="pt-PT"/>
              <a:t>Se tiver memória suficiente para guardar toda a árvore de estados a procura é equivalente ao A*.</a:t>
            </a:r>
            <a:endParaRPr lang="en-GB" alt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PT"/>
              <a:t>Inteligência Artificial © Joaquim Filipe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fld id="{376C9F37-FAF0-4519-96A0-76B48795382C}" type="slidenum">
              <a:rPr lang="pt-PT" altLang="pt-PT"/>
              <a:pPr eaLnBrk="1" hangingPunct="1">
                <a:defRPr/>
              </a:pPr>
              <a:t>47</a:t>
            </a:fld>
            <a:endParaRPr lang="pt-PT" altLang="pt-PT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endParaRPr lang="pt-PT"/>
          </a:p>
        </p:txBody>
      </p:sp>
      <p:pic>
        <p:nvPicPr>
          <p:cNvPr id="57347" name="Picture 6" descr="sma_exampl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lum bright="-12000"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199"/>
          <a:stretch>
            <a:fillRect/>
          </a:stretch>
        </p:blipFill>
        <p:spPr>
          <a:xfrm>
            <a:off x="1577975" y="115888"/>
            <a:ext cx="5657850" cy="6337300"/>
          </a:xfrm>
          <a:noFill/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PT"/>
              <a:t>Inteligência Artificial © Joaquim Filipe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fld id="{5C747E03-9635-4551-B8CA-3E13E9A5F239}" type="slidenum">
              <a:rPr lang="pt-PT" altLang="pt-PT"/>
              <a:pPr eaLnBrk="1" hangingPunct="1">
                <a:defRPr/>
              </a:pPr>
              <a:t>48</a:t>
            </a:fld>
            <a:endParaRPr lang="pt-PT" altLang="pt-PT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812800"/>
            <a:ext cx="8229600" cy="608013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PT"/>
              <a:t>Algoritmo</a:t>
            </a:r>
            <a:endParaRPr lang="en-GB"/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71625"/>
            <a:ext cx="8186738" cy="4429125"/>
          </a:xfrm>
        </p:spPr>
        <p:txBody>
          <a:bodyPr/>
          <a:lstStyle/>
          <a:p>
            <a:pPr eaLnBrk="1" hangingPunct="1"/>
            <a:r>
              <a:rPr lang="pt-PT" altLang="pt-PT" sz="2000" dirty="0"/>
              <a:t>A ideia base do SMA* é a de que quando é necessário gerar um sucessor mas não há memória disponível é preciso abrir espaço, “esquecendo” um dos nós anteriormente gerados.</a:t>
            </a:r>
          </a:p>
          <a:p>
            <a:pPr eaLnBrk="1" hangingPunct="1"/>
            <a:r>
              <a:rPr lang="pt-PT" altLang="pt-PT" sz="2000" dirty="0"/>
              <a:t>Regras:</a:t>
            </a:r>
          </a:p>
          <a:p>
            <a:pPr lvl="1" eaLnBrk="1" hangingPunct="1">
              <a:spcAft>
                <a:spcPts val="600"/>
              </a:spcAft>
            </a:pPr>
            <a:r>
              <a:rPr lang="pt-PT" altLang="pt-PT" sz="1800" dirty="0"/>
              <a:t>O SMA* prefere esquecer o nó com f’ mais elevado. Em caso de empate retira o de nível mais baixo.</a:t>
            </a:r>
          </a:p>
          <a:p>
            <a:pPr lvl="1" eaLnBrk="1" hangingPunct="1">
              <a:spcAft>
                <a:spcPts val="600"/>
              </a:spcAft>
            </a:pPr>
            <a:r>
              <a:rPr lang="pt-PT" altLang="pt-PT" sz="1800" dirty="0"/>
              <a:t>Antes de remover uma sub-árvore, guarda no nó antecessor dessa sub-árvore informação acerca da qualidade do melhor caminho na sub-árvore esquecida. </a:t>
            </a:r>
          </a:p>
          <a:p>
            <a:pPr lvl="1" eaLnBrk="1" hangingPunct="1">
              <a:spcAft>
                <a:spcPts val="600"/>
              </a:spcAft>
            </a:pPr>
            <a:r>
              <a:rPr lang="pt-PT" altLang="pt-PT" sz="1800" dirty="0"/>
              <a:t>Quando se gera um sucessor, o valor deste é propagado para cima (back-up), mediante a regra do mínimo, à semelhança do RBFS. </a:t>
            </a:r>
          </a:p>
          <a:p>
            <a:pPr lvl="1" eaLnBrk="1" hangingPunct="1">
              <a:spcAft>
                <a:spcPts val="600"/>
              </a:spcAft>
            </a:pPr>
            <a:r>
              <a:rPr lang="pt-PT" altLang="pt-PT" sz="1800" dirty="0"/>
              <a:t>Um nó cuja profundidade N seja igual ao limite de memória disponível (em termos de número de nós) é imediatamente valorizado com f=</a:t>
            </a:r>
            <a:r>
              <a:rPr lang="pt-PT" altLang="pt-PT" sz="1800" b="1" dirty="0">
                <a:sym typeface="Euclid Symbol" panose="05050102010706020507" pitchFamily="18" charset="2"/>
              </a:rPr>
              <a:t>∞</a:t>
            </a:r>
          </a:p>
          <a:p>
            <a:pPr eaLnBrk="1" hangingPunct="1"/>
            <a:endParaRPr lang="en-GB" altLang="pt-PT" sz="2000" dirty="0">
              <a:sym typeface="Euclid Symbol" panose="05050102010706020507" pitchFamily="18" charset="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PT"/>
              <a:t>Inteligência Artificial © Joaquim Filipe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fld id="{1186A5F9-0749-4409-AF39-A267A1FDE17B}" type="slidenum">
              <a:rPr lang="pt-PT" altLang="pt-PT"/>
              <a:pPr eaLnBrk="1" hangingPunct="1">
                <a:defRPr/>
              </a:pPr>
              <a:t>49</a:t>
            </a:fld>
            <a:endParaRPr lang="pt-PT" altLang="pt-PT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PT"/>
              <a:t>Representação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pPr eaLnBrk="1" fontAlgn="auto" hangingPunct="1">
              <a:lnSpc>
                <a:spcPct val="110000"/>
              </a:lnSpc>
              <a:spcAft>
                <a:spcPts val="0"/>
              </a:spcAft>
              <a:defRPr/>
            </a:pPr>
            <a:r>
              <a:rPr lang="pt-PT" sz="2800" dirty="0"/>
              <a:t>Grafo:</a:t>
            </a:r>
          </a:p>
          <a:p>
            <a:pPr lvl="1" eaLnBrk="1" fontAlgn="auto" hangingPunct="1">
              <a:lnSpc>
                <a:spcPct val="110000"/>
              </a:lnSpc>
              <a:spcAft>
                <a:spcPts val="0"/>
              </a:spcAft>
              <a:defRPr/>
            </a:pPr>
            <a:r>
              <a:rPr lang="pt-PT" sz="2400" dirty="0"/>
              <a:t>O Espaço de Estados pode ser representado por um grafo dirigido acíclico.</a:t>
            </a:r>
          </a:p>
          <a:p>
            <a:pPr eaLnBrk="1" fontAlgn="auto" hangingPunct="1">
              <a:lnSpc>
                <a:spcPct val="110000"/>
              </a:lnSpc>
              <a:spcAft>
                <a:spcPts val="0"/>
              </a:spcAft>
              <a:defRPr/>
            </a:pPr>
            <a:r>
              <a:rPr lang="pt-PT" sz="2800" dirty="0"/>
              <a:t> Nó: </a:t>
            </a:r>
          </a:p>
          <a:p>
            <a:pPr lvl="1" eaLnBrk="1" fontAlgn="auto" hangingPunct="1">
              <a:lnSpc>
                <a:spcPct val="110000"/>
              </a:lnSpc>
              <a:spcAft>
                <a:spcPts val="0"/>
              </a:spcAft>
              <a:defRPr/>
            </a:pPr>
            <a:r>
              <a:rPr lang="pt-PT" sz="2400" dirty="0"/>
              <a:t>cada nó do grafo representa um estado do problema, com alguma informação adicional (</a:t>
            </a:r>
            <a:r>
              <a:rPr lang="pt-PT" sz="2400" dirty="0" err="1"/>
              <a:t>pointer</a:t>
            </a:r>
            <a:r>
              <a:rPr lang="pt-PT" sz="2400" dirty="0"/>
              <a:t> para o nó que o gerou; etc.)</a:t>
            </a:r>
          </a:p>
          <a:p>
            <a:pPr eaLnBrk="1" fontAlgn="auto" hangingPunct="1">
              <a:lnSpc>
                <a:spcPct val="110000"/>
              </a:lnSpc>
              <a:spcAft>
                <a:spcPts val="0"/>
              </a:spcAft>
              <a:defRPr/>
            </a:pPr>
            <a:r>
              <a:rPr lang="pt-PT" sz="2800" dirty="0"/>
              <a:t>Arco:</a:t>
            </a:r>
          </a:p>
          <a:p>
            <a:pPr lvl="1" eaLnBrk="1" fontAlgn="auto" hangingPunct="1">
              <a:lnSpc>
                <a:spcPct val="110000"/>
              </a:lnSpc>
              <a:spcAft>
                <a:spcPts val="0"/>
              </a:spcAft>
              <a:defRPr/>
            </a:pPr>
            <a:r>
              <a:rPr lang="pt-PT" sz="2400" dirty="0"/>
              <a:t>Cada arco do grafo representa uma transição de estado ao longo do processo de resolução do problema.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PT"/>
              <a:t>Inteligência Artificial © Joaquim Filipe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fld id="{5227F4FB-AFDF-431B-AF8C-EC3831E95270}" type="slidenum">
              <a:rPr lang="pt-PT" altLang="pt-PT"/>
              <a:pPr eaLnBrk="1" hangingPunct="1">
                <a:defRPr/>
              </a:pPr>
              <a:t>5</a:t>
            </a:fld>
            <a:endParaRPr lang="pt-PT" altLang="pt-PT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PT"/>
              <a:t>Apreciação Final sobre o SMA*</a:t>
            </a:r>
            <a:endParaRPr lang="en-GB"/>
          </a:p>
        </p:txBody>
      </p:sp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PT" altLang="pt-PT" sz="1800">
                <a:sym typeface="Euclid Symbol" panose="05050102010706020507" pitchFamily="18" charset="2"/>
              </a:rPr>
              <a:t>O SMA* pode ser melhor que o A* em problemas com espaços de estados fortemente conectados.</a:t>
            </a:r>
          </a:p>
          <a:p>
            <a:pPr eaLnBrk="1" hangingPunct="1"/>
            <a:r>
              <a:rPr lang="pt-PT" altLang="pt-PT" sz="1800">
                <a:sym typeface="Euclid Symbol" panose="05050102010706020507" pitchFamily="18" charset="2"/>
              </a:rPr>
              <a:t>O SMA* pode ser incapaz de resolver problemas que o A* consegue resolver se for necessário gerar repetidamente as mesmas sub-árvores ao oscilar entre caminhos candidatos.</a:t>
            </a:r>
            <a:endParaRPr lang="en-GB" altLang="pt-PT" sz="1800">
              <a:sym typeface="Euclid Symbol" panose="05050102010706020507" pitchFamily="18" charset="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PT"/>
              <a:t>Inteligência Artificial © Joaquim Filipe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fld id="{5B96E78B-9236-451E-9E13-8EA36271B23D}" type="slidenum">
              <a:rPr lang="pt-PT" altLang="pt-PT"/>
              <a:pPr eaLnBrk="1" hangingPunct="1">
                <a:defRPr/>
              </a:pPr>
              <a:t>50</a:t>
            </a:fld>
            <a:endParaRPr lang="pt-PT" altLang="pt-PT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PT" dirty="0"/>
              <a:t>Comparação de algoritmos</a:t>
            </a:r>
          </a:p>
        </p:txBody>
      </p:sp>
      <p:sp>
        <p:nvSpPr>
          <p:cNvPr id="593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altLang="pt-PT" dirty="0"/>
              <a:t>Eficácia:</a:t>
            </a:r>
          </a:p>
          <a:p>
            <a:pPr lvl="1"/>
            <a:r>
              <a:rPr lang="pt-PT" altLang="pt-PT" dirty="0"/>
              <a:t>Chegar a uma solução</a:t>
            </a:r>
          </a:p>
          <a:p>
            <a:pPr lvl="2"/>
            <a:r>
              <a:rPr lang="pt-PT" altLang="pt-PT" dirty="0"/>
              <a:t>Solução ótima.</a:t>
            </a:r>
          </a:p>
          <a:p>
            <a:r>
              <a:rPr lang="pt-PT" altLang="pt-PT" dirty="0"/>
              <a:t>Eficiência:</a:t>
            </a:r>
          </a:p>
          <a:p>
            <a:pPr lvl="1"/>
            <a:r>
              <a:rPr lang="pt-PT" altLang="pt-PT" dirty="0"/>
              <a:t>Usar os recursos de forma mais económica </a:t>
            </a:r>
          </a:p>
          <a:p>
            <a:pPr lvl="2"/>
            <a:r>
              <a:rPr lang="pt-PT" altLang="pt-PT" dirty="0"/>
              <a:t>Espaço mínimo</a:t>
            </a:r>
          </a:p>
          <a:p>
            <a:pPr lvl="2"/>
            <a:r>
              <a:rPr lang="pt-PT" altLang="pt-PT" dirty="0"/>
              <a:t>Tempo mínimo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PT"/>
              <a:t>Inteligência Artificial © Joaquim Filipe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056D70-8027-49E9-AA2C-F42160ED3F3D}" type="slidenum">
              <a:rPr lang="pt-PT" altLang="pt-PT" smtClean="0"/>
              <a:pPr>
                <a:defRPr/>
              </a:pPr>
              <a:t>51</a:t>
            </a:fld>
            <a:endParaRPr lang="pt-PT" altLang="pt-PT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850" y="476250"/>
            <a:ext cx="7561263" cy="50482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pt-PT" dirty="0"/>
              <a:t>Análise comparativa Simulação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PT"/>
              <a:t>Inteligência Artificial © Joaquim Filipe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43FB85-3B72-42EF-9798-CC19D87C5427}" type="slidenum">
              <a:rPr lang="pt-PT" altLang="pt-PT" smtClean="0"/>
              <a:pPr>
                <a:defRPr/>
              </a:pPr>
              <a:t>52</a:t>
            </a:fld>
            <a:endParaRPr lang="pt-PT" altLang="pt-PT"/>
          </a:p>
        </p:txBody>
      </p:sp>
      <p:sp>
        <p:nvSpPr>
          <p:cNvPr id="61446" name="Content Placeholder 2"/>
          <p:cNvSpPr>
            <a:spLocks noGrp="1"/>
          </p:cNvSpPr>
          <p:nvPr>
            <p:ph idx="4294967295"/>
          </p:nvPr>
        </p:nvSpPr>
        <p:spPr>
          <a:xfrm>
            <a:off x="3708400" y="2133600"/>
            <a:ext cx="4986338" cy="335597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pt-PT" altLang="pt-PT" sz="2000" dirty="0">
                <a:solidFill>
                  <a:srgbClr val="FFFF00"/>
                </a:solidFill>
              </a:rPr>
              <a:t>A*</a:t>
            </a:r>
          </a:p>
          <a:p>
            <a:pPr>
              <a:lnSpc>
                <a:spcPct val="150000"/>
              </a:lnSpc>
            </a:pPr>
            <a:r>
              <a:rPr lang="pt-PT" altLang="pt-PT" sz="2000" dirty="0"/>
              <a:t>IDA* - </a:t>
            </a:r>
            <a:r>
              <a:rPr lang="pt-PT" altLang="pt-PT" sz="2000" dirty="0" err="1"/>
              <a:t>Iterative</a:t>
            </a:r>
            <a:r>
              <a:rPr lang="pt-PT" altLang="pt-PT" sz="2000" dirty="0"/>
              <a:t> </a:t>
            </a:r>
            <a:r>
              <a:rPr lang="pt-PT" altLang="pt-PT" sz="2000" dirty="0" err="1"/>
              <a:t>Deepening</a:t>
            </a:r>
            <a:r>
              <a:rPr lang="pt-PT" altLang="pt-PT" sz="2000" dirty="0"/>
              <a:t> A*</a:t>
            </a:r>
          </a:p>
          <a:p>
            <a:pPr>
              <a:lnSpc>
                <a:spcPct val="150000"/>
              </a:lnSpc>
            </a:pPr>
            <a:r>
              <a:rPr lang="pt-PT" altLang="pt-PT" sz="2000" dirty="0"/>
              <a:t>RBFS – </a:t>
            </a:r>
            <a:r>
              <a:rPr lang="pt-PT" altLang="pt-PT" sz="2000" dirty="0" err="1"/>
              <a:t>Recursive</a:t>
            </a:r>
            <a:r>
              <a:rPr lang="pt-PT" altLang="pt-PT" sz="2000" dirty="0"/>
              <a:t> </a:t>
            </a:r>
            <a:r>
              <a:rPr lang="pt-PT" altLang="pt-PT" sz="2000" dirty="0" err="1"/>
              <a:t>Best</a:t>
            </a:r>
            <a:r>
              <a:rPr lang="pt-PT" altLang="pt-PT" sz="2000" dirty="0"/>
              <a:t> </a:t>
            </a:r>
            <a:r>
              <a:rPr lang="pt-PT" altLang="pt-PT" sz="2000" dirty="0" err="1"/>
              <a:t>First</a:t>
            </a:r>
            <a:r>
              <a:rPr lang="pt-PT" altLang="pt-PT" sz="2000" dirty="0"/>
              <a:t> </a:t>
            </a:r>
            <a:r>
              <a:rPr lang="pt-PT" altLang="pt-PT" sz="2000" dirty="0" err="1"/>
              <a:t>Search</a:t>
            </a:r>
            <a:endParaRPr lang="pt-PT" altLang="pt-PT" sz="2000" dirty="0"/>
          </a:p>
          <a:p>
            <a:pPr>
              <a:lnSpc>
                <a:spcPct val="150000"/>
              </a:lnSpc>
            </a:pPr>
            <a:r>
              <a:rPr lang="pt-PT" altLang="pt-PT" sz="2000" dirty="0"/>
              <a:t>SMA* - </a:t>
            </a:r>
            <a:r>
              <a:rPr lang="pt-PT" altLang="pt-PT" sz="2000" dirty="0" err="1"/>
              <a:t>Simplified</a:t>
            </a:r>
            <a:r>
              <a:rPr lang="pt-PT" altLang="pt-PT" sz="2000" dirty="0"/>
              <a:t> </a:t>
            </a:r>
            <a:r>
              <a:rPr lang="pt-PT" altLang="pt-PT" sz="2000" dirty="0" err="1"/>
              <a:t>Memory-Bound</a:t>
            </a:r>
            <a:r>
              <a:rPr lang="pt-PT" altLang="pt-PT" sz="2000" dirty="0"/>
              <a:t> A*</a:t>
            </a:r>
          </a:p>
          <a:p>
            <a:pPr>
              <a:lnSpc>
                <a:spcPct val="150000"/>
              </a:lnSpc>
            </a:pPr>
            <a:endParaRPr lang="pt-PT" altLang="pt-PT" sz="2000" dirty="0"/>
          </a:p>
          <a:p>
            <a:pPr>
              <a:lnSpc>
                <a:spcPct val="150000"/>
              </a:lnSpc>
            </a:pPr>
            <a:endParaRPr lang="pt-PT" altLang="pt-PT" sz="2000" dirty="0"/>
          </a:p>
          <a:p>
            <a:pPr marL="0" indent="0">
              <a:lnSpc>
                <a:spcPct val="150000"/>
              </a:lnSpc>
              <a:buNone/>
            </a:pPr>
            <a:r>
              <a:rPr lang="pt-PT" altLang="pt-PT" sz="1200" dirty="0"/>
              <a:t>Este slide e seguintes, referentes à simulação, são baseados em exemplo fornecido pelo Prof. Cédric Grueau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850" y="476250"/>
            <a:ext cx="7561263" cy="50482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pt-PT" dirty="0"/>
              <a:t>Algoritmo A*</a:t>
            </a:r>
          </a:p>
        </p:txBody>
      </p:sp>
      <p:sp>
        <p:nvSpPr>
          <p:cNvPr id="62467" name="Content Placeholder 2"/>
          <p:cNvSpPr>
            <a:spLocks noGrp="1"/>
          </p:cNvSpPr>
          <p:nvPr>
            <p:ph idx="4294967295"/>
          </p:nvPr>
        </p:nvSpPr>
        <p:spPr>
          <a:xfrm>
            <a:off x="673100" y="5454650"/>
            <a:ext cx="3178175" cy="908050"/>
          </a:xfrm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pt-PT" altLang="pt-PT" sz="1900" i="1" u="sng"/>
              <a:t>Nota</a:t>
            </a:r>
            <a:r>
              <a:rPr lang="pt-PT" altLang="pt-PT" sz="1900"/>
              <a:t>: os valores </a:t>
            </a:r>
            <a:r>
              <a:rPr lang="pt-PT" altLang="pt-PT" sz="1900" i="1">
                <a:latin typeface="Times New Roman" panose="02020603050405020304" pitchFamily="18" charset="0"/>
                <a:cs typeface="Times New Roman" panose="02020603050405020304" pitchFamily="18" charset="0"/>
              </a:rPr>
              <a:t>h(n)</a:t>
            </a:r>
            <a:r>
              <a:rPr lang="pt-PT" altLang="pt-PT" sz="1900">
                <a:cs typeface="Times New Roman" panose="02020603050405020304" pitchFamily="18" charset="0"/>
              </a:rPr>
              <a:t> são identificados a azul entre parêntesis</a:t>
            </a:r>
            <a:endParaRPr lang="pt-PT" altLang="pt-PT" sz="1900"/>
          </a:p>
        </p:txBody>
      </p:sp>
      <p:sp>
        <p:nvSpPr>
          <p:cNvPr id="78" name="Oval 77"/>
          <p:cNvSpPr/>
          <p:nvPr/>
        </p:nvSpPr>
        <p:spPr>
          <a:xfrm>
            <a:off x="6729413" y="1331913"/>
            <a:ext cx="411162" cy="387350"/>
          </a:xfrm>
          <a:prstGeom prst="ellipse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pt-PT" sz="1400" dirty="0"/>
              <a:t>G</a:t>
            </a:r>
          </a:p>
        </p:txBody>
      </p:sp>
      <p:cxnSp>
        <p:nvCxnSpPr>
          <p:cNvPr id="80" name="Straight Arrow Connector 79"/>
          <p:cNvCxnSpPr/>
          <p:nvPr/>
        </p:nvCxnSpPr>
        <p:spPr>
          <a:xfrm rot="5400000" flipH="1" flipV="1">
            <a:off x="1165225" y="4843463"/>
            <a:ext cx="755650" cy="444500"/>
          </a:xfrm>
          <a:prstGeom prst="straightConnector1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470" name="TextBox 82"/>
          <p:cNvSpPr txBox="1">
            <a:spLocks noChangeArrowheads="1"/>
          </p:cNvSpPr>
          <p:nvPr/>
        </p:nvSpPr>
        <p:spPr bwMode="auto">
          <a:xfrm>
            <a:off x="7097713" y="1393825"/>
            <a:ext cx="328612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PT" altLang="pt-PT" sz="1100">
                <a:solidFill>
                  <a:srgbClr val="FF0000"/>
                </a:solidFill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82E59E-D424-4F41-9A36-07E39472FED5}" type="slidenum">
              <a:rPr lang="pt-PT" altLang="pt-PT" smtClean="0"/>
              <a:pPr>
                <a:defRPr/>
              </a:pPr>
              <a:t>53</a:t>
            </a:fld>
            <a:endParaRPr lang="pt-PT" altLang="pt-PT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PT"/>
              <a:t>Inteligência Artificial © Joaquim Filipe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850" y="476250"/>
            <a:ext cx="7561263" cy="50482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pt-PT" dirty="0"/>
              <a:t>Algoritmo A*</a:t>
            </a:r>
          </a:p>
        </p:txBody>
      </p:sp>
      <p:sp>
        <p:nvSpPr>
          <p:cNvPr id="78" name="Oval 77"/>
          <p:cNvSpPr/>
          <p:nvPr/>
        </p:nvSpPr>
        <p:spPr>
          <a:xfrm>
            <a:off x="6729413" y="1331913"/>
            <a:ext cx="411162" cy="38735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pt-PT" sz="1400" dirty="0"/>
              <a:t>G</a:t>
            </a:r>
          </a:p>
        </p:txBody>
      </p:sp>
      <p:sp>
        <p:nvSpPr>
          <p:cNvPr id="81" name="Oval 80"/>
          <p:cNvSpPr/>
          <p:nvPr/>
        </p:nvSpPr>
        <p:spPr>
          <a:xfrm>
            <a:off x="6054725" y="2224088"/>
            <a:ext cx="411163" cy="385762"/>
          </a:xfrm>
          <a:prstGeom prst="ellipse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pt-PT" sz="1400" dirty="0"/>
              <a:t>A</a:t>
            </a:r>
          </a:p>
        </p:txBody>
      </p:sp>
      <p:sp>
        <p:nvSpPr>
          <p:cNvPr id="82" name="Oval 81"/>
          <p:cNvSpPr/>
          <p:nvPr/>
        </p:nvSpPr>
        <p:spPr>
          <a:xfrm>
            <a:off x="7596188" y="2224088"/>
            <a:ext cx="411162" cy="385762"/>
          </a:xfrm>
          <a:prstGeom prst="ellipse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pt-PT" sz="1400" dirty="0"/>
              <a:t>C</a:t>
            </a:r>
          </a:p>
        </p:txBody>
      </p:sp>
      <p:sp>
        <p:nvSpPr>
          <p:cNvPr id="64518" name="TextBox 82"/>
          <p:cNvSpPr txBox="1">
            <a:spLocks noChangeArrowheads="1"/>
          </p:cNvSpPr>
          <p:nvPr/>
        </p:nvSpPr>
        <p:spPr bwMode="auto">
          <a:xfrm>
            <a:off x="7097713" y="1393825"/>
            <a:ext cx="328612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PT" altLang="pt-PT" sz="1100">
                <a:solidFill>
                  <a:srgbClr val="FF0000"/>
                </a:solidFill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64519" name="TextBox 83"/>
          <p:cNvSpPr txBox="1">
            <a:spLocks noChangeArrowheads="1"/>
          </p:cNvSpPr>
          <p:nvPr/>
        </p:nvSpPr>
        <p:spPr bwMode="auto">
          <a:xfrm>
            <a:off x="6469063" y="2286000"/>
            <a:ext cx="328612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PT" altLang="pt-PT" sz="1100">
                <a:solidFill>
                  <a:srgbClr val="008000"/>
                </a:solidFill>
                <a:latin typeface="Arial" panose="020B0604020202020204" pitchFamily="34" charset="0"/>
              </a:rPr>
              <a:t>20</a:t>
            </a:r>
          </a:p>
        </p:txBody>
      </p:sp>
      <p:sp>
        <p:nvSpPr>
          <p:cNvPr id="64520" name="TextBox 84"/>
          <p:cNvSpPr txBox="1">
            <a:spLocks noChangeArrowheads="1"/>
          </p:cNvSpPr>
          <p:nvPr/>
        </p:nvSpPr>
        <p:spPr bwMode="auto">
          <a:xfrm>
            <a:off x="8007350" y="2286000"/>
            <a:ext cx="32702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PT" altLang="pt-PT" sz="1100">
                <a:solidFill>
                  <a:srgbClr val="008000"/>
                </a:solidFill>
                <a:latin typeface="Arial" panose="020B0604020202020204" pitchFamily="34" charset="0"/>
              </a:rPr>
              <a:t>15</a:t>
            </a:r>
          </a:p>
        </p:txBody>
      </p:sp>
      <p:cxnSp>
        <p:nvCxnSpPr>
          <p:cNvPr id="95" name="Straight Arrow Connector 94"/>
          <p:cNvCxnSpPr>
            <a:stCxn id="78" idx="3"/>
            <a:endCxn id="81" idx="0"/>
          </p:cNvCxnSpPr>
          <p:nvPr/>
        </p:nvCxnSpPr>
        <p:spPr>
          <a:xfrm rot="5400000">
            <a:off x="6244431" y="1678782"/>
            <a:ext cx="561975" cy="528638"/>
          </a:xfrm>
          <a:prstGeom prst="straightConnector1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78" idx="5"/>
            <a:endCxn id="82" idx="0"/>
          </p:cNvCxnSpPr>
          <p:nvPr/>
        </p:nvCxnSpPr>
        <p:spPr>
          <a:xfrm rot="16200000" flipH="1">
            <a:off x="7160419" y="1583532"/>
            <a:ext cx="561975" cy="719137"/>
          </a:xfrm>
          <a:prstGeom prst="straightConnector1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523" name="TextBox 134"/>
          <p:cNvSpPr txBox="1">
            <a:spLocks noChangeArrowheads="1"/>
          </p:cNvSpPr>
          <p:nvPr/>
        </p:nvSpPr>
        <p:spPr bwMode="auto">
          <a:xfrm>
            <a:off x="7334250" y="1654175"/>
            <a:ext cx="25717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PT" altLang="pt-PT" sz="1100">
                <a:solidFill>
                  <a:srgbClr val="000000"/>
                </a:solidFill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64524" name="TextBox 144"/>
          <p:cNvSpPr txBox="1">
            <a:spLocks noChangeArrowheads="1"/>
          </p:cNvSpPr>
          <p:nvPr/>
        </p:nvSpPr>
        <p:spPr bwMode="auto">
          <a:xfrm>
            <a:off x="6230938" y="1711325"/>
            <a:ext cx="32702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PT" altLang="pt-PT" sz="1100">
                <a:solidFill>
                  <a:srgbClr val="000000"/>
                </a:solidFill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109" name="Content Placeholder 2"/>
          <p:cNvSpPr txBox="1">
            <a:spLocks/>
          </p:cNvSpPr>
          <p:nvPr/>
        </p:nvSpPr>
        <p:spPr>
          <a:xfrm>
            <a:off x="6005513" y="4137025"/>
            <a:ext cx="3138487" cy="90805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342900" indent="-342900" defTabSz="457200" eaLnBrk="1" fontAlgn="auto" hangingPunct="1"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lang="pt-PT" sz="1900" i="1" u="sng" dirty="0">
                <a:latin typeface="+mn-lt"/>
              </a:rPr>
              <a:t>Nota</a:t>
            </a:r>
            <a:r>
              <a:rPr lang="pt-PT" sz="1900" dirty="0">
                <a:latin typeface="+mn-lt"/>
              </a:rPr>
              <a:t>: os valores </a:t>
            </a:r>
            <a:r>
              <a:rPr lang="pt-PT" sz="1900" i="1" dirty="0" err="1">
                <a:latin typeface="Times New Roman"/>
                <a:cs typeface="Times New Roman"/>
              </a:rPr>
              <a:t>f</a:t>
            </a:r>
            <a:r>
              <a:rPr lang="pt-PT" sz="1900" i="1" dirty="0">
                <a:latin typeface="Times New Roman"/>
                <a:cs typeface="Times New Roman"/>
              </a:rPr>
              <a:t>(n)</a:t>
            </a:r>
            <a:r>
              <a:rPr lang="pt-PT" sz="1900" dirty="0">
                <a:latin typeface="+mn-lt"/>
                <a:cs typeface="Times New Roman"/>
              </a:rPr>
              <a:t> são identificados em verde</a:t>
            </a:r>
            <a:endParaRPr lang="pt-PT" sz="1900" dirty="0">
              <a:latin typeface="+mn-lt"/>
            </a:endParaRPr>
          </a:p>
        </p:txBody>
      </p:sp>
      <p:cxnSp>
        <p:nvCxnSpPr>
          <p:cNvPr id="110" name="Straight Arrow Connector 109"/>
          <p:cNvCxnSpPr/>
          <p:nvPr/>
        </p:nvCxnSpPr>
        <p:spPr>
          <a:xfrm rot="5400000" flipH="1" flipV="1">
            <a:off x="7573169" y="3388519"/>
            <a:ext cx="1231900" cy="1588"/>
          </a:xfrm>
          <a:prstGeom prst="straightConnector1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PT"/>
              <a:t>Inteligência Artificial © Joaquim Filipe</a:t>
            </a: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EE8D7D-33C3-4C49-B033-E22A765C8BCF}" type="slidenum">
              <a:rPr lang="pt-PT" altLang="pt-PT" smtClean="0"/>
              <a:pPr>
                <a:defRPr/>
              </a:pPr>
              <a:t>54</a:t>
            </a:fld>
            <a:endParaRPr lang="pt-PT" altLang="pt-PT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850" y="476250"/>
            <a:ext cx="7561263" cy="50482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pt-PT" dirty="0"/>
              <a:t>Algoritmo A*</a:t>
            </a:r>
          </a:p>
        </p:txBody>
      </p:sp>
      <p:sp>
        <p:nvSpPr>
          <p:cNvPr id="78" name="Oval 77"/>
          <p:cNvSpPr/>
          <p:nvPr/>
        </p:nvSpPr>
        <p:spPr>
          <a:xfrm>
            <a:off x="6729413" y="1331913"/>
            <a:ext cx="411162" cy="38735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pt-PT" sz="1400" dirty="0"/>
              <a:t>G</a:t>
            </a:r>
          </a:p>
        </p:txBody>
      </p:sp>
      <p:sp>
        <p:nvSpPr>
          <p:cNvPr id="81" name="Oval 80"/>
          <p:cNvSpPr/>
          <p:nvPr/>
        </p:nvSpPr>
        <p:spPr>
          <a:xfrm>
            <a:off x="6054725" y="2224088"/>
            <a:ext cx="411163" cy="385762"/>
          </a:xfrm>
          <a:prstGeom prst="ellipse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pt-PT" sz="1400" dirty="0"/>
              <a:t>A</a:t>
            </a:r>
          </a:p>
        </p:txBody>
      </p:sp>
      <p:sp>
        <p:nvSpPr>
          <p:cNvPr id="82" name="Oval 81"/>
          <p:cNvSpPr/>
          <p:nvPr/>
        </p:nvSpPr>
        <p:spPr>
          <a:xfrm>
            <a:off x="7596188" y="2224088"/>
            <a:ext cx="411162" cy="385762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pt-PT" sz="1400" dirty="0"/>
              <a:t>C</a:t>
            </a:r>
          </a:p>
        </p:txBody>
      </p:sp>
      <p:sp>
        <p:nvSpPr>
          <p:cNvPr id="65542" name="TextBox 82"/>
          <p:cNvSpPr txBox="1">
            <a:spLocks noChangeArrowheads="1"/>
          </p:cNvSpPr>
          <p:nvPr/>
        </p:nvSpPr>
        <p:spPr bwMode="auto">
          <a:xfrm>
            <a:off x="7097713" y="1393825"/>
            <a:ext cx="328612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PT" altLang="pt-PT" sz="1100">
                <a:solidFill>
                  <a:srgbClr val="FF0000"/>
                </a:solidFill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65543" name="TextBox 83"/>
          <p:cNvSpPr txBox="1">
            <a:spLocks noChangeArrowheads="1"/>
          </p:cNvSpPr>
          <p:nvPr/>
        </p:nvSpPr>
        <p:spPr bwMode="auto">
          <a:xfrm>
            <a:off x="6469063" y="2286000"/>
            <a:ext cx="328612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PT" altLang="pt-PT" sz="1100">
                <a:solidFill>
                  <a:srgbClr val="008000"/>
                </a:solidFill>
                <a:latin typeface="Arial" panose="020B0604020202020204" pitchFamily="34" charset="0"/>
              </a:rPr>
              <a:t>20</a:t>
            </a:r>
          </a:p>
        </p:txBody>
      </p:sp>
      <p:sp>
        <p:nvSpPr>
          <p:cNvPr id="65544" name="TextBox 84"/>
          <p:cNvSpPr txBox="1">
            <a:spLocks noChangeArrowheads="1"/>
          </p:cNvSpPr>
          <p:nvPr/>
        </p:nvSpPr>
        <p:spPr bwMode="auto">
          <a:xfrm>
            <a:off x="8007350" y="2286000"/>
            <a:ext cx="32702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PT" altLang="pt-PT" sz="1100">
                <a:solidFill>
                  <a:srgbClr val="008000"/>
                </a:solidFill>
                <a:latin typeface="Arial" panose="020B0604020202020204" pitchFamily="34" charset="0"/>
              </a:rPr>
              <a:t>15</a:t>
            </a:r>
          </a:p>
        </p:txBody>
      </p:sp>
      <p:sp>
        <p:nvSpPr>
          <p:cNvPr id="86" name="Oval 85"/>
          <p:cNvSpPr/>
          <p:nvPr/>
        </p:nvSpPr>
        <p:spPr>
          <a:xfrm>
            <a:off x="7596188" y="3057525"/>
            <a:ext cx="411162" cy="387350"/>
          </a:xfrm>
          <a:prstGeom prst="ellipse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pt-PT" sz="1400" dirty="0"/>
              <a:t>D</a:t>
            </a:r>
          </a:p>
        </p:txBody>
      </p:sp>
      <p:cxnSp>
        <p:nvCxnSpPr>
          <p:cNvPr id="95" name="Straight Arrow Connector 94"/>
          <p:cNvCxnSpPr>
            <a:stCxn id="78" idx="3"/>
            <a:endCxn id="81" idx="0"/>
          </p:cNvCxnSpPr>
          <p:nvPr/>
        </p:nvCxnSpPr>
        <p:spPr>
          <a:xfrm rot="5400000">
            <a:off x="6244431" y="1678782"/>
            <a:ext cx="561975" cy="528638"/>
          </a:xfrm>
          <a:prstGeom prst="straightConnector1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78" idx="5"/>
            <a:endCxn id="82" idx="0"/>
          </p:cNvCxnSpPr>
          <p:nvPr/>
        </p:nvCxnSpPr>
        <p:spPr>
          <a:xfrm rot="16200000" flipH="1">
            <a:off x="7160419" y="1583532"/>
            <a:ext cx="561975" cy="719137"/>
          </a:xfrm>
          <a:prstGeom prst="straightConnector1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stCxn id="82" idx="4"/>
            <a:endCxn id="86" idx="0"/>
          </p:cNvCxnSpPr>
          <p:nvPr/>
        </p:nvCxnSpPr>
        <p:spPr>
          <a:xfrm rot="5400000">
            <a:off x="7577931" y="2834482"/>
            <a:ext cx="447675" cy="1588"/>
          </a:xfrm>
          <a:prstGeom prst="straightConnector1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549" name="TextBox 134"/>
          <p:cNvSpPr txBox="1">
            <a:spLocks noChangeArrowheads="1"/>
          </p:cNvSpPr>
          <p:nvPr/>
        </p:nvSpPr>
        <p:spPr bwMode="auto">
          <a:xfrm>
            <a:off x="7334250" y="1654175"/>
            <a:ext cx="25717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PT" altLang="pt-PT" sz="1100">
                <a:solidFill>
                  <a:srgbClr val="000000"/>
                </a:solidFill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65550" name="TextBox 135"/>
          <p:cNvSpPr txBox="1">
            <a:spLocks noChangeArrowheads="1"/>
          </p:cNvSpPr>
          <p:nvPr/>
        </p:nvSpPr>
        <p:spPr bwMode="auto">
          <a:xfrm>
            <a:off x="7802563" y="2665413"/>
            <a:ext cx="255587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PT" altLang="pt-PT" sz="1100">
                <a:solidFill>
                  <a:srgbClr val="000000"/>
                </a:solidFill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65551" name="TextBox 144"/>
          <p:cNvSpPr txBox="1">
            <a:spLocks noChangeArrowheads="1"/>
          </p:cNvSpPr>
          <p:nvPr/>
        </p:nvSpPr>
        <p:spPr bwMode="auto">
          <a:xfrm>
            <a:off x="6230938" y="1711325"/>
            <a:ext cx="32702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PT" altLang="pt-PT" sz="1100">
                <a:solidFill>
                  <a:srgbClr val="000000"/>
                </a:solidFill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65552" name="TextBox 95"/>
          <p:cNvSpPr txBox="1">
            <a:spLocks noChangeArrowheads="1"/>
          </p:cNvSpPr>
          <p:nvPr/>
        </p:nvSpPr>
        <p:spPr bwMode="auto">
          <a:xfrm>
            <a:off x="8058150" y="3065463"/>
            <a:ext cx="328613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PT" altLang="pt-PT" sz="1100">
                <a:solidFill>
                  <a:srgbClr val="008000"/>
                </a:solidFill>
                <a:latin typeface="Arial" panose="020B0604020202020204" pitchFamily="34" charset="0"/>
              </a:rPr>
              <a:t>15</a:t>
            </a: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PT"/>
              <a:t>Inteligência Artificial © Joaquim Filipe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17618A-DD05-4F5D-845F-CAD656381A12}" type="slidenum">
              <a:rPr lang="pt-PT" altLang="pt-PT" smtClean="0"/>
              <a:pPr>
                <a:defRPr/>
              </a:pPr>
              <a:t>55</a:t>
            </a:fld>
            <a:endParaRPr lang="pt-PT" altLang="pt-PT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850" y="476250"/>
            <a:ext cx="7561263" cy="50482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pt-PT" dirty="0"/>
              <a:t>Algoritmo A*</a:t>
            </a:r>
          </a:p>
        </p:txBody>
      </p:sp>
      <p:sp>
        <p:nvSpPr>
          <p:cNvPr id="78" name="Oval 77"/>
          <p:cNvSpPr/>
          <p:nvPr/>
        </p:nvSpPr>
        <p:spPr>
          <a:xfrm>
            <a:off x="6729413" y="1331913"/>
            <a:ext cx="411162" cy="38735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pt-PT" sz="1400" dirty="0"/>
              <a:t>G</a:t>
            </a:r>
          </a:p>
        </p:txBody>
      </p:sp>
      <p:sp>
        <p:nvSpPr>
          <p:cNvPr id="81" name="Oval 80"/>
          <p:cNvSpPr/>
          <p:nvPr/>
        </p:nvSpPr>
        <p:spPr>
          <a:xfrm>
            <a:off x="6054725" y="2224088"/>
            <a:ext cx="411163" cy="385762"/>
          </a:xfrm>
          <a:prstGeom prst="ellipse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pt-PT" sz="1400" dirty="0"/>
              <a:t>A</a:t>
            </a:r>
          </a:p>
        </p:txBody>
      </p:sp>
      <p:sp>
        <p:nvSpPr>
          <p:cNvPr id="82" name="Oval 81"/>
          <p:cNvSpPr/>
          <p:nvPr/>
        </p:nvSpPr>
        <p:spPr>
          <a:xfrm>
            <a:off x="7596188" y="2224088"/>
            <a:ext cx="411162" cy="385762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pt-PT" sz="1400" dirty="0"/>
              <a:t>C</a:t>
            </a:r>
          </a:p>
        </p:txBody>
      </p:sp>
      <p:sp>
        <p:nvSpPr>
          <p:cNvPr id="66566" name="TextBox 82"/>
          <p:cNvSpPr txBox="1">
            <a:spLocks noChangeArrowheads="1"/>
          </p:cNvSpPr>
          <p:nvPr/>
        </p:nvSpPr>
        <p:spPr bwMode="auto">
          <a:xfrm>
            <a:off x="7097713" y="1393825"/>
            <a:ext cx="328612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PT" altLang="pt-PT" sz="1100">
                <a:solidFill>
                  <a:srgbClr val="FF0000"/>
                </a:solidFill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66567" name="TextBox 83"/>
          <p:cNvSpPr txBox="1">
            <a:spLocks noChangeArrowheads="1"/>
          </p:cNvSpPr>
          <p:nvPr/>
        </p:nvSpPr>
        <p:spPr bwMode="auto">
          <a:xfrm>
            <a:off x="6469063" y="2286000"/>
            <a:ext cx="328612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PT" altLang="pt-PT" sz="1100">
                <a:solidFill>
                  <a:srgbClr val="008000"/>
                </a:solidFill>
                <a:latin typeface="Arial" panose="020B0604020202020204" pitchFamily="34" charset="0"/>
              </a:rPr>
              <a:t>20</a:t>
            </a:r>
          </a:p>
        </p:txBody>
      </p:sp>
      <p:sp>
        <p:nvSpPr>
          <p:cNvPr id="66568" name="TextBox 84"/>
          <p:cNvSpPr txBox="1">
            <a:spLocks noChangeArrowheads="1"/>
          </p:cNvSpPr>
          <p:nvPr/>
        </p:nvSpPr>
        <p:spPr bwMode="auto">
          <a:xfrm>
            <a:off x="8007350" y="2286000"/>
            <a:ext cx="32702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PT" altLang="pt-PT" sz="1100">
                <a:solidFill>
                  <a:srgbClr val="008000"/>
                </a:solidFill>
                <a:latin typeface="Arial" panose="020B0604020202020204" pitchFamily="34" charset="0"/>
              </a:rPr>
              <a:t>15</a:t>
            </a:r>
          </a:p>
        </p:txBody>
      </p:sp>
      <p:sp>
        <p:nvSpPr>
          <p:cNvPr id="86" name="Oval 85"/>
          <p:cNvSpPr/>
          <p:nvPr/>
        </p:nvSpPr>
        <p:spPr>
          <a:xfrm>
            <a:off x="7596188" y="3057525"/>
            <a:ext cx="411162" cy="38735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pt-PT" sz="1400" dirty="0"/>
              <a:t>D</a:t>
            </a:r>
          </a:p>
        </p:txBody>
      </p:sp>
      <p:sp>
        <p:nvSpPr>
          <p:cNvPr id="87" name="Oval 86"/>
          <p:cNvSpPr/>
          <p:nvPr/>
        </p:nvSpPr>
        <p:spPr>
          <a:xfrm>
            <a:off x="7596188" y="4071938"/>
            <a:ext cx="411162" cy="385762"/>
          </a:xfrm>
          <a:prstGeom prst="ellipse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pt-PT" sz="1400" dirty="0"/>
              <a:t>E</a:t>
            </a:r>
          </a:p>
        </p:txBody>
      </p:sp>
      <p:cxnSp>
        <p:nvCxnSpPr>
          <p:cNvPr id="95" name="Straight Arrow Connector 94"/>
          <p:cNvCxnSpPr>
            <a:stCxn id="78" idx="3"/>
            <a:endCxn id="81" idx="0"/>
          </p:cNvCxnSpPr>
          <p:nvPr/>
        </p:nvCxnSpPr>
        <p:spPr>
          <a:xfrm rot="5400000">
            <a:off x="6244431" y="1678782"/>
            <a:ext cx="561975" cy="528638"/>
          </a:xfrm>
          <a:prstGeom prst="straightConnector1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78" idx="5"/>
            <a:endCxn id="82" idx="0"/>
          </p:cNvCxnSpPr>
          <p:nvPr/>
        </p:nvCxnSpPr>
        <p:spPr>
          <a:xfrm rot="16200000" flipH="1">
            <a:off x="7160419" y="1583532"/>
            <a:ext cx="561975" cy="719137"/>
          </a:xfrm>
          <a:prstGeom prst="straightConnector1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stCxn id="82" idx="4"/>
            <a:endCxn id="86" idx="0"/>
          </p:cNvCxnSpPr>
          <p:nvPr/>
        </p:nvCxnSpPr>
        <p:spPr>
          <a:xfrm rot="5400000">
            <a:off x="7577931" y="2834482"/>
            <a:ext cx="447675" cy="1588"/>
          </a:xfrm>
          <a:prstGeom prst="straightConnector1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stCxn id="86" idx="4"/>
            <a:endCxn id="87" idx="0"/>
          </p:cNvCxnSpPr>
          <p:nvPr/>
        </p:nvCxnSpPr>
        <p:spPr>
          <a:xfrm rot="5400000">
            <a:off x="7489031" y="3758407"/>
            <a:ext cx="625475" cy="1588"/>
          </a:xfrm>
          <a:prstGeom prst="straightConnector1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575" name="TextBox 134"/>
          <p:cNvSpPr txBox="1">
            <a:spLocks noChangeArrowheads="1"/>
          </p:cNvSpPr>
          <p:nvPr/>
        </p:nvSpPr>
        <p:spPr bwMode="auto">
          <a:xfrm>
            <a:off x="7334250" y="1654175"/>
            <a:ext cx="25717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PT" altLang="pt-PT" sz="1100">
                <a:solidFill>
                  <a:srgbClr val="000000"/>
                </a:solidFill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66576" name="TextBox 135"/>
          <p:cNvSpPr txBox="1">
            <a:spLocks noChangeArrowheads="1"/>
          </p:cNvSpPr>
          <p:nvPr/>
        </p:nvSpPr>
        <p:spPr bwMode="auto">
          <a:xfrm>
            <a:off x="7802563" y="2665413"/>
            <a:ext cx="255587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PT" altLang="pt-PT" sz="1100">
                <a:solidFill>
                  <a:srgbClr val="000000"/>
                </a:solidFill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66577" name="TextBox 136"/>
          <p:cNvSpPr txBox="1">
            <a:spLocks noChangeArrowheads="1"/>
          </p:cNvSpPr>
          <p:nvPr/>
        </p:nvSpPr>
        <p:spPr bwMode="auto">
          <a:xfrm>
            <a:off x="7802563" y="3581400"/>
            <a:ext cx="255587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PT" altLang="pt-PT" sz="1100">
                <a:solidFill>
                  <a:srgbClr val="000000"/>
                </a:solidFill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66578" name="TextBox 144"/>
          <p:cNvSpPr txBox="1">
            <a:spLocks noChangeArrowheads="1"/>
          </p:cNvSpPr>
          <p:nvPr/>
        </p:nvSpPr>
        <p:spPr bwMode="auto">
          <a:xfrm>
            <a:off x="6230938" y="1711325"/>
            <a:ext cx="32702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PT" altLang="pt-PT" sz="1100">
                <a:solidFill>
                  <a:srgbClr val="000000"/>
                </a:solidFill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66579" name="TextBox 95"/>
          <p:cNvSpPr txBox="1">
            <a:spLocks noChangeArrowheads="1"/>
          </p:cNvSpPr>
          <p:nvPr/>
        </p:nvSpPr>
        <p:spPr bwMode="auto">
          <a:xfrm>
            <a:off x="8058150" y="3065463"/>
            <a:ext cx="328613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PT" altLang="pt-PT" sz="1100">
                <a:solidFill>
                  <a:srgbClr val="008000"/>
                </a:solidFill>
                <a:latin typeface="Arial" panose="020B0604020202020204" pitchFamily="34" charset="0"/>
              </a:rPr>
              <a:t>15</a:t>
            </a:r>
          </a:p>
        </p:txBody>
      </p:sp>
      <p:sp>
        <p:nvSpPr>
          <p:cNvPr id="66580" name="TextBox 102"/>
          <p:cNvSpPr txBox="1">
            <a:spLocks noChangeArrowheads="1"/>
          </p:cNvSpPr>
          <p:nvPr/>
        </p:nvSpPr>
        <p:spPr bwMode="auto">
          <a:xfrm>
            <a:off x="8072438" y="4140200"/>
            <a:ext cx="328612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PT" altLang="pt-PT" sz="1100">
                <a:solidFill>
                  <a:srgbClr val="008000"/>
                </a:solidFill>
                <a:latin typeface="Arial" panose="020B0604020202020204" pitchFamily="34" charset="0"/>
              </a:rPr>
              <a:t>25</a:t>
            </a: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PT"/>
              <a:t>Inteligência Artificial © Joaquim Filipe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CA85E4-3B52-4241-BD52-14F9C95AA319}" type="slidenum">
              <a:rPr lang="pt-PT" altLang="pt-PT" smtClean="0"/>
              <a:pPr>
                <a:defRPr/>
              </a:pPr>
              <a:t>56</a:t>
            </a:fld>
            <a:endParaRPr lang="pt-PT" altLang="pt-PT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850" y="476250"/>
            <a:ext cx="7561263" cy="50482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pt-PT" dirty="0"/>
              <a:t>Algoritmo A*</a:t>
            </a:r>
          </a:p>
        </p:txBody>
      </p:sp>
      <p:sp>
        <p:nvSpPr>
          <p:cNvPr id="78" name="Oval 77"/>
          <p:cNvSpPr/>
          <p:nvPr/>
        </p:nvSpPr>
        <p:spPr>
          <a:xfrm>
            <a:off x="6729413" y="1331913"/>
            <a:ext cx="411162" cy="38735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pt-PT" sz="1400" dirty="0"/>
              <a:t>G</a:t>
            </a:r>
          </a:p>
        </p:txBody>
      </p:sp>
      <p:sp>
        <p:nvSpPr>
          <p:cNvPr id="81" name="Oval 80"/>
          <p:cNvSpPr/>
          <p:nvPr/>
        </p:nvSpPr>
        <p:spPr>
          <a:xfrm>
            <a:off x="6054725" y="2224088"/>
            <a:ext cx="411163" cy="385762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pt-PT" sz="1400" dirty="0"/>
              <a:t>A</a:t>
            </a:r>
          </a:p>
        </p:txBody>
      </p:sp>
      <p:sp>
        <p:nvSpPr>
          <p:cNvPr id="82" name="Oval 81"/>
          <p:cNvSpPr/>
          <p:nvPr/>
        </p:nvSpPr>
        <p:spPr>
          <a:xfrm>
            <a:off x="7596188" y="2224088"/>
            <a:ext cx="411162" cy="385762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pt-PT" sz="1400" dirty="0"/>
              <a:t>C</a:t>
            </a:r>
          </a:p>
        </p:txBody>
      </p:sp>
      <p:sp>
        <p:nvSpPr>
          <p:cNvPr id="67590" name="TextBox 82"/>
          <p:cNvSpPr txBox="1">
            <a:spLocks noChangeArrowheads="1"/>
          </p:cNvSpPr>
          <p:nvPr/>
        </p:nvSpPr>
        <p:spPr bwMode="auto">
          <a:xfrm>
            <a:off x="7097713" y="1393825"/>
            <a:ext cx="328612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PT" altLang="pt-PT" sz="1100">
                <a:solidFill>
                  <a:srgbClr val="FF0000"/>
                </a:solidFill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67591" name="TextBox 83"/>
          <p:cNvSpPr txBox="1">
            <a:spLocks noChangeArrowheads="1"/>
          </p:cNvSpPr>
          <p:nvPr/>
        </p:nvSpPr>
        <p:spPr bwMode="auto">
          <a:xfrm>
            <a:off x="6469063" y="2286000"/>
            <a:ext cx="328612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PT" altLang="pt-PT" sz="1100">
                <a:solidFill>
                  <a:srgbClr val="008000"/>
                </a:solidFill>
                <a:latin typeface="Arial" panose="020B0604020202020204" pitchFamily="34" charset="0"/>
              </a:rPr>
              <a:t>20</a:t>
            </a:r>
          </a:p>
        </p:txBody>
      </p:sp>
      <p:sp>
        <p:nvSpPr>
          <p:cNvPr id="67592" name="TextBox 84"/>
          <p:cNvSpPr txBox="1">
            <a:spLocks noChangeArrowheads="1"/>
          </p:cNvSpPr>
          <p:nvPr/>
        </p:nvSpPr>
        <p:spPr bwMode="auto">
          <a:xfrm>
            <a:off x="8007350" y="2286000"/>
            <a:ext cx="32702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PT" altLang="pt-PT" sz="1100">
                <a:solidFill>
                  <a:srgbClr val="008000"/>
                </a:solidFill>
                <a:latin typeface="Arial" panose="020B0604020202020204" pitchFamily="34" charset="0"/>
              </a:rPr>
              <a:t>15</a:t>
            </a:r>
          </a:p>
        </p:txBody>
      </p:sp>
      <p:sp>
        <p:nvSpPr>
          <p:cNvPr id="86" name="Oval 85"/>
          <p:cNvSpPr/>
          <p:nvPr/>
        </p:nvSpPr>
        <p:spPr>
          <a:xfrm>
            <a:off x="7596188" y="3057525"/>
            <a:ext cx="411162" cy="38735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pt-PT" sz="1400" dirty="0"/>
              <a:t>D</a:t>
            </a:r>
          </a:p>
        </p:txBody>
      </p:sp>
      <p:sp>
        <p:nvSpPr>
          <p:cNvPr id="87" name="Oval 86"/>
          <p:cNvSpPr/>
          <p:nvPr/>
        </p:nvSpPr>
        <p:spPr>
          <a:xfrm>
            <a:off x="7596188" y="4071938"/>
            <a:ext cx="411162" cy="385762"/>
          </a:xfrm>
          <a:prstGeom prst="ellipse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pt-PT" sz="1400" dirty="0"/>
              <a:t>E</a:t>
            </a:r>
          </a:p>
        </p:txBody>
      </p:sp>
      <p:sp>
        <p:nvSpPr>
          <p:cNvPr id="88" name="Oval 87"/>
          <p:cNvSpPr/>
          <p:nvPr/>
        </p:nvSpPr>
        <p:spPr>
          <a:xfrm>
            <a:off x="6737350" y="3057525"/>
            <a:ext cx="411163" cy="387350"/>
          </a:xfrm>
          <a:prstGeom prst="ellipse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pt-PT" sz="1400" dirty="0"/>
              <a:t>H</a:t>
            </a:r>
          </a:p>
        </p:txBody>
      </p:sp>
      <p:sp>
        <p:nvSpPr>
          <p:cNvPr id="89" name="Oval 88"/>
          <p:cNvSpPr/>
          <p:nvPr/>
        </p:nvSpPr>
        <p:spPr>
          <a:xfrm>
            <a:off x="6054725" y="3057525"/>
            <a:ext cx="411163" cy="38735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pt-PT" sz="1400" dirty="0"/>
              <a:t>D</a:t>
            </a:r>
          </a:p>
        </p:txBody>
      </p:sp>
      <p:sp>
        <p:nvSpPr>
          <p:cNvPr id="90" name="Oval 89"/>
          <p:cNvSpPr/>
          <p:nvPr/>
        </p:nvSpPr>
        <p:spPr>
          <a:xfrm>
            <a:off x="5402263" y="3057525"/>
            <a:ext cx="411162" cy="387350"/>
          </a:xfrm>
          <a:prstGeom prst="ellipse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pt-PT" sz="1400" dirty="0"/>
              <a:t>B</a:t>
            </a:r>
          </a:p>
        </p:txBody>
      </p:sp>
      <p:cxnSp>
        <p:nvCxnSpPr>
          <p:cNvPr id="95" name="Straight Arrow Connector 94"/>
          <p:cNvCxnSpPr>
            <a:stCxn id="78" idx="3"/>
            <a:endCxn id="81" idx="0"/>
          </p:cNvCxnSpPr>
          <p:nvPr/>
        </p:nvCxnSpPr>
        <p:spPr>
          <a:xfrm rot="5400000">
            <a:off x="6244431" y="1678782"/>
            <a:ext cx="561975" cy="528638"/>
          </a:xfrm>
          <a:prstGeom prst="straightConnector1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78" idx="5"/>
            <a:endCxn id="82" idx="0"/>
          </p:cNvCxnSpPr>
          <p:nvPr/>
        </p:nvCxnSpPr>
        <p:spPr>
          <a:xfrm rot="16200000" flipH="1">
            <a:off x="7160419" y="1583532"/>
            <a:ext cx="561975" cy="719137"/>
          </a:xfrm>
          <a:prstGeom prst="straightConnector1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stCxn id="81" idx="3"/>
            <a:endCxn id="90" idx="0"/>
          </p:cNvCxnSpPr>
          <p:nvPr/>
        </p:nvCxnSpPr>
        <p:spPr>
          <a:xfrm rot="5400000">
            <a:off x="5609431" y="2551907"/>
            <a:ext cx="503237" cy="508000"/>
          </a:xfrm>
          <a:prstGeom prst="straightConnector1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81" idx="4"/>
            <a:endCxn id="89" idx="0"/>
          </p:cNvCxnSpPr>
          <p:nvPr/>
        </p:nvCxnSpPr>
        <p:spPr>
          <a:xfrm rot="5400000">
            <a:off x="6036469" y="2834482"/>
            <a:ext cx="447675" cy="1587"/>
          </a:xfrm>
          <a:prstGeom prst="straightConnector1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stCxn id="81" idx="5"/>
            <a:endCxn id="88" idx="0"/>
          </p:cNvCxnSpPr>
          <p:nvPr/>
        </p:nvCxnSpPr>
        <p:spPr>
          <a:xfrm rot="16200000" flipH="1">
            <a:off x="6422232" y="2537619"/>
            <a:ext cx="503237" cy="536575"/>
          </a:xfrm>
          <a:prstGeom prst="straightConnector1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stCxn id="82" idx="4"/>
            <a:endCxn id="86" idx="0"/>
          </p:cNvCxnSpPr>
          <p:nvPr/>
        </p:nvCxnSpPr>
        <p:spPr>
          <a:xfrm rot="5400000">
            <a:off x="7577931" y="2834482"/>
            <a:ext cx="447675" cy="1588"/>
          </a:xfrm>
          <a:prstGeom prst="straightConnector1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stCxn id="86" idx="4"/>
            <a:endCxn id="87" idx="0"/>
          </p:cNvCxnSpPr>
          <p:nvPr/>
        </p:nvCxnSpPr>
        <p:spPr>
          <a:xfrm rot="5400000">
            <a:off x="7489031" y="3758407"/>
            <a:ext cx="625475" cy="1588"/>
          </a:xfrm>
          <a:prstGeom prst="straightConnector1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605" name="TextBox 134"/>
          <p:cNvSpPr txBox="1">
            <a:spLocks noChangeArrowheads="1"/>
          </p:cNvSpPr>
          <p:nvPr/>
        </p:nvSpPr>
        <p:spPr bwMode="auto">
          <a:xfrm>
            <a:off x="7334250" y="1654175"/>
            <a:ext cx="25717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PT" altLang="pt-PT" sz="1100">
                <a:solidFill>
                  <a:srgbClr val="000000"/>
                </a:solidFill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67606" name="TextBox 135"/>
          <p:cNvSpPr txBox="1">
            <a:spLocks noChangeArrowheads="1"/>
          </p:cNvSpPr>
          <p:nvPr/>
        </p:nvSpPr>
        <p:spPr bwMode="auto">
          <a:xfrm>
            <a:off x="7802563" y="2665413"/>
            <a:ext cx="255587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PT" altLang="pt-PT" sz="1100">
                <a:solidFill>
                  <a:srgbClr val="000000"/>
                </a:solidFill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67607" name="TextBox 136"/>
          <p:cNvSpPr txBox="1">
            <a:spLocks noChangeArrowheads="1"/>
          </p:cNvSpPr>
          <p:nvPr/>
        </p:nvSpPr>
        <p:spPr bwMode="auto">
          <a:xfrm>
            <a:off x="7802563" y="3581400"/>
            <a:ext cx="255587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PT" altLang="pt-PT" sz="1100">
                <a:solidFill>
                  <a:srgbClr val="000000"/>
                </a:solidFill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67608" name="TextBox 141"/>
          <p:cNvSpPr txBox="1">
            <a:spLocks noChangeArrowheads="1"/>
          </p:cNvSpPr>
          <p:nvPr/>
        </p:nvSpPr>
        <p:spPr bwMode="auto">
          <a:xfrm>
            <a:off x="5684838" y="2608263"/>
            <a:ext cx="255587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PT" altLang="pt-PT" sz="1100">
                <a:solidFill>
                  <a:srgbClr val="000000"/>
                </a:solidFill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67609" name="TextBox 142"/>
          <p:cNvSpPr txBox="1">
            <a:spLocks noChangeArrowheads="1"/>
          </p:cNvSpPr>
          <p:nvPr/>
        </p:nvSpPr>
        <p:spPr bwMode="auto">
          <a:xfrm>
            <a:off x="6242050" y="2714625"/>
            <a:ext cx="32702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PT" altLang="pt-PT" sz="1100">
                <a:solidFill>
                  <a:srgbClr val="000000"/>
                </a:solidFill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67610" name="TextBox 143"/>
          <p:cNvSpPr txBox="1">
            <a:spLocks noChangeArrowheads="1"/>
          </p:cNvSpPr>
          <p:nvPr/>
        </p:nvSpPr>
        <p:spPr bwMode="auto">
          <a:xfrm>
            <a:off x="6626225" y="2554288"/>
            <a:ext cx="328613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PT" altLang="pt-PT" sz="1100">
                <a:solidFill>
                  <a:srgbClr val="000000"/>
                </a:solidFill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67611" name="TextBox 144"/>
          <p:cNvSpPr txBox="1">
            <a:spLocks noChangeArrowheads="1"/>
          </p:cNvSpPr>
          <p:nvPr/>
        </p:nvSpPr>
        <p:spPr bwMode="auto">
          <a:xfrm>
            <a:off x="6230938" y="1711325"/>
            <a:ext cx="32702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PT" altLang="pt-PT" sz="1100">
                <a:solidFill>
                  <a:srgbClr val="000000"/>
                </a:solidFill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67612" name="TextBox 95"/>
          <p:cNvSpPr txBox="1">
            <a:spLocks noChangeArrowheads="1"/>
          </p:cNvSpPr>
          <p:nvPr/>
        </p:nvSpPr>
        <p:spPr bwMode="auto">
          <a:xfrm>
            <a:off x="8058150" y="3065463"/>
            <a:ext cx="328613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PT" altLang="pt-PT" sz="1100">
                <a:solidFill>
                  <a:srgbClr val="008000"/>
                </a:solidFill>
                <a:latin typeface="Arial" panose="020B0604020202020204" pitchFamily="34" charset="0"/>
              </a:rPr>
              <a:t>15</a:t>
            </a:r>
          </a:p>
        </p:txBody>
      </p:sp>
      <p:sp>
        <p:nvSpPr>
          <p:cNvPr id="67613" name="TextBox 103"/>
          <p:cNvSpPr txBox="1">
            <a:spLocks noChangeArrowheads="1"/>
          </p:cNvSpPr>
          <p:nvPr/>
        </p:nvSpPr>
        <p:spPr bwMode="auto">
          <a:xfrm>
            <a:off x="6407150" y="3100388"/>
            <a:ext cx="327025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PT" altLang="pt-PT" sz="1100">
                <a:solidFill>
                  <a:srgbClr val="008000"/>
                </a:solidFill>
                <a:latin typeface="Arial" panose="020B0604020202020204" pitchFamily="34" charset="0"/>
              </a:rPr>
              <a:t>25</a:t>
            </a:r>
          </a:p>
        </p:txBody>
      </p:sp>
      <p:sp>
        <p:nvSpPr>
          <p:cNvPr id="67614" name="TextBox 105"/>
          <p:cNvSpPr txBox="1">
            <a:spLocks noChangeArrowheads="1"/>
          </p:cNvSpPr>
          <p:nvPr/>
        </p:nvSpPr>
        <p:spPr bwMode="auto">
          <a:xfrm>
            <a:off x="7078663" y="3065463"/>
            <a:ext cx="327025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PT" altLang="pt-PT" sz="1100">
                <a:solidFill>
                  <a:srgbClr val="008000"/>
                </a:solidFill>
                <a:latin typeface="Arial" panose="020B0604020202020204" pitchFamily="34" charset="0"/>
              </a:rPr>
              <a:t>20</a:t>
            </a:r>
          </a:p>
        </p:txBody>
      </p:sp>
      <p:sp>
        <p:nvSpPr>
          <p:cNvPr id="67615" name="TextBox 106"/>
          <p:cNvSpPr txBox="1">
            <a:spLocks noChangeArrowheads="1"/>
          </p:cNvSpPr>
          <p:nvPr/>
        </p:nvSpPr>
        <p:spPr bwMode="auto">
          <a:xfrm>
            <a:off x="5751513" y="3125788"/>
            <a:ext cx="327025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PT" altLang="pt-PT" sz="1100">
                <a:solidFill>
                  <a:srgbClr val="008000"/>
                </a:solidFill>
                <a:latin typeface="Arial" panose="020B0604020202020204" pitchFamily="34" charset="0"/>
              </a:rPr>
              <a:t>35</a:t>
            </a:r>
          </a:p>
        </p:txBody>
      </p:sp>
      <p:sp>
        <p:nvSpPr>
          <p:cNvPr id="67616" name="TextBox 111"/>
          <p:cNvSpPr txBox="1">
            <a:spLocks noChangeArrowheads="1"/>
          </p:cNvSpPr>
          <p:nvPr/>
        </p:nvSpPr>
        <p:spPr bwMode="auto">
          <a:xfrm>
            <a:off x="8064500" y="4121150"/>
            <a:ext cx="328613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PT" altLang="pt-PT" sz="1100">
                <a:solidFill>
                  <a:srgbClr val="008000"/>
                </a:solidFill>
                <a:latin typeface="Arial" panose="020B0604020202020204" pitchFamily="34" charset="0"/>
              </a:rPr>
              <a:t>25</a:t>
            </a: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PT"/>
              <a:t>Inteligência Artificial © Joaquim Filipe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7DDC4E-28FD-42C6-9F44-30FE15469EEC}" type="slidenum">
              <a:rPr lang="pt-PT" altLang="pt-PT" smtClean="0"/>
              <a:pPr>
                <a:defRPr/>
              </a:pPr>
              <a:t>57</a:t>
            </a:fld>
            <a:endParaRPr lang="pt-PT" altLang="pt-PT"/>
          </a:p>
        </p:txBody>
      </p:sp>
      <p:sp>
        <p:nvSpPr>
          <p:cNvPr id="36" name="Content Placeholder 2"/>
          <p:cNvSpPr txBox="1">
            <a:spLocks/>
          </p:cNvSpPr>
          <p:nvPr/>
        </p:nvSpPr>
        <p:spPr>
          <a:xfrm>
            <a:off x="3959225" y="5136989"/>
            <a:ext cx="3138488" cy="906462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marL="342900" indent="-342900" defTabSz="457200" eaLnBrk="1" fontAlgn="auto" hangingPunct="1"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lang="pt-PT" sz="1600" i="1" u="sng" dirty="0">
                <a:latin typeface="+mn-lt"/>
              </a:rPr>
              <a:t>Nota</a:t>
            </a:r>
            <a:r>
              <a:rPr lang="pt-PT" sz="1600" dirty="0">
                <a:latin typeface="+mn-lt"/>
              </a:rPr>
              <a:t>: Não se coloca o nó D em abertos porque já está em fechados e tem menor custo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5812631" y="3591719"/>
            <a:ext cx="418307" cy="1461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850" y="476250"/>
            <a:ext cx="7561263" cy="50482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pt-PT" dirty="0"/>
              <a:t>Algoritmo A*</a:t>
            </a:r>
          </a:p>
        </p:txBody>
      </p:sp>
      <p:sp>
        <p:nvSpPr>
          <p:cNvPr id="78" name="Oval 77"/>
          <p:cNvSpPr/>
          <p:nvPr/>
        </p:nvSpPr>
        <p:spPr>
          <a:xfrm>
            <a:off x="6729413" y="1331913"/>
            <a:ext cx="411162" cy="38735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pt-PT" sz="1400" dirty="0"/>
              <a:t>G</a:t>
            </a:r>
          </a:p>
        </p:txBody>
      </p:sp>
      <p:sp>
        <p:nvSpPr>
          <p:cNvPr id="81" name="Oval 80"/>
          <p:cNvSpPr/>
          <p:nvPr/>
        </p:nvSpPr>
        <p:spPr>
          <a:xfrm>
            <a:off x="6054725" y="2224088"/>
            <a:ext cx="411163" cy="385762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pt-PT" sz="1400" dirty="0"/>
              <a:t>A</a:t>
            </a:r>
          </a:p>
        </p:txBody>
      </p:sp>
      <p:sp>
        <p:nvSpPr>
          <p:cNvPr id="82" name="Oval 81"/>
          <p:cNvSpPr/>
          <p:nvPr/>
        </p:nvSpPr>
        <p:spPr>
          <a:xfrm>
            <a:off x="7596188" y="2224088"/>
            <a:ext cx="411162" cy="385762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pt-PT" sz="1400" dirty="0"/>
              <a:t>C</a:t>
            </a:r>
          </a:p>
        </p:txBody>
      </p:sp>
      <p:sp>
        <p:nvSpPr>
          <p:cNvPr id="68614" name="TextBox 82"/>
          <p:cNvSpPr txBox="1">
            <a:spLocks noChangeArrowheads="1"/>
          </p:cNvSpPr>
          <p:nvPr/>
        </p:nvSpPr>
        <p:spPr bwMode="auto">
          <a:xfrm>
            <a:off x="7097713" y="1393825"/>
            <a:ext cx="328612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PT" altLang="pt-PT" sz="1100">
                <a:solidFill>
                  <a:srgbClr val="FF0000"/>
                </a:solidFill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68615" name="TextBox 83"/>
          <p:cNvSpPr txBox="1">
            <a:spLocks noChangeArrowheads="1"/>
          </p:cNvSpPr>
          <p:nvPr/>
        </p:nvSpPr>
        <p:spPr bwMode="auto">
          <a:xfrm>
            <a:off x="6469063" y="2286000"/>
            <a:ext cx="328612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PT" altLang="pt-PT" sz="1100">
                <a:solidFill>
                  <a:srgbClr val="008000"/>
                </a:solidFill>
                <a:latin typeface="Arial" panose="020B0604020202020204" pitchFamily="34" charset="0"/>
              </a:rPr>
              <a:t>20</a:t>
            </a:r>
          </a:p>
        </p:txBody>
      </p:sp>
      <p:sp>
        <p:nvSpPr>
          <p:cNvPr id="68616" name="TextBox 84"/>
          <p:cNvSpPr txBox="1">
            <a:spLocks noChangeArrowheads="1"/>
          </p:cNvSpPr>
          <p:nvPr/>
        </p:nvSpPr>
        <p:spPr bwMode="auto">
          <a:xfrm>
            <a:off x="8007350" y="2286000"/>
            <a:ext cx="32702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PT" altLang="pt-PT" sz="1100">
                <a:solidFill>
                  <a:srgbClr val="008000"/>
                </a:solidFill>
                <a:latin typeface="Arial" panose="020B0604020202020204" pitchFamily="34" charset="0"/>
              </a:rPr>
              <a:t>15</a:t>
            </a:r>
          </a:p>
        </p:txBody>
      </p:sp>
      <p:sp>
        <p:nvSpPr>
          <p:cNvPr id="86" name="Oval 85"/>
          <p:cNvSpPr/>
          <p:nvPr/>
        </p:nvSpPr>
        <p:spPr>
          <a:xfrm>
            <a:off x="7596188" y="3057525"/>
            <a:ext cx="411162" cy="38735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pt-PT" sz="1400" dirty="0"/>
              <a:t>D</a:t>
            </a:r>
          </a:p>
        </p:txBody>
      </p:sp>
      <p:sp>
        <p:nvSpPr>
          <p:cNvPr id="87" name="Oval 86"/>
          <p:cNvSpPr/>
          <p:nvPr/>
        </p:nvSpPr>
        <p:spPr>
          <a:xfrm>
            <a:off x="7596188" y="4071938"/>
            <a:ext cx="411162" cy="385762"/>
          </a:xfrm>
          <a:prstGeom prst="ellipse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pt-PT" sz="1400" dirty="0"/>
              <a:t>E</a:t>
            </a:r>
          </a:p>
        </p:txBody>
      </p:sp>
      <p:sp>
        <p:nvSpPr>
          <p:cNvPr id="88" name="Oval 87"/>
          <p:cNvSpPr/>
          <p:nvPr/>
        </p:nvSpPr>
        <p:spPr>
          <a:xfrm>
            <a:off x="6737350" y="3057525"/>
            <a:ext cx="411163" cy="38735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pt-PT" sz="1400" dirty="0"/>
              <a:t>H</a:t>
            </a:r>
          </a:p>
        </p:txBody>
      </p:sp>
      <p:sp>
        <p:nvSpPr>
          <p:cNvPr id="90" name="Oval 89"/>
          <p:cNvSpPr/>
          <p:nvPr/>
        </p:nvSpPr>
        <p:spPr>
          <a:xfrm>
            <a:off x="5402263" y="3057525"/>
            <a:ext cx="411162" cy="387350"/>
          </a:xfrm>
          <a:prstGeom prst="ellipse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pt-PT" sz="1400" dirty="0"/>
              <a:t>B</a:t>
            </a:r>
          </a:p>
        </p:txBody>
      </p:sp>
      <p:sp>
        <p:nvSpPr>
          <p:cNvPr id="91" name="Oval 90"/>
          <p:cNvSpPr/>
          <p:nvPr/>
        </p:nvSpPr>
        <p:spPr>
          <a:xfrm>
            <a:off x="7013575" y="4071938"/>
            <a:ext cx="412750" cy="385762"/>
          </a:xfrm>
          <a:prstGeom prst="ellipse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pt-PT" sz="1400" dirty="0"/>
              <a:t>I</a:t>
            </a:r>
          </a:p>
        </p:txBody>
      </p:sp>
      <p:sp>
        <p:nvSpPr>
          <p:cNvPr id="92" name="Oval 91"/>
          <p:cNvSpPr/>
          <p:nvPr/>
        </p:nvSpPr>
        <p:spPr>
          <a:xfrm>
            <a:off x="6386513" y="4071938"/>
            <a:ext cx="411162" cy="3857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pt-PT" sz="1400" dirty="0"/>
              <a:t>B</a:t>
            </a:r>
          </a:p>
        </p:txBody>
      </p:sp>
      <p:cxnSp>
        <p:nvCxnSpPr>
          <p:cNvPr id="95" name="Straight Arrow Connector 94"/>
          <p:cNvCxnSpPr>
            <a:stCxn id="78" idx="3"/>
            <a:endCxn id="81" idx="0"/>
          </p:cNvCxnSpPr>
          <p:nvPr/>
        </p:nvCxnSpPr>
        <p:spPr>
          <a:xfrm rot="5400000">
            <a:off x="6244431" y="1678782"/>
            <a:ext cx="561975" cy="528638"/>
          </a:xfrm>
          <a:prstGeom prst="straightConnector1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78" idx="5"/>
            <a:endCxn id="82" idx="0"/>
          </p:cNvCxnSpPr>
          <p:nvPr/>
        </p:nvCxnSpPr>
        <p:spPr>
          <a:xfrm rot="16200000" flipH="1">
            <a:off x="7160419" y="1583532"/>
            <a:ext cx="561975" cy="719137"/>
          </a:xfrm>
          <a:prstGeom prst="straightConnector1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stCxn id="81" idx="3"/>
            <a:endCxn id="90" idx="0"/>
          </p:cNvCxnSpPr>
          <p:nvPr/>
        </p:nvCxnSpPr>
        <p:spPr>
          <a:xfrm rot="5400000">
            <a:off x="5609431" y="2551907"/>
            <a:ext cx="503237" cy="508000"/>
          </a:xfrm>
          <a:prstGeom prst="straightConnector1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stCxn id="81" idx="5"/>
            <a:endCxn id="88" idx="0"/>
          </p:cNvCxnSpPr>
          <p:nvPr/>
        </p:nvCxnSpPr>
        <p:spPr>
          <a:xfrm rot="16200000" flipH="1">
            <a:off x="6422232" y="2537619"/>
            <a:ext cx="503237" cy="536575"/>
          </a:xfrm>
          <a:prstGeom prst="straightConnector1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stCxn id="82" idx="4"/>
            <a:endCxn id="86" idx="0"/>
          </p:cNvCxnSpPr>
          <p:nvPr/>
        </p:nvCxnSpPr>
        <p:spPr>
          <a:xfrm rot="5400000">
            <a:off x="7577931" y="2834482"/>
            <a:ext cx="447675" cy="1588"/>
          </a:xfrm>
          <a:prstGeom prst="straightConnector1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stCxn id="86" idx="4"/>
            <a:endCxn id="87" idx="0"/>
          </p:cNvCxnSpPr>
          <p:nvPr/>
        </p:nvCxnSpPr>
        <p:spPr>
          <a:xfrm rot="5400000">
            <a:off x="7489031" y="3758407"/>
            <a:ext cx="625475" cy="1588"/>
          </a:xfrm>
          <a:prstGeom prst="straightConnector1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stCxn id="88" idx="4"/>
            <a:endCxn id="92" idx="0"/>
          </p:cNvCxnSpPr>
          <p:nvPr/>
        </p:nvCxnSpPr>
        <p:spPr>
          <a:xfrm rot="5400000">
            <a:off x="6453187" y="3582988"/>
            <a:ext cx="627063" cy="350838"/>
          </a:xfrm>
          <a:prstGeom prst="straightConnector1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>
            <a:stCxn id="88" idx="4"/>
            <a:endCxn id="91" idx="0"/>
          </p:cNvCxnSpPr>
          <p:nvPr/>
        </p:nvCxnSpPr>
        <p:spPr>
          <a:xfrm rot="16200000" flipH="1">
            <a:off x="6767512" y="3619501"/>
            <a:ext cx="627063" cy="277812"/>
          </a:xfrm>
          <a:prstGeom prst="straightConnector1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633" name="TextBox 134"/>
          <p:cNvSpPr txBox="1">
            <a:spLocks noChangeArrowheads="1"/>
          </p:cNvSpPr>
          <p:nvPr/>
        </p:nvSpPr>
        <p:spPr bwMode="auto">
          <a:xfrm>
            <a:off x="7334250" y="1654175"/>
            <a:ext cx="25717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PT" altLang="pt-PT" sz="1100">
                <a:solidFill>
                  <a:srgbClr val="000000"/>
                </a:solidFill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68634" name="TextBox 135"/>
          <p:cNvSpPr txBox="1">
            <a:spLocks noChangeArrowheads="1"/>
          </p:cNvSpPr>
          <p:nvPr/>
        </p:nvSpPr>
        <p:spPr bwMode="auto">
          <a:xfrm>
            <a:off x="7802563" y="2665413"/>
            <a:ext cx="255587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PT" altLang="pt-PT" sz="1100">
                <a:solidFill>
                  <a:srgbClr val="000000"/>
                </a:solidFill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68635" name="TextBox 136"/>
          <p:cNvSpPr txBox="1">
            <a:spLocks noChangeArrowheads="1"/>
          </p:cNvSpPr>
          <p:nvPr/>
        </p:nvSpPr>
        <p:spPr bwMode="auto">
          <a:xfrm>
            <a:off x="7802563" y="3581400"/>
            <a:ext cx="255587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PT" altLang="pt-PT" sz="1100">
                <a:solidFill>
                  <a:srgbClr val="000000"/>
                </a:solidFill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68636" name="TextBox 139"/>
          <p:cNvSpPr txBox="1">
            <a:spLocks noChangeArrowheads="1"/>
          </p:cNvSpPr>
          <p:nvPr/>
        </p:nvSpPr>
        <p:spPr bwMode="auto">
          <a:xfrm>
            <a:off x="6534150" y="3581400"/>
            <a:ext cx="255588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PT" altLang="pt-PT" sz="1100">
                <a:solidFill>
                  <a:srgbClr val="000000"/>
                </a:solidFill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68637" name="TextBox 140"/>
          <p:cNvSpPr txBox="1">
            <a:spLocks noChangeArrowheads="1"/>
          </p:cNvSpPr>
          <p:nvPr/>
        </p:nvSpPr>
        <p:spPr bwMode="auto">
          <a:xfrm>
            <a:off x="7078663" y="3581400"/>
            <a:ext cx="32702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PT" altLang="pt-PT" sz="1100">
                <a:solidFill>
                  <a:srgbClr val="000000"/>
                </a:solidFill>
                <a:latin typeface="Arial" panose="020B0604020202020204" pitchFamily="34" charset="0"/>
              </a:rPr>
              <a:t>20</a:t>
            </a:r>
          </a:p>
        </p:txBody>
      </p:sp>
      <p:sp>
        <p:nvSpPr>
          <p:cNvPr id="68638" name="TextBox 141"/>
          <p:cNvSpPr txBox="1">
            <a:spLocks noChangeArrowheads="1"/>
          </p:cNvSpPr>
          <p:nvPr/>
        </p:nvSpPr>
        <p:spPr bwMode="auto">
          <a:xfrm>
            <a:off x="5684838" y="2608263"/>
            <a:ext cx="255587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PT" altLang="pt-PT" sz="1100">
                <a:solidFill>
                  <a:srgbClr val="000000"/>
                </a:solidFill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68640" name="TextBox 143"/>
          <p:cNvSpPr txBox="1">
            <a:spLocks noChangeArrowheads="1"/>
          </p:cNvSpPr>
          <p:nvPr/>
        </p:nvSpPr>
        <p:spPr bwMode="auto">
          <a:xfrm>
            <a:off x="6626225" y="2554288"/>
            <a:ext cx="328613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PT" altLang="pt-PT" sz="1100">
                <a:solidFill>
                  <a:srgbClr val="000000"/>
                </a:solidFill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68641" name="TextBox 144"/>
          <p:cNvSpPr txBox="1">
            <a:spLocks noChangeArrowheads="1"/>
          </p:cNvSpPr>
          <p:nvPr/>
        </p:nvSpPr>
        <p:spPr bwMode="auto">
          <a:xfrm>
            <a:off x="6230938" y="1711325"/>
            <a:ext cx="32702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PT" altLang="pt-PT" sz="1100">
                <a:solidFill>
                  <a:srgbClr val="000000"/>
                </a:solidFill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68642" name="TextBox 95"/>
          <p:cNvSpPr txBox="1">
            <a:spLocks noChangeArrowheads="1"/>
          </p:cNvSpPr>
          <p:nvPr/>
        </p:nvSpPr>
        <p:spPr bwMode="auto">
          <a:xfrm>
            <a:off x="8058150" y="3065463"/>
            <a:ext cx="328613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PT" altLang="pt-PT" sz="1100">
                <a:solidFill>
                  <a:srgbClr val="008000"/>
                </a:solidFill>
                <a:latin typeface="Arial" panose="020B0604020202020204" pitchFamily="34" charset="0"/>
              </a:rPr>
              <a:t>15</a:t>
            </a:r>
          </a:p>
        </p:txBody>
      </p:sp>
      <p:sp>
        <p:nvSpPr>
          <p:cNvPr id="68643" name="TextBox 96"/>
          <p:cNvSpPr txBox="1">
            <a:spLocks noChangeArrowheads="1"/>
          </p:cNvSpPr>
          <p:nvPr/>
        </p:nvSpPr>
        <p:spPr bwMode="auto">
          <a:xfrm>
            <a:off x="6735763" y="4021138"/>
            <a:ext cx="327025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PT" altLang="pt-PT" sz="1100">
                <a:solidFill>
                  <a:srgbClr val="008000"/>
                </a:solidFill>
                <a:latin typeface="Arial" panose="020B0604020202020204" pitchFamily="34" charset="0"/>
              </a:rPr>
              <a:t>45</a:t>
            </a:r>
          </a:p>
        </p:txBody>
      </p:sp>
      <p:sp>
        <p:nvSpPr>
          <p:cNvPr id="68644" name="TextBox 101"/>
          <p:cNvSpPr txBox="1">
            <a:spLocks noChangeArrowheads="1"/>
          </p:cNvSpPr>
          <p:nvPr/>
        </p:nvSpPr>
        <p:spPr bwMode="auto">
          <a:xfrm>
            <a:off x="7335838" y="4021138"/>
            <a:ext cx="327025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PT" altLang="pt-PT" sz="1100">
                <a:solidFill>
                  <a:srgbClr val="008000"/>
                </a:solidFill>
                <a:latin typeface="Arial" panose="020B0604020202020204" pitchFamily="34" charset="0"/>
              </a:rPr>
              <a:t>40</a:t>
            </a:r>
          </a:p>
        </p:txBody>
      </p:sp>
      <p:sp>
        <p:nvSpPr>
          <p:cNvPr id="68645" name="TextBox 102"/>
          <p:cNvSpPr txBox="1">
            <a:spLocks noChangeArrowheads="1"/>
          </p:cNvSpPr>
          <p:nvPr/>
        </p:nvSpPr>
        <p:spPr bwMode="auto">
          <a:xfrm>
            <a:off x="8007350" y="4094163"/>
            <a:ext cx="327025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PT" altLang="pt-PT" sz="1100">
                <a:solidFill>
                  <a:srgbClr val="008000"/>
                </a:solidFill>
                <a:latin typeface="Arial" panose="020B0604020202020204" pitchFamily="34" charset="0"/>
              </a:rPr>
              <a:t>25</a:t>
            </a:r>
          </a:p>
        </p:txBody>
      </p:sp>
      <p:sp>
        <p:nvSpPr>
          <p:cNvPr id="68647" name="TextBox 105"/>
          <p:cNvSpPr txBox="1">
            <a:spLocks noChangeArrowheads="1"/>
          </p:cNvSpPr>
          <p:nvPr/>
        </p:nvSpPr>
        <p:spPr bwMode="auto">
          <a:xfrm>
            <a:off x="7078663" y="3065463"/>
            <a:ext cx="327025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PT" altLang="pt-PT" sz="1100">
                <a:solidFill>
                  <a:srgbClr val="008000"/>
                </a:solidFill>
                <a:latin typeface="Arial" panose="020B0604020202020204" pitchFamily="34" charset="0"/>
              </a:rPr>
              <a:t>20</a:t>
            </a:r>
          </a:p>
        </p:txBody>
      </p:sp>
      <p:sp>
        <p:nvSpPr>
          <p:cNvPr id="68648" name="TextBox 106"/>
          <p:cNvSpPr txBox="1">
            <a:spLocks noChangeArrowheads="1"/>
          </p:cNvSpPr>
          <p:nvPr/>
        </p:nvSpPr>
        <p:spPr bwMode="auto">
          <a:xfrm>
            <a:off x="5751513" y="3125788"/>
            <a:ext cx="327025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PT" altLang="pt-PT" sz="1100">
                <a:solidFill>
                  <a:srgbClr val="008000"/>
                </a:solidFill>
                <a:latin typeface="Arial" panose="020B0604020202020204" pitchFamily="34" charset="0"/>
              </a:rPr>
              <a:t>35</a:t>
            </a: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PT"/>
              <a:t>Inteligência Artificial © Joaquim Filipe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C81A42-E036-4426-A524-E2A834B28FA8}" type="slidenum">
              <a:rPr lang="pt-PT" altLang="pt-PT" smtClean="0"/>
              <a:pPr>
                <a:defRPr/>
              </a:pPr>
              <a:t>58</a:t>
            </a:fld>
            <a:endParaRPr lang="pt-PT" altLang="pt-PT"/>
          </a:p>
        </p:txBody>
      </p:sp>
      <p:sp>
        <p:nvSpPr>
          <p:cNvPr id="44" name="Content Placeholder 2"/>
          <p:cNvSpPr txBox="1">
            <a:spLocks/>
          </p:cNvSpPr>
          <p:nvPr/>
        </p:nvSpPr>
        <p:spPr>
          <a:xfrm>
            <a:off x="3959225" y="5136989"/>
            <a:ext cx="3138488" cy="906462"/>
          </a:xfrm>
          <a:prstGeom prst="rect">
            <a:avLst/>
          </a:prstGeom>
        </p:spPr>
        <p:txBody>
          <a:bodyPr>
            <a:normAutofit fontScale="92500"/>
          </a:bodyPr>
          <a:lstStyle/>
          <a:p>
            <a:pPr marL="342900" indent="-342900" defTabSz="457200" eaLnBrk="1" fontAlgn="auto" hangingPunct="1"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lang="pt-PT" sz="1600" i="1" u="sng" dirty="0">
                <a:latin typeface="+mn-lt"/>
              </a:rPr>
              <a:t>Nota</a:t>
            </a:r>
            <a:r>
              <a:rPr lang="pt-PT" sz="1600" dirty="0">
                <a:latin typeface="+mn-lt"/>
              </a:rPr>
              <a:t>: Não se coloca o nó B em abertos porque já está em abertos e tem menor custo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 flipV="1">
            <a:off x="5796136" y="4489871"/>
            <a:ext cx="592932" cy="595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850" y="476250"/>
            <a:ext cx="7561263" cy="50482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pt-PT" dirty="0"/>
              <a:t>Algoritmo A*</a:t>
            </a:r>
          </a:p>
        </p:txBody>
      </p:sp>
      <p:sp>
        <p:nvSpPr>
          <p:cNvPr id="78" name="Oval 77"/>
          <p:cNvSpPr/>
          <p:nvPr/>
        </p:nvSpPr>
        <p:spPr>
          <a:xfrm>
            <a:off x="6729413" y="1331913"/>
            <a:ext cx="411162" cy="38735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pt-PT" sz="1400" dirty="0"/>
              <a:t>G</a:t>
            </a:r>
          </a:p>
        </p:txBody>
      </p:sp>
      <p:sp>
        <p:nvSpPr>
          <p:cNvPr id="81" name="Oval 80"/>
          <p:cNvSpPr/>
          <p:nvPr/>
        </p:nvSpPr>
        <p:spPr>
          <a:xfrm>
            <a:off x="6054725" y="2224088"/>
            <a:ext cx="411163" cy="385762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pt-PT" sz="1400" dirty="0"/>
              <a:t>A</a:t>
            </a:r>
          </a:p>
        </p:txBody>
      </p:sp>
      <p:sp>
        <p:nvSpPr>
          <p:cNvPr id="82" name="Oval 81"/>
          <p:cNvSpPr/>
          <p:nvPr/>
        </p:nvSpPr>
        <p:spPr>
          <a:xfrm>
            <a:off x="7596188" y="2224088"/>
            <a:ext cx="411162" cy="385762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pt-PT" sz="1400" dirty="0"/>
              <a:t>C</a:t>
            </a:r>
          </a:p>
        </p:txBody>
      </p:sp>
      <p:sp>
        <p:nvSpPr>
          <p:cNvPr id="69638" name="TextBox 82"/>
          <p:cNvSpPr txBox="1">
            <a:spLocks noChangeArrowheads="1"/>
          </p:cNvSpPr>
          <p:nvPr/>
        </p:nvSpPr>
        <p:spPr bwMode="auto">
          <a:xfrm>
            <a:off x="7097713" y="1393825"/>
            <a:ext cx="328612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PT" altLang="pt-PT" sz="1100">
                <a:solidFill>
                  <a:srgbClr val="FF0000"/>
                </a:solidFill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69639" name="TextBox 83"/>
          <p:cNvSpPr txBox="1">
            <a:spLocks noChangeArrowheads="1"/>
          </p:cNvSpPr>
          <p:nvPr/>
        </p:nvSpPr>
        <p:spPr bwMode="auto">
          <a:xfrm>
            <a:off x="6469063" y="2286000"/>
            <a:ext cx="328612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PT" altLang="pt-PT" sz="1100">
                <a:solidFill>
                  <a:srgbClr val="008000"/>
                </a:solidFill>
                <a:latin typeface="Arial" panose="020B0604020202020204" pitchFamily="34" charset="0"/>
              </a:rPr>
              <a:t>20</a:t>
            </a:r>
          </a:p>
        </p:txBody>
      </p:sp>
      <p:sp>
        <p:nvSpPr>
          <p:cNvPr id="69640" name="TextBox 84"/>
          <p:cNvSpPr txBox="1">
            <a:spLocks noChangeArrowheads="1"/>
          </p:cNvSpPr>
          <p:nvPr/>
        </p:nvSpPr>
        <p:spPr bwMode="auto">
          <a:xfrm>
            <a:off x="8007350" y="2286000"/>
            <a:ext cx="32702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PT" altLang="pt-PT" sz="1100">
                <a:solidFill>
                  <a:srgbClr val="008000"/>
                </a:solidFill>
                <a:latin typeface="Arial" panose="020B0604020202020204" pitchFamily="34" charset="0"/>
              </a:rPr>
              <a:t>15</a:t>
            </a:r>
          </a:p>
        </p:txBody>
      </p:sp>
      <p:sp>
        <p:nvSpPr>
          <p:cNvPr id="86" name="Oval 85"/>
          <p:cNvSpPr/>
          <p:nvPr/>
        </p:nvSpPr>
        <p:spPr>
          <a:xfrm>
            <a:off x="7596188" y="3057525"/>
            <a:ext cx="411162" cy="38735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pt-PT" sz="1400" dirty="0"/>
              <a:t>D</a:t>
            </a:r>
          </a:p>
        </p:txBody>
      </p:sp>
      <p:sp>
        <p:nvSpPr>
          <p:cNvPr id="87" name="Oval 86"/>
          <p:cNvSpPr/>
          <p:nvPr/>
        </p:nvSpPr>
        <p:spPr>
          <a:xfrm>
            <a:off x="7596188" y="4071938"/>
            <a:ext cx="411162" cy="385762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pt-PT" sz="1400" dirty="0"/>
              <a:t>E</a:t>
            </a:r>
          </a:p>
        </p:txBody>
      </p:sp>
      <p:sp>
        <p:nvSpPr>
          <p:cNvPr id="88" name="Oval 87"/>
          <p:cNvSpPr/>
          <p:nvPr/>
        </p:nvSpPr>
        <p:spPr>
          <a:xfrm>
            <a:off x="6737350" y="3057525"/>
            <a:ext cx="411163" cy="38735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pt-PT" sz="1400" dirty="0"/>
              <a:t>H</a:t>
            </a:r>
          </a:p>
        </p:txBody>
      </p:sp>
      <p:sp>
        <p:nvSpPr>
          <p:cNvPr id="90" name="Oval 89"/>
          <p:cNvSpPr/>
          <p:nvPr/>
        </p:nvSpPr>
        <p:spPr>
          <a:xfrm>
            <a:off x="5402263" y="3057525"/>
            <a:ext cx="411162" cy="387350"/>
          </a:xfrm>
          <a:prstGeom prst="ellipse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pt-PT" sz="1400" dirty="0"/>
              <a:t>B</a:t>
            </a:r>
          </a:p>
        </p:txBody>
      </p:sp>
      <p:sp>
        <p:nvSpPr>
          <p:cNvPr id="91" name="Oval 90"/>
          <p:cNvSpPr/>
          <p:nvPr/>
        </p:nvSpPr>
        <p:spPr>
          <a:xfrm>
            <a:off x="7013575" y="4071938"/>
            <a:ext cx="412750" cy="38576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pt-PT" sz="1400" dirty="0"/>
              <a:t>I</a:t>
            </a:r>
          </a:p>
        </p:txBody>
      </p:sp>
      <p:sp>
        <p:nvSpPr>
          <p:cNvPr id="93" name="Oval 92"/>
          <p:cNvSpPr/>
          <p:nvPr/>
        </p:nvSpPr>
        <p:spPr>
          <a:xfrm>
            <a:off x="7923213" y="4868863"/>
            <a:ext cx="411162" cy="387350"/>
          </a:xfrm>
          <a:prstGeom prst="ellipse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pt-PT" sz="1400" dirty="0"/>
              <a:t>I</a:t>
            </a:r>
          </a:p>
        </p:txBody>
      </p:sp>
      <p:cxnSp>
        <p:nvCxnSpPr>
          <p:cNvPr id="95" name="Straight Arrow Connector 94"/>
          <p:cNvCxnSpPr>
            <a:stCxn id="78" idx="3"/>
            <a:endCxn id="81" idx="0"/>
          </p:cNvCxnSpPr>
          <p:nvPr/>
        </p:nvCxnSpPr>
        <p:spPr>
          <a:xfrm rot="5400000">
            <a:off x="6244431" y="1678782"/>
            <a:ext cx="561975" cy="528638"/>
          </a:xfrm>
          <a:prstGeom prst="straightConnector1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78" idx="5"/>
            <a:endCxn id="82" idx="0"/>
          </p:cNvCxnSpPr>
          <p:nvPr/>
        </p:nvCxnSpPr>
        <p:spPr>
          <a:xfrm rot="16200000" flipH="1">
            <a:off x="7160419" y="1583532"/>
            <a:ext cx="561975" cy="719137"/>
          </a:xfrm>
          <a:prstGeom prst="straightConnector1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stCxn id="81" idx="3"/>
            <a:endCxn id="90" idx="0"/>
          </p:cNvCxnSpPr>
          <p:nvPr/>
        </p:nvCxnSpPr>
        <p:spPr>
          <a:xfrm rot="5400000">
            <a:off x="5609431" y="2551907"/>
            <a:ext cx="503237" cy="508000"/>
          </a:xfrm>
          <a:prstGeom prst="straightConnector1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stCxn id="81" idx="5"/>
            <a:endCxn id="88" idx="0"/>
          </p:cNvCxnSpPr>
          <p:nvPr/>
        </p:nvCxnSpPr>
        <p:spPr>
          <a:xfrm rot="16200000" flipH="1">
            <a:off x="6422232" y="2537619"/>
            <a:ext cx="503237" cy="536575"/>
          </a:xfrm>
          <a:prstGeom prst="straightConnector1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stCxn id="82" idx="4"/>
            <a:endCxn id="86" idx="0"/>
          </p:cNvCxnSpPr>
          <p:nvPr/>
        </p:nvCxnSpPr>
        <p:spPr>
          <a:xfrm rot="5400000">
            <a:off x="7577931" y="2834482"/>
            <a:ext cx="447675" cy="1588"/>
          </a:xfrm>
          <a:prstGeom prst="straightConnector1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stCxn id="86" idx="4"/>
            <a:endCxn id="87" idx="0"/>
          </p:cNvCxnSpPr>
          <p:nvPr/>
        </p:nvCxnSpPr>
        <p:spPr>
          <a:xfrm rot="5400000">
            <a:off x="7489031" y="3758407"/>
            <a:ext cx="625475" cy="1588"/>
          </a:xfrm>
          <a:prstGeom prst="straightConnector1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>
            <a:stCxn id="88" idx="4"/>
            <a:endCxn id="91" idx="0"/>
          </p:cNvCxnSpPr>
          <p:nvPr/>
        </p:nvCxnSpPr>
        <p:spPr>
          <a:xfrm rot="16200000" flipH="1">
            <a:off x="6767512" y="3619501"/>
            <a:ext cx="627063" cy="277812"/>
          </a:xfrm>
          <a:prstGeom prst="straightConnector1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>
            <a:stCxn id="87" idx="4"/>
            <a:endCxn id="93" idx="0"/>
          </p:cNvCxnSpPr>
          <p:nvPr/>
        </p:nvCxnSpPr>
        <p:spPr>
          <a:xfrm rot="16200000" flipH="1">
            <a:off x="7759700" y="4498975"/>
            <a:ext cx="411163" cy="328613"/>
          </a:xfrm>
          <a:prstGeom prst="straightConnector1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661" name="TextBox 134"/>
          <p:cNvSpPr txBox="1">
            <a:spLocks noChangeArrowheads="1"/>
          </p:cNvSpPr>
          <p:nvPr/>
        </p:nvSpPr>
        <p:spPr bwMode="auto">
          <a:xfrm>
            <a:off x="7334250" y="1654175"/>
            <a:ext cx="25717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PT" altLang="pt-PT" sz="1100">
                <a:solidFill>
                  <a:srgbClr val="000000"/>
                </a:solidFill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69662" name="TextBox 135"/>
          <p:cNvSpPr txBox="1">
            <a:spLocks noChangeArrowheads="1"/>
          </p:cNvSpPr>
          <p:nvPr/>
        </p:nvSpPr>
        <p:spPr bwMode="auto">
          <a:xfrm>
            <a:off x="7802563" y="2665413"/>
            <a:ext cx="255587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PT" altLang="pt-PT" sz="1100">
                <a:solidFill>
                  <a:srgbClr val="000000"/>
                </a:solidFill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69663" name="TextBox 136"/>
          <p:cNvSpPr txBox="1">
            <a:spLocks noChangeArrowheads="1"/>
          </p:cNvSpPr>
          <p:nvPr/>
        </p:nvSpPr>
        <p:spPr bwMode="auto">
          <a:xfrm>
            <a:off x="7802563" y="3581400"/>
            <a:ext cx="255587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PT" altLang="pt-PT" sz="1100">
                <a:solidFill>
                  <a:srgbClr val="000000"/>
                </a:solidFill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69664" name="TextBox 137"/>
          <p:cNvSpPr txBox="1">
            <a:spLocks noChangeArrowheads="1"/>
          </p:cNvSpPr>
          <p:nvPr/>
        </p:nvSpPr>
        <p:spPr bwMode="auto">
          <a:xfrm>
            <a:off x="7426325" y="4457700"/>
            <a:ext cx="255588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PT" altLang="pt-PT" sz="1100">
                <a:solidFill>
                  <a:srgbClr val="000000"/>
                </a:solidFill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69665" name="TextBox 138"/>
          <p:cNvSpPr txBox="1">
            <a:spLocks noChangeArrowheads="1"/>
          </p:cNvSpPr>
          <p:nvPr/>
        </p:nvSpPr>
        <p:spPr bwMode="auto">
          <a:xfrm>
            <a:off x="7929563" y="4457700"/>
            <a:ext cx="328612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PT" altLang="pt-PT" sz="1100">
                <a:solidFill>
                  <a:srgbClr val="000000"/>
                </a:solidFill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69667" name="TextBox 140"/>
          <p:cNvSpPr txBox="1">
            <a:spLocks noChangeArrowheads="1"/>
          </p:cNvSpPr>
          <p:nvPr/>
        </p:nvSpPr>
        <p:spPr bwMode="auto">
          <a:xfrm>
            <a:off x="7078663" y="3581400"/>
            <a:ext cx="32702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PT" altLang="pt-PT" sz="1100">
                <a:solidFill>
                  <a:srgbClr val="000000"/>
                </a:solidFill>
                <a:latin typeface="Arial" panose="020B0604020202020204" pitchFamily="34" charset="0"/>
              </a:rPr>
              <a:t>20</a:t>
            </a:r>
          </a:p>
        </p:txBody>
      </p:sp>
      <p:sp>
        <p:nvSpPr>
          <p:cNvPr id="69668" name="TextBox 141"/>
          <p:cNvSpPr txBox="1">
            <a:spLocks noChangeArrowheads="1"/>
          </p:cNvSpPr>
          <p:nvPr/>
        </p:nvSpPr>
        <p:spPr bwMode="auto">
          <a:xfrm>
            <a:off x="5684838" y="2608263"/>
            <a:ext cx="255587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PT" altLang="pt-PT" sz="1100">
                <a:solidFill>
                  <a:srgbClr val="000000"/>
                </a:solidFill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69670" name="TextBox 143"/>
          <p:cNvSpPr txBox="1">
            <a:spLocks noChangeArrowheads="1"/>
          </p:cNvSpPr>
          <p:nvPr/>
        </p:nvSpPr>
        <p:spPr bwMode="auto">
          <a:xfrm>
            <a:off x="6626225" y="2554288"/>
            <a:ext cx="328613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PT" altLang="pt-PT" sz="1100">
                <a:solidFill>
                  <a:srgbClr val="000000"/>
                </a:solidFill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69671" name="TextBox 144"/>
          <p:cNvSpPr txBox="1">
            <a:spLocks noChangeArrowheads="1"/>
          </p:cNvSpPr>
          <p:nvPr/>
        </p:nvSpPr>
        <p:spPr bwMode="auto">
          <a:xfrm>
            <a:off x="6230938" y="1711325"/>
            <a:ext cx="32702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PT" altLang="pt-PT" sz="1100">
                <a:solidFill>
                  <a:srgbClr val="000000"/>
                </a:solidFill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69672" name="TextBox 95"/>
          <p:cNvSpPr txBox="1">
            <a:spLocks noChangeArrowheads="1"/>
          </p:cNvSpPr>
          <p:nvPr/>
        </p:nvSpPr>
        <p:spPr bwMode="auto">
          <a:xfrm>
            <a:off x="8058150" y="3065463"/>
            <a:ext cx="328613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PT" altLang="pt-PT" sz="1100">
                <a:solidFill>
                  <a:srgbClr val="008000"/>
                </a:solidFill>
                <a:latin typeface="Arial" panose="020B0604020202020204" pitchFamily="34" charset="0"/>
              </a:rPr>
              <a:t>15</a:t>
            </a:r>
          </a:p>
        </p:txBody>
      </p:sp>
      <p:sp>
        <p:nvSpPr>
          <p:cNvPr id="69674" name="TextBox 98"/>
          <p:cNvSpPr txBox="1">
            <a:spLocks noChangeArrowheads="1"/>
          </p:cNvSpPr>
          <p:nvPr/>
        </p:nvSpPr>
        <p:spPr bwMode="auto">
          <a:xfrm>
            <a:off x="8334375" y="4868863"/>
            <a:ext cx="328613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PT" altLang="pt-PT" sz="1100">
                <a:solidFill>
                  <a:srgbClr val="008000"/>
                </a:solidFill>
                <a:latin typeface="Arial" panose="020B0604020202020204" pitchFamily="34" charset="0"/>
              </a:rPr>
              <a:t>25</a:t>
            </a:r>
          </a:p>
        </p:txBody>
      </p:sp>
      <p:sp>
        <p:nvSpPr>
          <p:cNvPr id="69676" name="TextBox 101"/>
          <p:cNvSpPr txBox="1">
            <a:spLocks noChangeArrowheads="1"/>
          </p:cNvSpPr>
          <p:nvPr/>
        </p:nvSpPr>
        <p:spPr bwMode="auto">
          <a:xfrm>
            <a:off x="7335838" y="4021138"/>
            <a:ext cx="327025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PT" altLang="pt-PT" sz="1100">
                <a:solidFill>
                  <a:srgbClr val="008000"/>
                </a:solidFill>
                <a:latin typeface="Arial" panose="020B0604020202020204" pitchFamily="34" charset="0"/>
              </a:rPr>
              <a:t>40</a:t>
            </a:r>
          </a:p>
        </p:txBody>
      </p:sp>
      <p:sp>
        <p:nvSpPr>
          <p:cNvPr id="69677" name="TextBox 102"/>
          <p:cNvSpPr txBox="1">
            <a:spLocks noChangeArrowheads="1"/>
          </p:cNvSpPr>
          <p:nvPr/>
        </p:nvSpPr>
        <p:spPr bwMode="auto">
          <a:xfrm>
            <a:off x="8018463" y="4110038"/>
            <a:ext cx="327025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PT" altLang="pt-PT" sz="1100">
                <a:solidFill>
                  <a:srgbClr val="008000"/>
                </a:solidFill>
                <a:latin typeface="Arial" panose="020B0604020202020204" pitchFamily="34" charset="0"/>
              </a:rPr>
              <a:t>25</a:t>
            </a:r>
          </a:p>
        </p:txBody>
      </p:sp>
      <p:sp>
        <p:nvSpPr>
          <p:cNvPr id="69679" name="TextBox 105"/>
          <p:cNvSpPr txBox="1">
            <a:spLocks noChangeArrowheads="1"/>
          </p:cNvSpPr>
          <p:nvPr/>
        </p:nvSpPr>
        <p:spPr bwMode="auto">
          <a:xfrm>
            <a:off x="7078663" y="3065463"/>
            <a:ext cx="327025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PT" altLang="pt-PT" sz="1100">
                <a:solidFill>
                  <a:srgbClr val="008000"/>
                </a:solidFill>
                <a:latin typeface="Arial" panose="020B0604020202020204" pitchFamily="34" charset="0"/>
              </a:rPr>
              <a:t>20</a:t>
            </a:r>
          </a:p>
        </p:txBody>
      </p:sp>
      <p:sp>
        <p:nvSpPr>
          <p:cNvPr id="69680" name="TextBox 106"/>
          <p:cNvSpPr txBox="1">
            <a:spLocks noChangeArrowheads="1"/>
          </p:cNvSpPr>
          <p:nvPr/>
        </p:nvSpPr>
        <p:spPr bwMode="auto">
          <a:xfrm>
            <a:off x="5751513" y="3125788"/>
            <a:ext cx="327025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PT" altLang="pt-PT" sz="1100">
                <a:solidFill>
                  <a:srgbClr val="008000"/>
                </a:solidFill>
                <a:latin typeface="Arial" panose="020B0604020202020204" pitchFamily="34" charset="0"/>
              </a:rPr>
              <a:t>35</a:t>
            </a: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PT"/>
              <a:t>Inteligência Artificial © Joaquim Filipe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1AA3EE-3DB7-4791-94AC-F04C6FC73366}" type="slidenum">
              <a:rPr lang="pt-PT" altLang="pt-PT" smtClean="0"/>
              <a:pPr>
                <a:defRPr/>
              </a:pPr>
              <a:t>59</a:t>
            </a:fld>
            <a:endParaRPr lang="pt-PT" altLang="pt-PT"/>
          </a:p>
        </p:txBody>
      </p:sp>
      <p:sp>
        <p:nvSpPr>
          <p:cNvPr id="52" name="Content Placeholder 2"/>
          <p:cNvSpPr txBox="1">
            <a:spLocks/>
          </p:cNvSpPr>
          <p:nvPr/>
        </p:nvSpPr>
        <p:spPr>
          <a:xfrm>
            <a:off x="3959224" y="5136989"/>
            <a:ext cx="3375025" cy="1160624"/>
          </a:xfrm>
          <a:prstGeom prst="rect">
            <a:avLst/>
          </a:prstGeom>
        </p:spPr>
        <p:txBody>
          <a:bodyPr>
            <a:normAutofit fontScale="92500"/>
          </a:bodyPr>
          <a:lstStyle/>
          <a:p>
            <a:pPr marL="342900" indent="-342900" defTabSz="457200" eaLnBrk="1" fontAlgn="auto" hangingPunct="1"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lang="pt-PT" sz="1600" i="1" u="sng" dirty="0">
                <a:latin typeface="+mn-lt"/>
              </a:rPr>
              <a:t>Nota</a:t>
            </a:r>
            <a:r>
              <a:rPr lang="pt-PT" sz="1600" dirty="0">
                <a:latin typeface="+mn-lt"/>
              </a:rPr>
              <a:t>: O nó I já está em abertos e tem maior custo. Neste caso é removido o nó antigo e conserva-se o de menor custo</a:t>
            </a:r>
          </a:p>
        </p:txBody>
      </p:sp>
      <p:cxnSp>
        <p:nvCxnSpPr>
          <p:cNvPr id="53" name="Straight Arrow Connector 52"/>
          <p:cNvCxnSpPr/>
          <p:nvPr/>
        </p:nvCxnSpPr>
        <p:spPr>
          <a:xfrm flipV="1">
            <a:off x="6459009" y="4516437"/>
            <a:ext cx="592932" cy="595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PT"/>
              <a:t>Exemplo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7859713" cy="2333625"/>
          </a:xfrm>
        </p:spPr>
        <p:txBody>
          <a:bodyPr/>
          <a:lstStyle/>
          <a:p>
            <a:pPr eaLnBrk="1" hangingPunct="1"/>
            <a:r>
              <a:rPr lang="pt-PT" altLang="pt-PT" sz="2000"/>
              <a:t>Caixeiro Viajante.</a:t>
            </a:r>
          </a:p>
          <a:p>
            <a:pPr lvl="1" eaLnBrk="1" hangingPunct="1"/>
            <a:r>
              <a:rPr lang="pt-PT" altLang="pt-PT" sz="1800"/>
              <a:t>Problema clássico: um caixeiro viajante tem de planear uma viagem em que visita n cidades apenas 1 vez e regressa à cidade de origem, minimizando um custo (normalmente a distância percorrida).</a:t>
            </a:r>
          </a:p>
          <a:p>
            <a:pPr eaLnBrk="1" hangingPunct="1"/>
            <a:r>
              <a:rPr lang="pt-PT" altLang="pt-PT" sz="2000"/>
              <a:t>Representação gráfica:</a:t>
            </a:r>
          </a:p>
        </p:txBody>
      </p:sp>
      <p:pic>
        <p:nvPicPr>
          <p:cNvPr id="16388" name="Picture 4" descr="travel_sales repgrafica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82850" y="3570288"/>
            <a:ext cx="4537075" cy="2811462"/>
          </a:xfrm>
          <a:noFill/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PT"/>
              <a:t>Inteligência Artificial © Joaquim Filipe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fld id="{C75BFA8F-DE6C-4699-B7EA-B23535809D39}" type="slidenum">
              <a:rPr lang="pt-PT" altLang="pt-PT"/>
              <a:pPr eaLnBrk="1" hangingPunct="1">
                <a:defRPr/>
              </a:pPr>
              <a:t>6</a:t>
            </a:fld>
            <a:endParaRPr lang="pt-PT" altLang="pt-PT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850" y="476250"/>
            <a:ext cx="7561263" cy="50482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pt-PT" dirty="0"/>
              <a:t>Algoritmo A*</a:t>
            </a:r>
          </a:p>
        </p:txBody>
      </p:sp>
      <p:sp>
        <p:nvSpPr>
          <p:cNvPr id="78" name="Oval 77"/>
          <p:cNvSpPr/>
          <p:nvPr/>
        </p:nvSpPr>
        <p:spPr>
          <a:xfrm>
            <a:off x="6729413" y="1331913"/>
            <a:ext cx="411162" cy="38735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pt-PT" sz="1400" dirty="0"/>
              <a:t>G</a:t>
            </a:r>
          </a:p>
        </p:txBody>
      </p:sp>
      <p:sp>
        <p:nvSpPr>
          <p:cNvPr id="81" name="Oval 80"/>
          <p:cNvSpPr/>
          <p:nvPr/>
        </p:nvSpPr>
        <p:spPr>
          <a:xfrm>
            <a:off x="6054725" y="2224088"/>
            <a:ext cx="411163" cy="385762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pt-PT" sz="1400" dirty="0"/>
              <a:t>A</a:t>
            </a:r>
          </a:p>
        </p:txBody>
      </p:sp>
      <p:sp>
        <p:nvSpPr>
          <p:cNvPr id="82" name="Oval 81"/>
          <p:cNvSpPr/>
          <p:nvPr/>
        </p:nvSpPr>
        <p:spPr>
          <a:xfrm>
            <a:off x="7596188" y="2224088"/>
            <a:ext cx="411162" cy="385762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pt-PT" sz="1400" dirty="0"/>
              <a:t>C</a:t>
            </a:r>
          </a:p>
        </p:txBody>
      </p:sp>
      <p:sp>
        <p:nvSpPr>
          <p:cNvPr id="69638" name="TextBox 82"/>
          <p:cNvSpPr txBox="1">
            <a:spLocks noChangeArrowheads="1"/>
          </p:cNvSpPr>
          <p:nvPr/>
        </p:nvSpPr>
        <p:spPr bwMode="auto">
          <a:xfrm>
            <a:off x="7097713" y="1393825"/>
            <a:ext cx="328612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PT" altLang="pt-PT" sz="1100">
                <a:solidFill>
                  <a:srgbClr val="FF0000"/>
                </a:solidFill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69639" name="TextBox 83"/>
          <p:cNvSpPr txBox="1">
            <a:spLocks noChangeArrowheads="1"/>
          </p:cNvSpPr>
          <p:nvPr/>
        </p:nvSpPr>
        <p:spPr bwMode="auto">
          <a:xfrm>
            <a:off x="6469063" y="2286000"/>
            <a:ext cx="328612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PT" altLang="pt-PT" sz="1100">
                <a:solidFill>
                  <a:srgbClr val="008000"/>
                </a:solidFill>
                <a:latin typeface="Arial" panose="020B0604020202020204" pitchFamily="34" charset="0"/>
              </a:rPr>
              <a:t>20</a:t>
            </a:r>
          </a:p>
        </p:txBody>
      </p:sp>
      <p:sp>
        <p:nvSpPr>
          <p:cNvPr id="69640" name="TextBox 84"/>
          <p:cNvSpPr txBox="1">
            <a:spLocks noChangeArrowheads="1"/>
          </p:cNvSpPr>
          <p:nvPr/>
        </p:nvSpPr>
        <p:spPr bwMode="auto">
          <a:xfrm>
            <a:off x="8007350" y="2286000"/>
            <a:ext cx="32702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PT" altLang="pt-PT" sz="1100">
                <a:solidFill>
                  <a:srgbClr val="008000"/>
                </a:solidFill>
                <a:latin typeface="Arial" panose="020B0604020202020204" pitchFamily="34" charset="0"/>
              </a:rPr>
              <a:t>15</a:t>
            </a:r>
          </a:p>
        </p:txBody>
      </p:sp>
      <p:sp>
        <p:nvSpPr>
          <p:cNvPr id="86" name="Oval 85"/>
          <p:cNvSpPr/>
          <p:nvPr/>
        </p:nvSpPr>
        <p:spPr>
          <a:xfrm>
            <a:off x="7596188" y="3057525"/>
            <a:ext cx="411162" cy="38735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pt-PT" sz="1400" dirty="0"/>
              <a:t>D</a:t>
            </a:r>
          </a:p>
        </p:txBody>
      </p:sp>
      <p:sp>
        <p:nvSpPr>
          <p:cNvPr id="87" name="Oval 86"/>
          <p:cNvSpPr/>
          <p:nvPr/>
        </p:nvSpPr>
        <p:spPr>
          <a:xfrm>
            <a:off x="7596188" y="4071938"/>
            <a:ext cx="411162" cy="385762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pt-PT" sz="1400" dirty="0"/>
              <a:t>E</a:t>
            </a:r>
          </a:p>
        </p:txBody>
      </p:sp>
      <p:sp>
        <p:nvSpPr>
          <p:cNvPr id="88" name="Oval 87"/>
          <p:cNvSpPr/>
          <p:nvPr/>
        </p:nvSpPr>
        <p:spPr>
          <a:xfrm>
            <a:off x="6737350" y="3057525"/>
            <a:ext cx="411163" cy="38735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pt-PT" sz="1400" dirty="0"/>
              <a:t>H</a:t>
            </a:r>
          </a:p>
        </p:txBody>
      </p:sp>
      <p:sp>
        <p:nvSpPr>
          <p:cNvPr id="90" name="Oval 89"/>
          <p:cNvSpPr/>
          <p:nvPr/>
        </p:nvSpPr>
        <p:spPr>
          <a:xfrm>
            <a:off x="5402263" y="3057525"/>
            <a:ext cx="411162" cy="387350"/>
          </a:xfrm>
          <a:prstGeom prst="ellipse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pt-PT" sz="1400" dirty="0"/>
              <a:t>B</a:t>
            </a:r>
          </a:p>
        </p:txBody>
      </p:sp>
      <p:sp>
        <p:nvSpPr>
          <p:cNvPr id="93" name="Oval 92"/>
          <p:cNvSpPr/>
          <p:nvPr/>
        </p:nvSpPr>
        <p:spPr>
          <a:xfrm>
            <a:off x="7923213" y="4868863"/>
            <a:ext cx="411162" cy="387350"/>
          </a:xfrm>
          <a:prstGeom prst="ellipse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pt-PT" sz="1400" dirty="0"/>
              <a:t>I</a:t>
            </a:r>
          </a:p>
        </p:txBody>
      </p:sp>
      <p:cxnSp>
        <p:nvCxnSpPr>
          <p:cNvPr id="95" name="Straight Arrow Connector 94"/>
          <p:cNvCxnSpPr>
            <a:stCxn id="78" idx="3"/>
            <a:endCxn id="81" idx="0"/>
          </p:cNvCxnSpPr>
          <p:nvPr/>
        </p:nvCxnSpPr>
        <p:spPr>
          <a:xfrm rot="5400000">
            <a:off x="6244431" y="1678782"/>
            <a:ext cx="561975" cy="528638"/>
          </a:xfrm>
          <a:prstGeom prst="straightConnector1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78" idx="5"/>
            <a:endCxn id="82" idx="0"/>
          </p:cNvCxnSpPr>
          <p:nvPr/>
        </p:nvCxnSpPr>
        <p:spPr>
          <a:xfrm rot="16200000" flipH="1">
            <a:off x="7160419" y="1583532"/>
            <a:ext cx="561975" cy="719137"/>
          </a:xfrm>
          <a:prstGeom prst="straightConnector1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stCxn id="81" idx="3"/>
            <a:endCxn id="90" idx="0"/>
          </p:cNvCxnSpPr>
          <p:nvPr/>
        </p:nvCxnSpPr>
        <p:spPr>
          <a:xfrm rot="5400000">
            <a:off x="5609431" y="2551907"/>
            <a:ext cx="503237" cy="508000"/>
          </a:xfrm>
          <a:prstGeom prst="straightConnector1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stCxn id="81" idx="5"/>
            <a:endCxn id="88" idx="0"/>
          </p:cNvCxnSpPr>
          <p:nvPr/>
        </p:nvCxnSpPr>
        <p:spPr>
          <a:xfrm rot="16200000" flipH="1">
            <a:off x="6422232" y="2537619"/>
            <a:ext cx="503237" cy="536575"/>
          </a:xfrm>
          <a:prstGeom prst="straightConnector1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stCxn id="82" idx="4"/>
            <a:endCxn id="86" idx="0"/>
          </p:cNvCxnSpPr>
          <p:nvPr/>
        </p:nvCxnSpPr>
        <p:spPr>
          <a:xfrm rot="5400000">
            <a:off x="7577931" y="2834482"/>
            <a:ext cx="447675" cy="1588"/>
          </a:xfrm>
          <a:prstGeom prst="straightConnector1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stCxn id="86" idx="4"/>
            <a:endCxn id="87" idx="0"/>
          </p:cNvCxnSpPr>
          <p:nvPr/>
        </p:nvCxnSpPr>
        <p:spPr>
          <a:xfrm rot="5400000">
            <a:off x="7489031" y="3758407"/>
            <a:ext cx="625475" cy="1588"/>
          </a:xfrm>
          <a:prstGeom prst="straightConnector1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>
            <a:stCxn id="87" idx="4"/>
            <a:endCxn id="93" idx="0"/>
          </p:cNvCxnSpPr>
          <p:nvPr/>
        </p:nvCxnSpPr>
        <p:spPr>
          <a:xfrm rot="16200000" flipH="1">
            <a:off x="7759700" y="4498975"/>
            <a:ext cx="411163" cy="328613"/>
          </a:xfrm>
          <a:prstGeom prst="straightConnector1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661" name="TextBox 134"/>
          <p:cNvSpPr txBox="1">
            <a:spLocks noChangeArrowheads="1"/>
          </p:cNvSpPr>
          <p:nvPr/>
        </p:nvSpPr>
        <p:spPr bwMode="auto">
          <a:xfrm>
            <a:off x="7334250" y="1654175"/>
            <a:ext cx="25717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PT" altLang="pt-PT" sz="1100">
                <a:solidFill>
                  <a:srgbClr val="000000"/>
                </a:solidFill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69662" name="TextBox 135"/>
          <p:cNvSpPr txBox="1">
            <a:spLocks noChangeArrowheads="1"/>
          </p:cNvSpPr>
          <p:nvPr/>
        </p:nvSpPr>
        <p:spPr bwMode="auto">
          <a:xfrm>
            <a:off x="7802563" y="2665413"/>
            <a:ext cx="255587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PT" altLang="pt-PT" sz="1100">
                <a:solidFill>
                  <a:srgbClr val="000000"/>
                </a:solidFill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69663" name="TextBox 136"/>
          <p:cNvSpPr txBox="1">
            <a:spLocks noChangeArrowheads="1"/>
          </p:cNvSpPr>
          <p:nvPr/>
        </p:nvSpPr>
        <p:spPr bwMode="auto">
          <a:xfrm>
            <a:off x="7802563" y="3581400"/>
            <a:ext cx="255587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PT" altLang="pt-PT" sz="1100">
                <a:solidFill>
                  <a:srgbClr val="000000"/>
                </a:solidFill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69664" name="TextBox 137"/>
          <p:cNvSpPr txBox="1">
            <a:spLocks noChangeArrowheads="1"/>
          </p:cNvSpPr>
          <p:nvPr/>
        </p:nvSpPr>
        <p:spPr bwMode="auto">
          <a:xfrm>
            <a:off x="7426325" y="4457700"/>
            <a:ext cx="255588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PT" altLang="pt-PT" sz="1100">
                <a:solidFill>
                  <a:srgbClr val="000000"/>
                </a:solidFill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69665" name="TextBox 138"/>
          <p:cNvSpPr txBox="1">
            <a:spLocks noChangeArrowheads="1"/>
          </p:cNvSpPr>
          <p:nvPr/>
        </p:nvSpPr>
        <p:spPr bwMode="auto">
          <a:xfrm>
            <a:off x="7929563" y="4457700"/>
            <a:ext cx="328612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PT" altLang="pt-PT" sz="1100">
                <a:solidFill>
                  <a:srgbClr val="000000"/>
                </a:solidFill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69667" name="TextBox 140"/>
          <p:cNvSpPr txBox="1">
            <a:spLocks noChangeArrowheads="1"/>
          </p:cNvSpPr>
          <p:nvPr/>
        </p:nvSpPr>
        <p:spPr bwMode="auto">
          <a:xfrm>
            <a:off x="7078663" y="3581400"/>
            <a:ext cx="32702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PT" altLang="pt-PT" sz="1100">
                <a:solidFill>
                  <a:srgbClr val="000000"/>
                </a:solidFill>
                <a:latin typeface="Arial" panose="020B0604020202020204" pitchFamily="34" charset="0"/>
              </a:rPr>
              <a:t>20</a:t>
            </a:r>
          </a:p>
        </p:txBody>
      </p:sp>
      <p:sp>
        <p:nvSpPr>
          <p:cNvPr id="69668" name="TextBox 141"/>
          <p:cNvSpPr txBox="1">
            <a:spLocks noChangeArrowheads="1"/>
          </p:cNvSpPr>
          <p:nvPr/>
        </p:nvSpPr>
        <p:spPr bwMode="auto">
          <a:xfrm>
            <a:off x="5684838" y="2608263"/>
            <a:ext cx="255587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PT" altLang="pt-PT" sz="1100">
                <a:solidFill>
                  <a:srgbClr val="000000"/>
                </a:solidFill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69670" name="TextBox 143"/>
          <p:cNvSpPr txBox="1">
            <a:spLocks noChangeArrowheads="1"/>
          </p:cNvSpPr>
          <p:nvPr/>
        </p:nvSpPr>
        <p:spPr bwMode="auto">
          <a:xfrm>
            <a:off x="6626225" y="2554288"/>
            <a:ext cx="328613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PT" altLang="pt-PT" sz="1100">
                <a:solidFill>
                  <a:srgbClr val="000000"/>
                </a:solidFill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69671" name="TextBox 144"/>
          <p:cNvSpPr txBox="1">
            <a:spLocks noChangeArrowheads="1"/>
          </p:cNvSpPr>
          <p:nvPr/>
        </p:nvSpPr>
        <p:spPr bwMode="auto">
          <a:xfrm>
            <a:off x="6230938" y="1711325"/>
            <a:ext cx="32702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PT" altLang="pt-PT" sz="1100">
                <a:solidFill>
                  <a:srgbClr val="000000"/>
                </a:solidFill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69672" name="TextBox 95"/>
          <p:cNvSpPr txBox="1">
            <a:spLocks noChangeArrowheads="1"/>
          </p:cNvSpPr>
          <p:nvPr/>
        </p:nvSpPr>
        <p:spPr bwMode="auto">
          <a:xfrm>
            <a:off x="8058150" y="3065463"/>
            <a:ext cx="328613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PT" altLang="pt-PT" sz="1100">
                <a:solidFill>
                  <a:srgbClr val="008000"/>
                </a:solidFill>
                <a:latin typeface="Arial" panose="020B0604020202020204" pitchFamily="34" charset="0"/>
              </a:rPr>
              <a:t>15</a:t>
            </a:r>
          </a:p>
        </p:txBody>
      </p:sp>
      <p:sp>
        <p:nvSpPr>
          <p:cNvPr id="69674" name="TextBox 98"/>
          <p:cNvSpPr txBox="1">
            <a:spLocks noChangeArrowheads="1"/>
          </p:cNvSpPr>
          <p:nvPr/>
        </p:nvSpPr>
        <p:spPr bwMode="auto">
          <a:xfrm>
            <a:off x="8334375" y="4868863"/>
            <a:ext cx="328613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PT" altLang="pt-PT" sz="1100">
                <a:solidFill>
                  <a:srgbClr val="008000"/>
                </a:solidFill>
                <a:latin typeface="Arial" panose="020B0604020202020204" pitchFamily="34" charset="0"/>
              </a:rPr>
              <a:t>25</a:t>
            </a:r>
          </a:p>
        </p:txBody>
      </p:sp>
      <p:sp>
        <p:nvSpPr>
          <p:cNvPr id="69677" name="TextBox 102"/>
          <p:cNvSpPr txBox="1">
            <a:spLocks noChangeArrowheads="1"/>
          </p:cNvSpPr>
          <p:nvPr/>
        </p:nvSpPr>
        <p:spPr bwMode="auto">
          <a:xfrm>
            <a:off x="8018463" y="4110038"/>
            <a:ext cx="327025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PT" altLang="pt-PT" sz="1100">
                <a:solidFill>
                  <a:srgbClr val="008000"/>
                </a:solidFill>
                <a:latin typeface="Arial" panose="020B0604020202020204" pitchFamily="34" charset="0"/>
              </a:rPr>
              <a:t>25</a:t>
            </a:r>
          </a:p>
        </p:txBody>
      </p:sp>
      <p:sp>
        <p:nvSpPr>
          <p:cNvPr id="69679" name="TextBox 105"/>
          <p:cNvSpPr txBox="1">
            <a:spLocks noChangeArrowheads="1"/>
          </p:cNvSpPr>
          <p:nvPr/>
        </p:nvSpPr>
        <p:spPr bwMode="auto">
          <a:xfrm>
            <a:off x="7078663" y="3065463"/>
            <a:ext cx="327025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PT" altLang="pt-PT" sz="1100">
                <a:solidFill>
                  <a:srgbClr val="008000"/>
                </a:solidFill>
                <a:latin typeface="Arial" panose="020B0604020202020204" pitchFamily="34" charset="0"/>
              </a:rPr>
              <a:t>20</a:t>
            </a:r>
          </a:p>
        </p:txBody>
      </p:sp>
      <p:sp>
        <p:nvSpPr>
          <p:cNvPr id="69680" name="TextBox 106"/>
          <p:cNvSpPr txBox="1">
            <a:spLocks noChangeArrowheads="1"/>
          </p:cNvSpPr>
          <p:nvPr/>
        </p:nvSpPr>
        <p:spPr bwMode="auto">
          <a:xfrm>
            <a:off x="5751513" y="3125788"/>
            <a:ext cx="327025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PT" altLang="pt-PT" sz="1100">
                <a:solidFill>
                  <a:srgbClr val="008000"/>
                </a:solidFill>
                <a:latin typeface="Arial" panose="020B0604020202020204" pitchFamily="34" charset="0"/>
              </a:rPr>
              <a:t>35</a:t>
            </a: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PT"/>
              <a:t>Inteligência Artificial © Joaquim Filipe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1AA3EE-3DB7-4791-94AC-F04C6FC73366}" type="slidenum">
              <a:rPr lang="pt-PT" altLang="pt-PT" smtClean="0"/>
              <a:pPr>
                <a:defRPr/>
              </a:pPr>
              <a:t>60</a:t>
            </a:fld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362313576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850" y="476250"/>
            <a:ext cx="7561263" cy="50482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pt-PT" dirty="0"/>
              <a:t>Algoritmo A*</a:t>
            </a:r>
          </a:p>
        </p:txBody>
      </p:sp>
      <p:sp>
        <p:nvSpPr>
          <p:cNvPr id="78" name="Oval 77"/>
          <p:cNvSpPr/>
          <p:nvPr/>
        </p:nvSpPr>
        <p:spPr>
          <a:xfrm>
            <a:off x="6729413" y="1331913"/>
            <a:ext cx="411162" cy="38735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pt-PT" sz="1400" dirty="0"/>
              <a:t>G</a:t>
            </a:r>
          </a:p>
        </p:txBody>
      </p:sp>
      <p:sp>
        <p:nvSpPr>
          <p:cNvPr id="81" name="Oval 80"/>
          <p:cNvSpPr/>
          <p:nvPr/>
        </p:nvSpPr>
        <p:spPr>
          <a:xfrm>
            <a:off x="6054725" y="2224088"/>
            <a:ext cx="411163" cy="385762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pt-PT" sz="1400" dirty="0"/>
              <a:t>A</a:t>
            </a:r>
          </a:p>
        </p:txBody>
      </p:sp>
      <p:sp>
        <p:nvSpPr>
          <p:cNvPr id="82" name="Oval 81"/>
          <p:cNvSpPr/>
          <p:nvPr/>
        </p:nvSpPr>
        <p:spPr>
          <a:xfrm>
            <a:off x="7596188" y="2224088"/>
            <a:ext cx="411162" cy="385762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pt-PT" sz="1400" dirty="0"/>
              <a:t>C</a:t>
            </a:r>
          </a:p>
        </p:txBody>
      </p:sp>
      <p:sp>
        <p:nvSpPr>
          <p:cNvPr id="69638" name="TextBox 82"/>
          <p:cNvSpPr txBox="1">
            <a:spLocks noChangeArrowheads="1"/>
          </p:cNvSpPr>
          <p:nvPr/>
        </p:nvSpPr>
        <p:spPr bwMode="auto">
          <a:xfrm>
            <a:off x="7097713" y="1393825"/>
            <a:ext cx="328612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PT" altLang="pt-PT" sz="1100">
                <a:solidFill>
                  <a:srgbClr val="FF0000"/>
                </a:solidFill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69639" name="TextBox 83"/>
          <p:cNvSpPr txBox="1">
            <a:spLocks noChangeArrowheads="1"/>
          </p:cNvSpPr>
          <p:nvPr/>
        </p:nvSpPr>
        <p:spPr bwMode="auto">
          <a:xfrm>
            <a:off x="6469063" y="2286000"/>
            <a:ext cx="328612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PT" altLang="pt-PT" sz="1100">
                <a:solidFill>
                  <a:srgbClr val="008000"/>
                </a:solidFill>
                <a:latin typeface="Arial" panose="020B0604020202020204" pitchFamily="34" charset="0"/>
              </a:rPr>
              <a:t>20</a:t>
            </a:r>
          </a:p>
        </p:txBody>
      </p:sp>
      <p:sp>
        <p:nvSpPr>
          <p:cNvPr id="69640" name="TextBox 84"/>
          <p:cNvSpPr txBox="1">
            <a:spLocks noChangeArrowheads="1"/>
          </p:cNvSpPr>
          <p:nvPr/>
        </p:nvSpPr>
        <p:spPr bwMode="auto">
          <a:xfrm>
            <a:off x="8007350" y="2286000"/>
            <a:ext cx="32702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PT" altLang="pt-PT" sz="1100">
                <a:solidFill>
                  <a:srgbClr val="008000"/>
                </a:solidFill>
                <a:latin typeface="Arial" panose="020B0604020202020204" pitchFamily="34" charset="0"/>
              </a:rPr>
              <a:t>15</a:t>
            </a:r>
          </a:p>
        </p:txBody>
      </p:sp>
      <p:sp>
        <p:nvSpPr>
          <p:cNvPr id="86" name="Oval 85"/>
          <p:cNvSpPr/>
          <p:nvPr/>
        </p:nvSpPr>
        <p:spPr>
          <a:xfrm>
            <a:off x="7596188" y="3057525"/>
            <a:ext cx="411162" cy="38735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pt-PT" sz="1400" dirty="0"/>
              <a:t>D</a:t>
            </a:r>
          </a:p>
        </p:txBody>
      </p:sp>
      <p:sp>
        <p:nvSpPr>
          <p:cNvPr id="87" name="Oval 86"/>
          <p:cNvSpPr/>
          <p:nvPr/>
        </p:nvSpPr>
        <p:spPr>
          <a:xfrm>
            <a:off x="7596188" y="4071938"/>
            <a:ext cx="411162" cy="385762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pt-PT" sz="1400" dirty="0"/>
              <a:t>E</a:t>
            </a:r>
          </a:p>
        </p:txBody>
      </p:sp>
      <p:sp>
        <p:nvSpPr>
          <p:cNvPr id="88" name="Oval 87"/>
          <p:cNvSpPr/>
          <p:nvPr/>
        </p:nvSpPr>
        <p:spPr>
          <a:xfrm>
            <a:off x="6737350" y="3057525"/>
            <a:ext cx="411163" cy="38735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pt-PT" sz="1400" dirty="0"/>
              <a:t>H</a:t>
            </a:r>
          </a:p>
        </p:txBody>
      </p:sp>
      <p:sp>
        <p:nvSpPr>
          <p:cNvPr id="90" name="Oval 89"/>
          <p:cNvSpPr/>
          <p:nvPr/>
        </p:nvSpPr>
        <p:spPr>
          <a:xfrm>
            <a:off x="5402263" y="3057525"/>
            <a:ext cx="411162" cy="387350"/>
          </a:xfrm>
          <a:prstGeom prst="ellipse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pt-PT" sz="1400" dirty="0"/>
              <a:t>B</a:t>
            </a:r>
          </a:p>
        </p:txBody>
      </p:sp>
      <p:sp>
        <p:nvSpPr>
          <p:cNvPr id="93" name="Oval 92"/>
          <p:cNvSpPr/>
          <p:nvPr/>
        </p:nvSpPr>
        <p:spPr>
          <a:xfrm>
            <a:off x="7923213" y="4868863"/>
            <a:ext cx="411162" cy="387350"/>
          </a:xfrm>
          <a:prstGeom prst="ellipse">
            <a:avLst/>
          </a:prstGeom>
          <a:solidFill>
            <a:schemeClr val="accent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pt-PT" sz="1400" dirty="0"/>
              <a:t>I</a:t>
            </a:r>
          </a:p>
        </p:txBody>
      </p:sp>
      <p:cxnSp>
        <p:nvCxnSpPr>
          <p:cNvPr id="95" name="Straight Arrow Connector 94"/>
          <p:cNvCxnSpPr>
            <a:stCxn id="78" idx="3"/>
            <a:endCxn id="81" idx="0"/>
          </p:cNvCxnSpPr>
          <p:nvPr/>
        </p:nvCxnSpPr>
        <p:spPr>
          <a:xfrm rot="5400000">
            <a:off x="6244431" y="1678782"/>
            <a:ext cx="561975" cy="528638"/>
          </a:xfrm>
          <a:prstGeom prst="straightConnector1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78" idx="5"/>
            <a:endCxn id="82" idx="0"/>
          </p:cNvCxnSpPr>
          <p:nvPr/>
        </p:nvCxnSpPr>
        <p:spPr>
          <a:xfrm rot="16200000" flipH="1">
            <a:off x="7160419" y="1583532"/>
            <a:ext cx="561975" cy="719137"/>
          </a:xfrm>
          <a:prstGeom prst="straightConnector1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stCxn id="81" idx="3"/>
            <a:endCxn id="90" idx="0"/>
          </p:cNvCxnSpPr>
          <p:nvPr/>
        </p:nvCxnSpPr>
        <p:spPr>
          <a:xfrm rot="5400000">
            <a:off x="5609431" y="2551907"/>
            <a:ext cx="503237" cy="508000"/>
          </a:xfrm>
          <a:prstGeom prst="straightConnector1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stCxn id="81" idx="5"/>
            <a:endCxn id="88" idx="0"/>
          </p:cNvCxnSpPr>
          <p:nvPr/>
        </p:nvCxnSpPr>
        <p:spPr>
          <a:xfrm rot="16200000" flipH="1">
            <a:off x="6422232" y="2537619"/>
            <a:ext cx="503237" cy="536575"/>
          </a:xfrm>
          <a:prstGeom prst="straightConnector1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stCxn id="82" idx="4"/>
            <a:endCxn id="86" idx="0"/>
          </p:cNvCxnSpPr>
          <p:nvPr/>
        </p:nvCxnSpPr>
        <p:spPr>
          <a:xfrm rot="5400000">
            <a:off x="7577931" y="2834482"/>
            <a:ext cx="447675" cy="1588"/>
          </a:xfrm>
          <a:prstGeom prst="straightConnector1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stCxn id="86" idx="4"/>
            <a:endCxn id="87" idx="0"/>
          </p:cNvCxnSpPr>
          <p:nvPr/>
        </p:nvCxnSpPr>
        <p:spPr>
          <a:xfrm rot="5400000">
            <a:off x="7489031" y="3758407"/>
            <a:ext cx="625475" cy="1588"/>
          </a:xfrm>
          <a:prstGeom prst="straightConnector1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>
            <a:stCxn id="87" idx="4"/>
            <a:endCxn id="93" idx="0"/>
          </p:cNvCxnSpPr>
          <p:nvPr/>
        </p:nvCxnSpPr>
        <p:spPr>
          <a:xfrm rot="16200000" flipH="1">
            <a:off x="7759700" y="4498975"/>
            <a:ext cx="411163" cy="328613"/>
          </a:xfrm>
          <a:prstGeom prst="straightConnector1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661" name="TextBox 134"/>
          <p:cNvSpPr txBox="1">
            <a:spLocks noChangeArrowheads="1"/>
          </p:cNvSpPr>
          <p:nvPr/>
        </p:nvSpPr>
        <p:spPr bwMode="auto">
          <a:xfrm>
            <a:off x="7334250" y="1654175"/>
            <a:ext cx="25717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PT" altLang="pt-PT" sz="1100">
                <a:solidFill>
                  <a:srgbClr val="000000"/>
                </a:solidFill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69662" name="TextBox 135"/>
          <p:cNvSpPr txBox="1">
            <a:spLocks noChangeArrowheads="1"/>
          </p:cNvSpPr>
          <p:nvPr/>
        </p:nvSpPr>
        <p:spPr bwMode="auto">
          <a:xfrm>
            <a:off x="7802563" y="2665413"/>
            <a:ext cx="255587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PT" altLang="pt-PT" sz="1100">
                <a:solidFill>
                  <a:srgbClr val="000000"/>
                </a:solidFill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69663" name="TextBox 136"/>
          <p:cNvSpPr txBox="1">
            <a:spLocks noChangeArrowheads="1"/>
          </p:cNvSpPr>
          <p:nvPr/>
        </p:nvSpPr>
        <p:spPr bwMode="auto">
          <a:xfrm>
            <a:off x="7802563" y="3581400"/>
            <a:ext cx="255587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PT" altLang="pt-PT" sz="1100">
                <a:solidFill>
                  <a:srgbClr val="000000"/>
                </a:solidFill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69664" name="TextBox 137"/>
          <p:cNvSpPr txBox="1">
            <a:spLocks noChangeArrowheads="1"/>
          </p:cNvSpPr>
          <p:nvPr/>
        </p:nvSpPr>
        <p:spPr bwMode="auto">
          <a:xfrm>
            <a:off x="7426325" y="4457700"/>
            <a:ext cx="255588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PT" altLang="pt-PT" sz="1100">
                <a:solidFill>
                  <a:srgbClr val="000000"/>
                </a:solidFill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69665" name="TextBox 138"/>
          <p:cNvSpPr txBox="1">
            <a:spLocks noChangeArrowheads="1"/>
          </p:cNvSpPr>
          <p:nvPr/>
        </p:nvSpPr>
        <p:spPr bwMode="auto">
          <a:xfrm>
            <a:off x="7929563" y="4457700"/>
            <a:ext cx="328612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PT" altLang="pt-PT" sz="1100">
                <a:solidFill>
                  <a:srgbClr val="000000"/>
                </a:solidFill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69667" name="TextBox 140"/>
          <p:cNvSpPr txBox="1">
            <a:spLocks noChangeArrowheads="1"/>
          </p:cNvSpPr>
          <p:nvPr/>
        </p:nvSpPr>
        <p:spPr bwMode="auto">
          <a:xfrm>
            <a:off x="7078663" y="3581400"/>
            <a:ext cx="32702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PT" altLang="pt-PT" sz="1100">
                <a:solidFill>
                  <a:srgbClr val="000000"/>
                </a:solidFill>
                <a:latin typeface="Arial" panose="020B0604020202020204" pitchFamily="34" charset="0"/>
              </a:rPr>
              <a:t>20</a:t>
            </a:r>
          </a:p>
        </p:txBody>
      </p:sp>
      <p:sp>
        <p:nvSpPr>
          <p:cNvPr id="69668" name="TextBox 141"/>
          <p:cNvSpPr txBox="1">
            <a:spLocks noChangeArrowheads="1"/>
          </p:cNvSpPr>
          <p:nvPr/>
        </p:nvSpPr>
        <p:spPr bwMode="auto">
          <a:xfrm>
            <a:off x="5684838" y="2608263"/>
            <a:ext cx="255587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PT" altLang="pt-PT" sz="1100">
                <a:solidFill>
                  <a:srgbClr val="000000"/>
                </a:solidFill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69670" name="TextBox 143"/>
          <p:cNvSpPr txBox="1">
            <a:spLocks noChangeArrowheads="1"/>
          </p:cNvSpPr>
          <p:nvPr/>
        </p:nvSpPr>
        <p:spPr bwMode="auto">
          <a:xfrm>
            <a:off x="6626225" y="2554288"/>
            <a:ext cx="328613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PT" altLang="pt-PT" sz="1100">
                <a:solidFill>
                  <a:srgbClr val="000000"/>
                </a:solidFill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69671" name="TextBox 144"/>
          <p:cNvSpPr txBox="1">
            <a:spLocks noChangeArrowheads="1"/>
          </p:cNvSpPr>
          <p:nvPr/>
        </p:nvSpPr>
        <p:spPr bwMode="auto">
          <a:xfrm>
            <a:off x="6230938" y="1711325"/>
            <a:ext cx="32702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PT" altLang="pt-PT" sz="1100">
                <a:solidFill>
                  <a:srgbClr val="000000"/>
                </a:solidFill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69672" name="TextBox 95"/>
          <p:cNvSpPr txBox="1">
            <a:spLocks noChangeArrowheads="1"/>
          </p:cNvSpPr>
          <p:nvPr/>
        </p:nvSpPr>
        <p:spPr bwMode="auto">
          <a:xfrm>
            <a:off x="8058150" y="3065463"/>
            <a:ext cx="328613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PT" altLang="pt-PT" sz="1100">
                <a:solidFill>
                  <a:srgbClr val="008000"/>
                </a:solidFill>
                <a:latin typeface="Arial" panose="020B0604020202020204" pitchFamily="34" charset="0"/>
              </a:rPr>
              <a:t>15</a:t>
            </a:r>
          </a:p>
        </p:txBody>
      </p:sp>
      <p:sp>
        <p:nvSpPr>
          <p:cNvPr id="69674" name="TextBox 98"/>
          <p:cNvSpPr txBox="1">
            <a:spLocks noChangeArrowheads="1"/>
          </p:cNvSpPr>
          <p:nvPr/>
        </p:nvSpPr>
        <p:spPr bwMode="auto">
          <a:xfrm>
            <a:off x="8334375" y="4868863"/>
            <a:ext cx="328613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PT" altLang="pt-PT" sz="1100">
                <a:solidFill>
                  <a:srgbClr val="008000"/>
                </a:solidFill>
                <a:latin typeface="Arial" panose="020B0604020202020204" pitchFamily="34" charset="0"/>
              </a:rPr>
              <a:t>25</a:t>
            </a:r>
          </a:p>
        </p:txBody>
      </p:sp>
      <p:sp>
        <p:nvSpPr>
          <p:cNvPr id="69677" name="TextBox 102"/>
          <p:cNvSpPr txBox="1">
            <a:spLocks noChangeArrowheads="1"/>
          </p:cNvSpPr>
          <p:nvPr/>
        </p:nvSpPr>
        <p:spPr bwMode="auto">
          <a:xfrm>
            <a:off x="8018463" y="4110038"/>
            <a:ext cx="327025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PT" altLang="pt-PT" sz="1100">
                <a:solidFill>
                  <a:srgbClr val="008000"/>
                </a:solidFill>
                <a:latin typeface="Arial" panose="020B0604020202020204" pitchFamily="34" charset="0"/>
              </a:rPr>
              <a:t>25</a:t>
            </a:r>
          </a:p>
        </p:txBody>
      </p:sp>
      <p:sp>
        <p:nvSpPr>
          <p:cNvPr id="69679" name="TextBox 105"/>
          <p:cNvSpPr txBox="1">
            <a:spLocks noChangeArrowheads="1"/>
          </p:cNvSpPr>
          <p:nvPr/>
        </p:nvSpPr>
        <p:spPr bwMode="auto">
          <a:xfrm>
            <a:off x="7078663" y="3065463"/>
            <a:ext cx="327025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PT" altLang="pt-PT" sz="1100">
                <a:solidFill>
                  <a:srgbClr val="008000"/>
                </a:solidFill>
                <a:latin typeface="Arial" panose="020B0604020202020204" pitchFamily="34" charset="0"/>
              </a:rPr>
              <a:t>20</a:t>
            </a:r>
          </a:p>
        </p:txBody>
      </p:sp>
      <p:sp>
        <p:nvSpPr>
          <p:cNvPr id="69680" name="TextBox 106"/>
          <p:cNvSpPr txBox="1">
            <a:spLocks noChangeArrowheads="1"/>
          </p:cNvSpPr>
          <p:nvPr/>
        </p:nvSpPr>
        <p:spPr bwMode="auto">
          <a:xfrm>
            <a:off x="5751513" y="3125788"/>
            <a:ext cx="327025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PT" altLang="pt-PT" sz="1100">
                <a:solidFill>
                  <a:srgbClr val="008000"/>
                </a:solidFill>
                <a:latin typeface="Arial" panose="020B0604020202020204" pitchFamily="34" charset="0"/>
              </a:rPr>
              <a:t>35</a:t>
            </a: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PT"/>
              <a:t>Inteligência Artificial © Joaquim Filipe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1AA3EE-3DB7-4791-94AC-F04C6FC73366}" type="slidenum">
              <a:rPr lang="pt-PT" altLang="pt-PT" smtClean="0"/>
              <a:pPr>
                <a:defRPr/>
              </a:pPr>
              <a:t>61</a:t>
            </a:fld>
            <a:endParaRPr lang="pt-PT" altLang="pt-PT"/>
          </a:p>
        </p:txBody>
      </p:sp>
      <p:sp>
        <p:nvSpPr>
          <p:cNvPr id="38" name="Content Placeholder 2"/>
          <p:cNvSpPr txBox="1">
            <a:spLocks/>
          </p:cNvSpPr>
          <p:nvPr/>
        </p:nvSpPr>
        <p:spPr>
          <a:xfrm>
            <a:off x="3554684" y="5596731"/>
            <a:ext cx="4104729" cy="348455"/>
          </a:xfrm>
          <a:prstGeom prst="rect">
            <a:avLst/>
          </a:prstGeom>
          <a:solidFill>
            <a:schemeClr val="accent2"/>
          </a:solidFill>
        </p:spPr>
        <p:txBody>
          <a:bodyPr>
            <a:normAutofit fontScale="92500" lnSpcReduction="10000"/>
          </a:bodyPr>
          <a:lstStyle/>
          <a:p>
            <a:pPr marL="342900" indent="-342900" defTabSz="457200" eaLnBrk="1" fontAlgn="auto" hangingPunct="1"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lang="pt-PT" sz="1900" dirty="0">
                <a:latin typeface="+mn-lt"/>
              </a:rPr>
              <a:t>Pára e dá a solução: G, C, D, E, I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 flipV="1">
            <a:off x="7507289" y="5236368"/>
            <a:ext cx="376237" cy="341313"/>
          </a:xfrm>
          <a:prstGeom prst="straightConnector1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044353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888" y="763588"/>
            <a:ext cx="7291387" cy="1293812"/>
          </a:xfrm>
        </p:spPr>
        <p:txBody>
          <a:bodyPr/>
          <a:lstStyle/>
          <a:p>
            <a:pPr>
              <a:defRPr/>
            </a:pPr>
            <a:r>
              <a:rPr lang="pt-PT" dirty="0"/>
              <a:t>Análise comparativa Simulação</a:t>
            </a:r>
          </a:p>
        </p:txBody>
      </p:sp>
      <p:sp>
        <p:nvSpPr>
          <p:cNvPr id="727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pt-PT" altLang="pt-PT" sz="3200"/>
              <a:t>A*</a:t>
            </a:r>
          </a:p>
          <a:p>
            <a:pPr>
              <a:lnSpc>
                <a:spcPct val="150000"/>
              </a:lnSpc>
            </a:pPr>
            <a:r>
              <a:rPr lang="pt-PT" altLang="pt-PT" sz="3200">
                <a:solidFill>
                  <a:srgbClr val="FFFF00"/>
                </a:solidFill>
              </a:rPr>
              <a:t>IDA* - Iterative Deepening A*</a:t>
            </a:r>
          </a:p>
          <a:p>
            <a:pPr>
              <a:lnSpc>
                <a:spcPct val="150000"/>
              </a:lnSpc>
            </a:pPr>
            <a:r>
              <a:rPr lang="pt-PT" altLang="pt-PT" sz="3200"/>
              <a:t>RBFS – Recursive Best First Search</a:t>
            </a:r>
          </a:p>
          <a:p>
            <a:pPr>
              <a:lnSpc>
                <a:spcPct val="150000"/>
              </a:lnSpc>
            </a:pPr>
            <a:r>
              <a:rPr lang="pt-PT" altLang="pt-PT" sz="3200"/>
              <a:t>SMA* - Simplified Memory-Bound A*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PT"/>
              <a:t>Inteligência Artificial © Joaquim Filipe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45C269-5E0B-4A12-ACB3-F3824EB7F643}" type="slidenum">
              <a:rPr lang="pt-PT" altLang="pt-PT" smtClean="0"/>
              <a:pPr>
                <a:defRPr/>
              </a:pPr>
              <a:t>62</a:t>
            </a:fld>
            <a:endParaRPr lang="pt-PT" altLang="pt-PT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850" y="476250"/>
            <a:ext cx="7561263" cy="50482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pt-PT" dirty="0"/>
              <a:t>Algoritmo IDA*</a:t>
            </a:r>
          </a:p>
        </p:txBody>
      </p:sp>
      <p:sp>
        <p:nvSpPr>
          <p:cNvPr id="78" name="Oval 77"/>
          <p:cNvSpPr/>
          <p:nvPr/>
        </p:nvSpPr>
        <p:spPr>
          <a:xfrm>
            <a:off x="6729413" y="1331913"/>
            <a:ext cx="411162" cy="38735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pt-PT" sz="1400" dirty="0"/>
              <a:t>G</a:t>
            </a:r>
          </a:p>
        </p:txBody>
      </p:sp>
      <p:sp>
        <p:nvSpPr>
          <p:cNvPr id="81" name="Oval 80"/>
          <p:cNvSpPr/>
          <p:nvPr/>
        </p:nvSpPr>
        <p:spPr>
          <a:xfrm>
            <a:off x="6054725" y="2224088"/>
            <a:ext cx="411163" cy="385762"/>
          </a:xfrm>
          <a:prstGeom prst="ellipse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pt-PT" sz="1400" dirty="0"/>
              <a:t>A</a:t>
            </a:r>
          </a:p>
        </p:txBody>
      </p:sp>
      <p:sp>
        <p:nvSpPr>
          <p:cNvPr id="82" name="Oval 81"/>
          <p:cNvSpPr/>
          <p:nvPr/>
        </p:nvSpPr>
        <p:spPr>
          <a:xfrm>
            <a:off x="7596188" y="2224088"/>
            <a:ext cx="411162" cy="385762"/>
          </a:xfrm>
          <a:prstGeom prst="ellipse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pt-PT" sz="1400" dirty="0"/>
              <a:t>C</a:t>
            </a:r>
          </a:p>
        </p:txBody>
      </p:sp>
      <p:sp>
        <p:nvSpPr>
          <p:cNvPr id="73734" name="TextBox 82"/>
          <p:cNvSpPr txBox="1">
            <a:spLocks noChangeArrowheads="1"/>
          </p:cNvSpPr>
          <p:nvPr/>
        </p:nvSpPr>
        <p:spPr bwMode="auto">
          <a:xfrm>
            <a:off x="7097713" y="1393825"/>
            <a:ext cx="328612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PT" altLang="pt-PT" sz="1100">
                <a:solidFill>
                  <a:srgbClr val="FF0000"/>
                </a:solidFill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73735" name="TextBox 83"/>
          <p:cNvSpPr txBox="1">
            <a:spLocks noChangeArrowheads="1"/>
          </p:cNvSpPr>
          <p:nvPr/>
        </p:nvSpPr>
        <p:spPr bwMode="auto">
          <a:xfrm>
            <a:off x="6469063" y="2286000"/>
            <a:ext cx="328612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PT" altLang="pt-PT" sz="1100">
                <a:solidFill>
                  <a:srgbClr val="008000"/>
                </a:solidFill>
                <a:latin typeface="Arial" panose="020B0604020202020204" pitchFamily="34" charset="0"/>
              </a:rPr>
              <a:t>20</a:t>
            </a:r>
          </a:p>
        </p:txBody>
      </p:sp>
      <p:sp>
        <p:nvSpPr>
          <p:cNvPr id="73736" name="TextBox 84"/>
          <p:cNvSpPr txBox="1">
            <a:spLocks noChangeArrowheads="1"/>
          </p:cNvSpPr>
          <p:nvPr/>
        </p:nvSpPr>
        <p:spPr bwMode="auto">
          <a:xfrm>
            <a:off x="8007350" y="2286000"/>
            <a:ext cx="32702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PT" altLang="pt-PT" sz="1100">
                <a:solidFill>
                  <a:srgbClr val="008000"/>
                </a:solidFill>
                <a:latin typeface="Arial" panose="020B0604020202020204" pitchFamily="34" charset="0"/>
              </a:rPr>
              <a:t>15</a:t>
            </a:r>
          </a:p>
        </p:txBody>
      </p:sp>
      <p:cxnSp>
        <p:nvCxnSpPr>
          <p:cNvPr id="95" name="Straight Arrow Connector 94"/>
          <p:cNvCxnSpPr>
            <a:stCxn id="78" idx="3"/>
            <a:endCxn id="81" idx="0"/>
          </p:cNvCxnSpPr>
          <p:nvPr/>
        </p:nvCxnSpPr>
        <p:spPr>
          <a:xfrm rot="5400000">
            <a:off x="6244431" y="1678782"/>
            <a:ext cx="561975" cy="528638"/>
          </a:xfrm>
          <a:prstGeom prst="straightConnector1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78" idx="5"/>
            <a:endCxn id="82" idx="0"/>
          </p:cNvCxnSpPr>
          <p:nvPr/>
        </p:nvCxnSpPr>
        <p:spPr>
          <a:xfrm rot="16200000" flipH="1">
            <a:off x="7160419" y="1583532"/>
            <a:ext cx="561975" cy="719137"/>
          </a:xfrm>
          <a:prstGeom prst="straightConnector1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739" name="TextBox 134"/>
          <p:cNvSpPr txBox="1">
            <a:spLocks noChangeArrowheads="1"/>
          </p:cNvSpPr>
          <p:nvPr/>
        </p:nvSpPr>
        <p:spPr bwMode="auto">
          <a:xfrm>
            <a:off x="7334250" y="1654175"/>
            <a:ext cx="25717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PT" altLang="pt-PT" sz="1100">
                <a:solidFill>
                  <a:srgbClr val="000000"/>
                </a:solidFill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73740" name="TextBox 144"/>
          <p:cNvSpPr txBox="1">
            <a:spLocks noChangeArrowheads="1"/>
          </p:cNvSpPr>
          <p:nvPr/>
        </p:nvSpPr>
        <p:spPr bwMode="auto">
          <a:xfrm>
            <a:off x="6230938" y="1711325"/>
            <a:ext cx="32702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PT" altLang="pt-PT" sz="1100">
                <a:solidFill>
                  <a:srgbClr val="000000"/>
                </a:solidFill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109" name="Content Placeholder 2"/>
          <p:cNvSpPr txBox="1">
            <a:spLocks/>
          </p:cNvSpPr>
          <p:nvPr/>
        </p:nvSpPr>
        <p:spPr>
          <a:xfrm>
            <a:off x="3232150" y="1204913"/>
            <a:ext cx="2822575" cy="65722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indent="-342900" defTabSz="457200" eaLnBrk="1" fontAlgn="auto" hangingPunct="1"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lang="pt-PT" sz="1500" i="1" u="sng" dirty="0">
                <a:latin typeface="+mn-lt"/>
              </a:rPr>
              <a:t>Primeira iteração</a:t>
            </a:r>
            <a:r>
              <a:rPr lang="pt-PT" sz="1500" dirty="0">
                <a:latin typeface="+mn-lt"/>
              </a:rPr>
              <a:t>: </a:t>
            </a:r>
          </a:p>
          <a:p>
            <a:pPr marL="342900" indent="-342900" defTabSz="457200" eaLnBrk="1" fontAlgn="auto" hangingPunct="1"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lang="pt-PT" sz="1500" dirty="0">
                <a:latin typeface="+mn-lt"/>
              </a:rPr>
              <a:t>			limite = 10</a:t>
            </a: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PT"/>
              <a:t>Inteligência Artificial © Joaquim Filipe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F5B741-3FE3-44CF-A821-659546C4A139}" type="slidenum">
              <a:rPr lang="pt-PT" altLang="pt-PT" smtClean="0"/>
              <a:pPr>
                <a:defRPr/>
              </a:pPr>
              <a:t>63</a:t>
            </a:fld>
            <a:endParaRPr lang="pt-PT" altLang="pt-PT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850" y="476250"/>
            <a:ext cx="7561263" cy="50482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pt-PT" dirty="0"/>
              <a:t>Algoritmo IDA*</a:t>
            </a:r>
          </a:p>
        </p:txBody>
      </p:sp>
      <p:sp>
        <p:nvSpPr>
          <p:cNvPr id="78" name="Oval 77"/>
          <p:cNvSpPr/>
          <p:nvPr/>
        </p:nvSpPr>
        <p:spPr>
          <a:xfrm>
            <a:off x="6729413" y="1331913"/>
            <a:ext cx="411162" cy="38735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pt-PT" sz="1400" dirty="0"/>
              <a:t>G</a:t>
            </a:r>
          </a:p>
        </p:txBody>
      </p:sp>
      <p:sp>
        <p:nvSpPr>
          <p:cNvPr id="81" name="Oval 80"/>
          <p:cNvSpPr/>
          <p:nvPr/>
        </p:nvSpPr>
        <p:spPr>
          <a:xfrm>
            <a:off x="6054725" y="2224088"/>
            <a:ext cx="411163" cy="385762"/>
          </a:xfrm>
          <a:prstGeom prst="ellipse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pt-PT" sz="1400" dirty="0"/>
              <a:t>A</a:t>
            </a:r>
          </a:p>
        </p:txBody>
      </p:sp>
      <p:sp>
        <p:nvSpPr>
          <p:cNvPr id="82" name="Oval 81"/>
          <p:cNvSpPr/>
          <p:nvPr/>
        </p:nvSpPr>
        <p:spPr>
          <a:xfrm>
            <a:off x="7596188" y="2224088"/>
            <a:ext cx="411162" cy="385762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pt-PT" sz="1400" dirty="0"/>
              <a:t>C</a:t>
            </a:r>
          </a:p>
        </p:txBody>
      </p:sp>
      <p:sp>
        <p:nvSpPr>
          <p:cNvPr id="74758" name="TextBox 82"/>
          <p:cNvSpPr txBox="1">
            <a:spLocks noChangeArrowheads="1"/>
          </p:cNvSpPr>
          <p:nvPr/>
        </p:nvSpPr>
        <p:spPr bwMode="auto">
          <a:xfrm>
            <a:off x="7097713" y="1393825"/>
            <a:ext cx="328612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PT" altLang="pt-PT" sz="1100">
                <a:solidFill>
                  <a:srgbClr val="FF0000"/>
                </a:solidFill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74759" name="TextBox 83"/>
          <p:cNvSpPr txBox="1">
            <a:spLocks noChangeArrowheads="1"/>
          </p:cNvSpPr>
          <p:nvPr/>
        </p:nvSpPr>
        <p:spPr bwMode="auto">
          <a:xfrm>
            <a:off x="6469063" y="2286000"/>
            <a:ext cx="328612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PT" altLang="pt-PT" sz="1100">
                <a:solidFill>
                  <a:srgbClr val="008000"/>
                </a:solidFill>
                <a:latin typeface="Arial" panose="020B0604020202020204" pitchFamily="34" charset="0"/>
              </a:rPr>
              <a:t>20</a:t>
            </a:r>
          </a:p>
        </p:txBody>
      </p:sp>
      <p:sp>
        <p:nvSpPr>
          <p:cNvPr id="74760" name="TextBox 84"/>
          <p:cNvSpPr txBox="1">
            <a:spLocks noChangeArrowheads="1"/>
          </p:cNvSpPr>
          <p:nvPr/>
        </p:nvSpPr>
        <p:spPr bwMode="auto">
          <a:xfrm>
            <a:off x="8007350" y="2286000"/>
            <a:ext cx="32702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PT" altLang="pt-PT" sz="1100">
                <a:solidFill>
                  <a:srgbClr val="008000"/>
                </a:solidFill>
                <a:latin typeface="Arial" panose="020B0604020202020204" pitchFamily="34" charset="0"/>
              </a:rPr>
              <a:t>15</a:t>
            </a:r>
          </a:p>
        </p:txBody>
      </p:sp>
      <p:sp>
        <p:nvSpPr>
          <p:cNvPr id="86" name="Oval 85"/>
          <p:cNvSpPr/>
          <p:nvPr/>
        </p:nvSpPr>
        <p:spPr>
          <a:xfrm>
            <a:off x="7596188" y="3057525"/>
            <a:ext cx="411162" cy="38735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pt-PT" sz="1400" dirty="0"/>
              <a:t>D</a:t>
            </a:r>
          </a:p>
        </p:txBody>
      </p:sp>
      <p:sp>
        <p:nvSpPr>
          <p:cNvPr id="87" name="Oval 86"/>
          <p:cNvSpPr/>
          <p:nvPr/>
        </p:nvSpPr>
        <p:spPr>
          <a:xfrm>
            <a:off x="7596188" y="4071938"/>
            <a:ext cx="411162" cy="385762"/>
          </a:xfrm>
          <a:prstGeom prst="ellipse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pt-PT" sz="1400" dirty="0"/>
              <a:t>E</a:t>
            </a:r>
          </a:p>
        </p:txBody>
      </p:sp>
      <p:cxnSp>
        <p:nvCxnSpPr>
          <p:cNvPr id="95" name="Straight Arrow Connector 94"/>
          <p:cNvCxnSpPr>
            <a:stCxn id="78" idx="3"/>
            <a:endCxn id="81" idx="0"/>
          </p:cNvCxnSpPr>
          <p:nvPr/>
        </p:nvCxnSpPr>
        <p:spPr>
          <a:xfrm rot="5400000">
            <a:off x="6244431" y="1678782"/>
            <a:ext cx="561975" cy="528638"/>
          </a:xfrm>
          <a:prstGeom prst="straightConnector1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78" idx="5"/>
            <a:endCxn id="82" idx="0"/>
          </p:cNvCxnSpPr>
          <p:nvPr/>
        </p:nvCxnSpPr>
        <p:spPr>
          <a:xfrm rot="16200000" flipH="1">
            <a:off x="7160419" y="1583532"/>
            <a:ext cx="561975" cy="719137"/>
          </a:xfrm>
          <a:prstGeom prst="straightConnector1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stCxn id="82" idx="4"/>
            <a:endCxn id="86" idx="0"/>
          </p:cNvCxnSpPr>
          <p:nvPr/>
        </p:nvCxnSpPr>
        <p:spPr>
          <a:xfrm rot="5400000">
            <a:off x="7577931" y="2834482"/>
            <a:ext cx="447675" cy="1588"/>
          </a:xfrm>
          <a:prstGeom prst="straightConnector1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stCxn id="86" idx="4"/>
            <a:endCxn id="87" idx="0"/>
          </p:cNvCxnSpPr>
          <p:nvPr/>
        </p:nvCxnSpPr>
        <p:spPr>
          <a:xfrm rot="5400000">
            <a:off x="7489031" y="3758407"/>
            <a:ext cx="625475" cy="1588"/>
          </a:xfrm>
          <a:prstGeom prst="straightConnector1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767" name="TextBox 134"/>
          <p:cNvSpPr txBox="1">
            <a:spLocks noChangeArrowheads="1"/>
          </p:cNvSpPr>
          <p:nvPr/>
        </p:nvSpPr>
        <p:spPr bwMode="auto">
          <a:xfrm>
            <a:off x="7334250" y="1654175"/>
            <a:ext cx="25717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PT" altLang="pt-PT" sz="1100">
                <a:solidFill>
                  <a:srgbClr val="000000"/>
                </a:solidFill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74768" name="TextBox 135"/>
          <p:cNvSpPr txBox="1">
            <a:spLocks noChangeArrowheads="1"/>
          </p:cNvSpPr>
          <p:nvPr/>
        </p:nvSpPr>
        <p:spPr bwMode="auto">
          <a:xfrm>
            <a:off x="7802563" y="2665413"/>
            <a:ext cx="255587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PT" altLang="pt-PT" sz="1100">
                <a:solidFill>
                  <a:srgbClr val="000000"/>
                </a:solidFill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74769" name="TextBox 136"/>
          <p:cNvSpPr txBox="1">
            <a:spLocks noChangeArrowheads="1"/>
          </p:cNvSpPr>
          <p:nvPr/>
        </p:nvSpPr>
        <p:spPr bwMode="auto">
          <a:xfrm>
            <a:off x="7802563" y="3581400"/>
            <a:ext cx="255587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PT" altLang="pt-PT" sz="1100">
                <a:solidFill>
                  <a:srgbClr val="000000"/>
                </a:solidFill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74770" name="TextBox 144"/>
          <p:cNvSpPr txBox="1">
            <a:spLocks noChangeArrowheads="1"/>
          </p:cNvSpPr>
          <p:nvPr/>
        </p:nvSpPr>
        <p:spPr bwMode="auto">
          <a:xfrm>
            <a:off x="6230938" y="1711325"/>
            <a:ext cx="32702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PT" altLang="pt-PT" sz="1100">
                <a:solidFill>
                  <a:srgbClr val="000000"/>
                </a:solidFill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74771" name="TextBox 95"/>
          <p:cNvSpPr txBox="1">
            <a:spLocks noChangeArrowheads="1"/>
          </p:cNvSpPr>
          <p:nvPr/>
        </p:nvSpPr>
        <p:spPr bwMode="auto">
          <a:xfrm>
            <a:off x="8058150" y="3065463"/>
            <a:ext cx="328613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PT" altLang="pt-PT" sz="1100">
                <a:solidFill>
                  <a:srgbClr val="008000"/>
                </a:solidFill>
                <a:latin typeface="Arial" panose="020B0604020202020204" pitchFamily="34" charset="0"/>
              </a:rPr>
              <a:t>15</a:t>
            </a:r>
          </a:p>
        </p:txBody>
      </p:sp>
      <p:sp>
        <p:nvSpPr>
          <p:cNvPr id="74772" name="TextBox 102"/>
          <p:cNvSpPr txBox="1">
            <a:spLocks noChangeArrowheads="1"/>
          </p:cNvSpPr>
          <p:nvPr/>
        </p:nvSpPr>
        <p:spPr bwMode="auto">
          <a:xfrm>
            <a:off x="8018463" y="4110038"/>
            <a:ext cx="327025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PT" altLang="pt-PT" sz="1100">
                <a:solidFill>
                  <a:srgbClr val="008000"/>
                </a:solidFill>
                <a:latin typeface="Arial" panose="020B0604020202020204" pitchFamily="34" charset="0"/>
              </a:rPr>
              <a:t>25</a:t>
            </a:r>
          </a:p>
        </p:txBody>
      </p:sp>
      <p:sp>
        <p:nvSpPr>
          <p:cNvPr id="112" name="Content Placeholder 2"/>
          <p:cNvSpPr txBox="1">
            <a:spLocks/>
          </p:cNvSpPr>
          <p:nvPr/>
        </p:nvSpPr>
        <p:spPr>
          <a:xfrm>
            <a:off x="3232150" y="1204913"/>
            <a:ext cx="2822575" cy="65722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indent="-342900" defTabSz="457200" eaLnBrk="1" fontAlgn="auto" hangingPunct="1"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lang="pt-PT" sz="1500" i="1" u="sng" dirty="0">
                <a:latin typeface="+mn-lt"/>
              </a:rPr>
              <a:t>Segunda iteração</a:t>
            </a:r>
            <a:r>
              <a:rPr lang="pt-PT" sz="1500" dirty="0">
                <a:latin typeface="+mn-lt"/>
              </a:rPr>
              <a:t>: </a:t>
            </a:r>
          </a:p>
          <a:p>
            <a:pPr marL="342900" indent="-342900" defTabSz="457200" eaLnBrk="1" fontAlgn="auto" hangingPunct="1"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lang="pt-PT" sz="1500" dirty="0">
                <a:latin typeface="+mn-lt"/>
              </a:rPr>
              <a:t>			limite = 15</a:t>
            </a: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PT"/>
              <a:t>Inteligência Artificial © Joaquim Filipe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71A0CE-D2A9-4D6B-8838-2654E855A242}" type="slidenum">
              <a:rPr lang="pt-PT" altLang="pt-PT" smtClean="0"/>
              <a:pPr>
                <a:defRPr/>
              </a:pPr>
              <a:t>64</a:t>
            </a:fld>
            <a:endParaRPr lang="pt-PT" altLang="pt-PT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850" y="476250"/>
            <a:ext cx="7561263" cy="50482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pt-PT" dirty="0"/>
              <a:t>Algoritmo IDA*</a:t>
            </a:r>
          </a:p>
        </p:txBody>
      </p:sp>
      <p:sp>
        <p:nvSpPr>
          <p:cNvPr id="78" name="Oval 77"/>
          <p:cNvSpPr/>
          <p:nvPr/>
        </p:nvSpPr>
        <p:spPr>
          <a:xfrm>
            <a:off x="6729413" y="1331913"/>
            <a:ext cx="411162" cy="38735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pt-PT" sz="1400" dirty="0"/>
              <a:t>G</a:t>
            </a:r>
          </a:p>
        </p:txBody>
      </p:sp>
      <p:sp>
        <p:nvSpPr>
          <p:cNvPr id="81" name="Oval 80"/>
          <p:cNvSpPr/>
          <p:nvPr/>
        </p:nvSpPr>
        <p:spPr>
          <a:xfrm>
            <a:off x="6054725" y="2224088"/>
            <a:ext cx="411163" cy="385762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pt-PT" sz="1400" dirty="0"/>
              <a:t>A</a:t>
            </a:r>
          </a:p>
        </p:txBody>
      </p:sp>
      <p:sp>
        <p:nvSpPr>
          <p:cNvPr id="82" name="Oval 81"/>
          <p:cNvSpPr/>
          <p:nvPr/>
        </p:nvSpPr>
        <p:spPr>
          <a:xfrm>
            <a:off x="7596188" y="2224088"/>
            <a:ext cx="411162" cy="385762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pt-PT" sz="1400" dirty="0"/>
              <a:t>C</a:t>
            </a:r>
          </a:p>
        </p:txBody>
      </p:sp>
      <p:sp>
        <p:nvSpPr>
          <p:cNvPr id="75782" name="TextBox 82"/>
          <p:cNvSpPr txBox="1">
            <a:spLocks noChangeArrowheads="1"/>
          </p:cNvSpPr>
          <p:nvPr/>
        </p:nvSpPr>
        <p:spPr bwMode="auto">
          <a:xfrm>
            <a:off x="7097713" y="1393825"/>
            <a:ext cx="328612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PT" altLang="pt-PT" sz="1100">
                <a:solidFill>
                  <a:srgbClr val="FF0000"/>
                </a:solidFill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75783" name="TextBox 83"/>
          <p:cNvSpPr txBox="1">
            <a:spLocks noChangeArrowheads="1"/>
          </p:cNvSpPr>
          <p:nvPr/>
        </p:nvSpPr>
        <p:spPr bwMode="auto">
          <a:xfrm>
            <a:off x="6469063" y="2286000"/>
            <a:ext cx="328612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PT" altLang="pt-PT" sz="1100">
                <a:solidFill>
                  <a:srgbClr val="008000"/>
                </a:solidFill>
                <a:latin typeface="Arial" panose="020B0604020202020204" pitchFamily="34" charset="0"/>
              </a:rPr>
              <a:t>20</a:t>
            </a:r>
          </a:p>
        </p:txBody>
      </p:sp>
      <p:sp>
        <p:nvSpPr>
          <p:cNvPr id="75784" name="TextBox 84"/>
          <p:cNvSpPr txBox="1">
            <a:spLocks noChangeArrowheads="1"/>
          </p:cNvSpPr>
          <p:nvPr/>
        </p:nvSpPr>
        <p:spPr bwMode="auto">
          <a:xfrm>
            <a:off x="8007350" y="2286000"/>
            <a:ext cx="32702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PT" altLang="pt-PT" sz="1100">
                <a:solidFill>
                  <a:srgbClr val="008000"/>
                </a:solidFill>
                <a:latin typeface="Arial" panose="020B0604020202020204" pitchFamily="34" charset="0"/>
              </a:rPr>
              <a:t>15</a:t>
            </a:r>
          </a:p>
        </p:txBody>
      </p:sp>
      <p:sp>
        <p:nvSpPr>
          <p:cNvPr id="86" name="Oval 85"/>
          <p:cNvSpPr/>
          <p:nvPr/>
        </p:nvSpPr>
        <p:spPr>
          <a:xfrm>
            <a:off x="7596188" y="3057525"/>
            <a:ext cx="411162" cy="38735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pt-PT" sz="1400" dirty="0"/>
              <a:t>D</a:t>
            </a:r>
          </a:p>
        </p:txBody>
      </p:sp>
      <p:sp>
        <p:nvSpPr>
          <p:cNvPr id="87" name="Oval 86"/>
          <p:cNvSpPr/>
          <p:nvPr/>
        </p:nvSpPr>
        <p:spPr>
          <a:xfrm>
            <a:off x="7596188" y="4071938"/>
            <a:ext cx="411162" cy="385762"/>
          </a:xfrm>
          <a:prstGeom prst="ellipse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pt-PT" sz="1400" dirty="0"/>
              <a:t>E</a:t>
            </a:r>
          </a:p>
        </p:txBody>
      </p:sp>
      <p:sp>
        <p:nvSpPr>
          <p:cNvPr id="88" name="Oval 87"/>
          <p:cNvSpPr/>
          <p:nvPr/>
        </p:nvSpPr>
        <p:spPr>
          <a:xfrm>
            <a:off x="6737350" y="3057525"/>
            <a:ext cx="411163" cy="38735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pt-PT" sz="1400" dirty="0"/>
              <a:t>H</a:t>
            </a:r>
          </a:p>
        </p:txBody>
      </p:sp>
      <p:sp>
        <p:nvSpPr>
          <p:cNvPr id="90" name="Oval 89"/>
          <p:cNvSpPr/>
          <p:nvPr/>
        </p:nvSpPr>
        <p:spPr>
          <a:xfrm>
            <a:off x="5402263" y="3057525"/>
            <a:ext cx="411162" cy="387350"/>
          </a:xfrm>
          <a:prstGeom prst="ellipse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pt-PT" sz="1400" dirty="0"/>
              <a:t>B</a:t>
            </a:r>
          </a:p>
        </p:txBody>
      </p:sp>
      <p:sp>
        <p:nvSpPr>
          <p:cNvPr id="91" name="Oval 90"/>
          <p:cNvSpPr/>
          <p:nvPr/>
        </p:nvSpPr>
        <p:spPr>
          <a:xfrm>
            <a:off x="7013576" y="4071939"/>
            <a:ext cx="412750" cy="385762"/>
          </a:xfrm>
          <a:prstGeom prst="ellipse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pt-PT" sz="1400" dirty="0"/>
              <a:t>I</a:t>
            </a:r>
          </a:p>
        </p:txBody>
      </p:sp>
      <p:cxnSp>
        <p:nvCxnSpPr>
          <p:cNvPr id="95" name="Straight Arrow Connector 94"/>
          <p:cNvCxnSpPr>
            <a:stCxn id="78" idx="3"/>
            <a:endCxn id="81" idx="0"/>
          </p:cNvCxnSpPr>
          <p:nvPr/>
        </p:nvCxnSpPr>
        <p:spPr>
          <a:xfrm rot="5400000">
            <a:off x="6244431" y="1678782"/>
            <a:ext cx="561975" cy="528638"/>
          </a:xfrm>
          <a:prstGeom prst="straightConnector1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78" idx="5"/>
            <a:endCxn id="82" idx="0"/>
          </p:cNvCxnSpPr>
          <p:nvPr/>
        </p:nvCxnSpPr>
        <p:spPr>
          <a:xfrm rot="16200000" flipH="1">
            <a:off x="7160419" y="1583532"/>
            <a:ext cx="561975" cy="719137"/>
          </a:xfrm>
          <a:prstGeom prst="straightConnector1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stCxn id="81" idx="3"/>
            <a:endCxn id="90" idx="0"/>
          </p:cNvCxnSpPr>
          <p:nvPr/>
        </p:nvCxnSpPr>
        <p:spPr>
          <a:xfrm rot="5400000">
            <a:off x="5609431" y="2551907"/>
            <a:ext cx="503237" cy="508000"/>
          </a:xfrm>
          <a:prstGeom prst="straightConnector1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stCxn id="81" idx="5"/>
            <a:endCxn id="88" idx="0"/>
          </p:cNvCxnSpPr>
          <p:nvPr/>
        </p:nvCxnSpPr>
        <p:spPr>
          <a:xfrm rot="16200000" flipH="1">
            <a:off x="6422232" y="2537619"/>
            <a:ext cx="503237" cy="536575"/>
          </a:xfrm>
          <a:prstGeom prst="straightConnector1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stCxn id="82" idx="4"/>
            <a:endCxn id="86" idx="0"/>
          </p:cNvCxnSpPr>
          <p:nvPr/>
        </p:nvCxnSpPr>
        <p:spPr>
          <a:xfrm rot="5400000">
            <a:off x="7577931" y="2834482"/>
            <a:ext cx="447675" cy="1588"/>
          </a:xfrm>
          <a:prstGeom prst="straightConnector1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stCxn id="86" idx="4"/>
            <a:endCxn id="87" idx="0"/>
          </p:cNvCxnSpPr>
          <p:nvPr/>
        </p:nvCxnSpPr>
        <p:spPr>
          <a:xfrm rot="5400000">
            <a:off x="7489031" y="3758407"/>
            <a:ext cx="625475" cy="1588"/>
          </a:xfrm>
          <a:prstGeom prst="straightConnector1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>
            <a:endCxn id="91" idx="0"/>
          </p:cNvCxnSpPr>
          <p:nvPr/>
        </p:nvCxnSpPr>
        <p:spPr>
          <a:xfrm rot="16200000" flipH="1">
            <a:off x="6767513" y="3619502"/>
            <a:ext cx="627063" cy="277812"/>
          </a:xfrm>
          <a:prstGeom prst="straightConnector1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801" name="TextBox 134"/>
          <p:cNvSpPr txBox="1">
            <a:spLocks noChangeArrowheads="1"/>
          </p:cNvSpPr>
          <p:nvPr/>
        </p:nvSpPr>
        <p:spPr bwMode="auto">
          <a:xfrm>
            <a:off x="7334250" y="1654175"/>
            <a:ext cx="25717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PT" altLang="pt-PT" sz="1100">
                <a:solidFill>
                  <a:srgbClr val="000000"/>
                </a:solidFill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75802" name="TextBox 135"/>
          <p:cNvSpPr txBox="1">
            <a:spLocks noChangeArrowheads="1"/>
          </p:cNvSpPr>
          <p:nvPr/>
        </p:nvSpPr>
        <p:spPr bwMode="auto">
          <a:xfrm>
            <a:off x="7802563" y="2665413"/>
            <a:ext cx="255587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PT" altLang="pt-PT" sz="1100">
                <a:solidFill>
                  <a:srgbClr val="000000"/>
                </a:solidFill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75803" name="TextBox 136"/>
          <p:cNvSpPr txBox="1">
            <a:spLocks noChangeArrowheads="1"/>
          </p:cNvSpPr>
          <p:nvPr/>
        </p:nvSpPr>
        <p:spPr bwMode="auto">
          <a:xfrm>
            <a:off x="7802563" y="3581400"/>
            <a:ext cx="255587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PT" altLang="pt-PT" sz="1100">
                <a:solidFill>
                  <a:srgbClr val="000000"/>
                </a:solidFill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75804" name="TextBox 139"/>
          <p:cNvSpPr txBox="1">
            <a:spLocks noChangeArrowheads="1"/>
          </p:cNvSpPr>
          <p:nvPr/>
        </p:nvSpPr>
        <p:spPr bwMode="auto">
          <a:xfrm>
            <a:off x="6534150" y="3581400"/>
            <a:ext cx="255588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PT" altLang="pt-PT" sz="1100">
                <a:solidFill>
                  <a:srgbClr val="000000"/>
                </a:solidFill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75805" name="TextBox 140"/>
          <p:cNvSpPr txBox="1">
            <a:spLocks noChangeArrowheads="1"/>
          </p:cNvSpPr>
          <p:nvPr/>
        </p:nvSpPr>
        <p:spPr bwMode="auto">
          <a:xfrm>
            <a:off x="7078663" y="3581400"/>
            <a:ext cx="32702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PT" altLang="pt-PT" sz="1100">
                <a:solidFill>
                  <a:srgbClr val="000000"/>
                </a:solidFill>
                <a:latin typeface="Arial" panose="020B0604020202020204" pitchFamily="34" charset="0"/>
              </a:rPr>
              <a:t>20</a:t>
            </a:r>
          </a:p>
        </p:txBody>
      </p:sp>
      <p:sp>
        <p:nvSpPr>
          <p:cNvPr id="75806" name="TextBox 141"/>
          <p:cNvSpPr txBox="1">
            <a:spLocks noChangeArrowheads="1"/>
          </p:cNvSpPr>
          <p:nvPr/>
        </p:nvSpPr>
        <p:spPr bwMode="auto">
          <a:xfrm>
            <a:off x="5684838" y="2608263"/>
            <a:ext cx="255587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PT" altLang="pt-PT" sz="1100">
                <a:solidFill>
                  <a:srgbClr val="000000"/>
                </a:solidFill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75808" name="TextBox 143"/>
          <p:cNvSpPr txBox="1">
            <a:spLocks noChangeArrowheads="1"/>
          </p:cNvSpPr>
          <p:nvPr/>
        </p:nvSpPr>
        <p:spPr bwMode="auto">
          <a:xfrm>
            <a:off x="6626225" y="2554288"/>
            <a:ext cx="328613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PT" altLang="pt-PT" sz="1100">
                <a:solidFill>
                  <a:srgbClr val="000000"/>
                </a:solidFill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75809" name="TextBox 144"/>
          <p:cNvSpPr txBox="1">
            <a:spLocks noChangeArrowheads="1"/>
          </p:cNvSpPr>
          <p:nvPr/>
        </p:nvSpPr>
        <p:spPr bwMode="auto">
          <a:xfrm>
            <a:off x="6230938" y="1711325"/>
            <a:ext cx="32702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PT" altLang="pt-PT" sz="1100">
                <a:solidFill>
                  <a:srgbClr val="000000"/>
                </a:solidFill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75810" name="TextBox 95"/>
          <p:cNvSpPr txBox="1">
            <a:spLocks noChangeArrowheads="1"/>
          </p:cNvSpPr>
          <p:nvPr/>
        </p:nvSpPr>
        <p:spPr bwMode="auto">
          <a:xfrm>
            <a:off x="8058150" y="3065463"/>
            <a:ext cx="328613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PT" altLang="pt-PT" sz="1100">
                <a:solidFill>
                  <a:srgbClr val="008000"/>
                </a:solidFill>
                <a:latin typeface="Arial" panose="020B0604020202020204" pitchFamily="34" charset="0"/>
              </a:rPr>
              <a:t>15</a:t>
            </a:r>
          </a:p>
        </p:txBody>
      </p:sp>
      <p:sp>
        <p:nvSpPr>
          <p:cNvPr id="75812" name="TextBox 101"/>
          <p:cNvSpPr txBox="1">
            <a:spLocks noChangeArrowheads="1"/>
          </p:cNvSpPr>
          <p:nvPr/>
        </p:nvSpPr>
        <p:spPr bwMode="auto">
          <a:xfrm>
            <a:off x="7335839" y="4021139"/>
            <a:ext cx="327025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PT" altLang="pt-PT" sz="1100">
                <a:solidFill>
                  <a:srgbClr val="008000"/>
                </a:solidFill>
                <a:latin typeface="Arial" panose="020B0604020202020204" pitchFamily="34" charset="0"/>
              </a:rPr>
              <a:t>40</a:t>
            </a:r>
          </a:p>
        </p:txBody>
      </p:sp>
      <p:sp>
        <p:nvSpPr>
          <p:cNvPr id="75813" name="TextBox 102"/>
          <p:cNvSpPr txBox="1">
            <a:spLocks noChangeArrowheads="1"/>
          </p:cNvSpPr>
          <p:nvPr/>
        </p:nvSpPr>
        <p:spPr bwMode="auto">
          <a:xfrm>
            <a:off x="8018463" y="4110038"/>
            <a:ext cx="327025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PT" altLang="pt-PT" sz="1100">
                <a:solidFill>
                  <a:srgbClr val="008000"/>
                </a:solidFill>
                <a:latin typeface="Arial" panose="020B0604020202020204" pitchFamily="34" charset="0"/>
              </a:rPr>
              <a:t>25</a:t>
            </a:r>
          </a:p>
        </p:txBody>
      </p:sp>
      <p:sp>
        <p:nvSpPr>
          <p:cNvPr id="75815" name="TextBox 105"/>
          <p:cNvSpPr txBox="1">
            <a:spLocks noChangeArrowheads="1"/>
          </p:cNvSpPr>
          <p:nvPr/>
        </p:nvSpPr>
        <p:spPr bwMode="auto">
          <a:xfrm>
            <a:off x="7078663" y="3065463"/>
            <a:ext cx="327025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PT" altLang="pt-PT" sz="1100">
                <a:solidFill>
                  <a:srgbClr val="008000"/>
                </a:solidFill>
                <a:latin typeface="Arial" panose="020B0604020202020204" pitchFamily="34" charset="0"/>
              </a:rPr>
              <a:t>20</a:t>
            </a:r>
          </a:p>
        </p:txBody>
      </p:sp>
      <p:sp>
        <p:nvSpPr>
          <p:cNvPr id="75816" name="TextBox 106"/>
          <p:cNvSpPr txBox="1">
            <a:spLocks noChangeArrowheads="1"/>
          </p:cNvSpPr>
          <p:nvPr/>
        </p:nvSpPr>
        <p:spPr bwMode="auto">
          <a:xfrm>
            <a:off x="5751513" y="3125788"/>
            <a:ext cx="327025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PT" altLang="pt-PT" sz="1100">
                <a:solidFill>
                  <a:srgbClr val="008000"/>
                </a:solidFill>
                <a:latin typeface="Arial" panose="020B0604020202020204" pitchFamily="34" charset="0"/>
              </a:rPr>
              <a:t>35</a:t>
            </a:r>
          </a:p>
        </p:txBody>
      </p:sp>
      <p:sp>
        <p:nvSpPr>
          <p:cNvPr id="112" name="Content Placeholder 2"/>
          <p:cNvSpPr txBox="1">
            <a:spLocks/>
          </p:cNvSpPr>
          <p:nvPr/>
        </p:nvSpPr>
        <p:spPr>
          <a:xfrm>
            <a:off x="3232150" y="1204913"/>
            <a:ext cx="2822575" cy="65722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indent="-342900" defTabSz="457200" eaLnBrk="1" fontAlgn="auto" hangingPunct="1"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lang="pt-PT" sz="1500" i="1" u="sng" dirty="0">
                <a:latin typeface="+mn-lt"/>
              </a:rPr>
              <a:t>Terceira iteração</a:t>
            </a:r>
            <a:r>
              <a:rPr lang="pt-PT" sz="1500" dirty="0">
                <a:latin typeface="+mn-lt"/>
              </a:rPr>
              <a:t>: </a:t>
            </a:r>
          </a:p>
          <a:p>
            <a:pPr marL="342900" indent="-342900" defTabSz="457200" eaLnBrk="1" fontAlgn="auto" hangingPunct="1"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lang="pt-PT" sz="1500" dirty="0">
                <a:latin typeface="+mn-lt"/>
              </a:rPr>
              <a:t>			limite = 20</a:t>
            </a: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PT"/>
              <a:t>Inteligência Artificial © Joaquim Filipe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1F522D-293B-4CB6-944A-F0DE61812601}" type="slidenum">
              <a:rPr lang="pt-PT" altLang="pt-PT" smtClean="0"/>
              <a:pPr>
                <a:defRPr/>
              </a:pPr>
              <a:t>65</a:t>
            </a:fld>
            <a:endParaRPr lang="pt-PT" altLang="pt-PT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850" y="476250"/>
            <a:ext cx="7561263" cy="50482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pt-PT" dirty="0"/>
              <a:t>Algoritmo IDA*</a:t>
            </a:r>
          </a:p>
        </p:txBody>
      </p:sp>
      <p:sp>
        <p:nvSpPr>
          <p:cNvPr id="78" name="Oval 77"/>
          <p:cNvSpPr/>
          <p:nvPr/>
        </p:nvSpPr>
        <p:spPr>
          <a:xfrm>
            <a:off x="6729413" y="1331913"/>
            <a:ext cx="411162" cy="38735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pt-PT" sz="1400" dirty="0"/>
              <a:t>G</a:t>
            </a:r>
          </a:p>
        </p:txBody>
      </p:sp>
      <p:sp>
        <p:nvSpPr>
          <p:cNvPr id="81" name="Oval 80"/>
          <p:cNvSpPr/>
          <p:nvPr/>
        </p:nvSpPr>
        <p:spPr>
          <a:xfrm>
            <a:off x="6054725" y="2224088"/>
            <a:ext cx="411163" cy="385762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pt-PT" sz="1400" dirty="0"/>
              <a:t>A</a:t>
            </a:r>
          </a:p>
        </p:txBody>
      </p:sp>
      <p:sp>
        <p:nvSpPr>
          <p:cNvPr id="82" name="Oval 81"/>
          <p:cNvSpPr/>
          <p:nvPr/>
        </p:nvSpPr>
        <p:spPr>
          <a:xfrm>
            <a:off x="7596188" y="2224088"/>
            <a:ext cx="411162" cy="385762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pt-PT" sz="1400" dirty="0"/>
              <a:t>C</a:t>
            </a:r>
          </a:p>
        </p:txBody>
      </p:sp>
      <p:sp>
        <p:nvSpPr>
          <p:cNvPr id="76806" name="TextBox 82"/>
          <p:cNvSpPr txBox="1">
            <a:spLocks noChangeArrowheads="1"/>
          </p:cNvSpPr>
          <p:nvPr/>
        </p:nvSpPr>
        <p:spPr bwMode="auto">
          <a:xfrm>
            <a:off x="7097713" y="1393825"/>
            <a:ext cx="328612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PT" altLang="pt-PT" sz="1100">
                <a:solidFill>
                  <a:srgbClr val="FF0000"/>
                </a:solidFill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76807" name="TextBox 83"/>
          <p:cNvSpPr txBox="1">
            <a:spLocks noChangeArrowheads="1"/>
          </p:cNvSpPr>
          <p:nvPr/>
        </p:nvSpPr>
        <p:spPr bwMode="auto">
          <a:xfrm>
            <a:off x="6469063" y="2286000"/>
            <a:ext cx="328612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PT" altLang="pt-PT" sz="1100">
                <a:solidFill>
                  <a:srgbClr val="008000"/>
                </a:solidFill>
                <a:latin typeface="Arial" panose="020B0604020202020204" pitchFamily="34" charset="0"/>
              </a:rPr>
              <a:t>20</a:t>
            </a:r>
          </a:p>
        </p:txBody>
      </p:sp>
      <p:sp>
        <p:nvSpPr>
          <p:cNvPr id="76808" name="TextBox 84"/>
          <p:cNvSpPr txBox="1">
            <a:spLocks noChangeArrowheads="1"/>
          </p:cNvSpPr>
          <p:nvPr/>
        </p:nvSpPr>
        <p:spPr bwMode="auto">
          <a:xfrm>
            <a:off x="8007350" y="2286000"/>
            <a:ext cx="32702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PT" altLang="pt-PT" sz="1100">
                <a:solidFill>
                  <a:srgbClr val="008000"/>
                </a:solidFill>
                <a:latin typeface="Arial" panose="020B0604020202020204" pitchFamily="34" charset="0"/>
              </a:rPr>
              <a:t>15</a:t>
            </a:r>
          </a:p>
        </p:txBody>
      </p:sp>
      <p:sp>
        <p:nvSpPr>
          <p:cNvPr id="86" name="Oval 85"/>
          <p:cNvSpPr/>
          <p:nvPr/>
        </p:nvSpPr>
        <p:spPr>
          <a:xfrm>
            <a:off x="7596188" y="3057525"/>
            <a:ext cx="411162" cy="38735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pt-PT" sz="1400" dirty="0"/>
              <a:t>D</a:t>
            </a:r>
          </a:p>
        </p:txBody>
      </p:sp>
      <p:sp>
        <p:nvSpPr>
          <p:cNvPr id="87" name="Oval 86"/>
          <p:cNvSpPr/>
          <p:nvPr/>
        </p:nvSpPr>
        <p:spPr>
          <a:xfrm>
            <a:off x="7596188" y="4071938"/>
            <a:ext cx="411162" cy="385762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pt-PT" sz="1400" dirty="0"/>
              <a:t>E</a:t>
            </a:r>
          </a:p>
        </p:txBody>
      </p:sp>
      <p:sp>
        <p:nvSpPr>
          <p:cNvPr id="88" name="Oval 87"/>
          <p:cNvSpPr/>
          <p:nvPr/>
        </p:nvSpPr>
        <p:spPr>
          <a:xfrm>
            <a:off x="6737350" y="3057525"/>
            <a:ext cx="411163" cy="38735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pt-PT" sz="1400" dirty="0"/>
              <a:t>H</a:t>
            </a:r>
          </a:p>
        </p:txBody>
      </p:sp>
      <p:sp>
        <p:nvSpPr>
          <p:cNvPr id="90" name="Oval 89"/>
          <p:cNvSpPr/>
          <p:nvPr/>
        </p:nvSpPr>
        <p:spPr>
          <a:xfrm>
            <a:off x="5402263" y="3057525"/>
            <a:ext cx="411162" cy="387350"/>
          </a:xfrm>
          <a:prstGeom prst="ellipse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pt-PT" sz="1400" dirty="0"/>
              <a:t>B</a:t>
            </a:r>
          </a:p>
        </p:txBody>
      </p:sp>
      <p:cxnSp>
        <p:nvCxnSpPr>
          <p:cNvPr id="95" name="Straight Arrow Connector 94"/>
          <p:cNvCxnSpPr>
            <a:stCxn id="78" idx="3"/>
            <a:endCxn id="81" idx="0"/>
          </p:cNvCxnSpPr>
          <p:nvPr/>
        </p:nvCxnSpPr>
        <p:spPr>
          <a:xfrm rot="5400000">
            <a:off x="6244431" y="1678782"/>
            <a:ext cx="561975" cy="528638"/>
          </a:xfrm>
          <a:prstGeom prst="straightConnector1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78" idx="5"/>
            <a:endCxn id="82" idx="0"/>
          </p:cNvCxnSpPr>
          <p:nvPr/>
        </p:nvCxnSpPr>
        <p:spPr>
          <a:xfrm rot="16200000" flipH="1">
            <a:off x="7160419" y="1583532"/>
            <a:ext cx="561975" cy="719137"/>
          </a:xfrm>
          <a:prstGeom prst="straightConnector1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stCxn id="81" idx="3"/>
            <a:endCxn id="90" idx="0"/>
          </p:cNvCxnSpPr>
          <p:nvPr/>
        </p:nvCxnSpPr>
        <p:spPr>
          <a:xfrm rot="5400000">
            <a:off x="5609431" y="2551907"/>
            <a:ext cx="503237" cy="508000"/>
          </a:xfrm>
          <a:prstGeom prst="straightConnector1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stCxn id="81" idx="5"/>
            <a:endCxn id="88" idx="0"/>
          </p:cNvCxnSpPr>
          <p:nvPr/>
        </p:nvCxnSpPr>
        <p:spPr>
          <a:xfrm rot="16200000" flipH="1">
            <a:off x="6422232" y="2537619"/>
            <a:ext cx="503237" cy="536575"/>
          </a:xfrm>
          <a:prstGeom prst="straightConnector1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stCxn id="82" idx="4"/>
            <a:endCxn id="86" idx="0"/>
          </p:cNvCxnSpPr>
          <p:nvPr/>
        </p:nvCxnSpPr>
        <p:spPr>
          <a:xfrm rot="5400000">
            <a:off x="7577931" y="2834482"/>
            <a:ext cx="447675" cy="1588"/>
          </a:xfrm>
          <a:prstGeom prst="straightConnector1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stCxn id="86" idx="4"/>
            <a:endCxn id="87" idx="0"/>
          </p:cNvCxnSpPr>
          <p:nvPr/>
        </p:nvCxnSpPr>
        <p:spPr>
          <a:xfrm rot="5400000">
            <a:off x="7489031" y="3758407"/>
            <a:ext cx="625475" cy="1588"/>
          </a:xfrm>
          <a:prstGeom prst="straightConnector1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>
            <a:stCxn id="87" idx="4"/>
          </p:cNvCxnSpPr>
          <p:nvPr/>
        </p:nvCxnSpPr>
        <p:spPr>
          <a:xfrm rot="16200000" flipH="1">
            <a:off x="7759700" y="4498975"/>
            <a:ext cx="411163" cy="328613"/>
          </a:xfrm>
          <a:prstGeom prst="straightConnector1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829" name="TextBox 134"/>
          <p:cNvSpPr txBox="1">
            <a:spLocks noChangeArrowheads="1"/>
          </p:cNvSpPr>
          <p:nvPr/>
        </p:nvSpPr>
        <p:spPr bwMode="auto">
          <a:xfrm>
            <a:off x="7334250" y="1654175"/>
            <a:ext cx="25717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PT" altLang="pt-PT" sz="1100">
                <a:solidFill>
                  <a:srgbClr val="000000"/>
                </a:solidFill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76830" name="TextBox 135"/>
          <p:cNvSpPr txBox="1">
            <a:spLocks noChangeArrowheads="1"/>
          </p:cNvSpPr>
          <p:nvPr/>
        </p:nvSpPr>
        <p:spPr bwMode="auto">
          <a:xfrm>
            <a:off x="7802563" y="2665413"/>
            <a:ext cx="255587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PT" altLang="pt-PT" sz="1100">
                <a:solidFill>
                  <a:srgbClr val="000000"/>
                </a:solidFill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76831" name="TextBox 136"/>
          <p:cNvSpPr txBox="1">
            <a:spLocks noChangeArrowheads="1"/>
          </p:cNvSpPr>
          <p:nvPr/>
        </p:nvSpPr>
        <p:spPr bwMode="auto">
          <a:xfrm>
            <a:off x="7802563" y="3581400"/>
            <a:ext cx="255587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PT" altLang="pt-PT" sz="1100">
                <a:solidFill>
                  <a:srgbClr val="000000"/>
                </a:solidFill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76832" name="TextBox 137"/>
          <p:cNvSpPr txBox="1">
            <a:spLocks noChangeArrowheads="1"/>
          </p:cNvSpPr>
          <p:nvPr/>
        </p:nvSpPr>
        <p:spPr bwMode="auto">
          <a:xfrm>
            <a:off x="7426325" y="4457700"/>
            <a:ext cx="255588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PT" altLang="pt-PT" sz="1100">
                <a:solidFill>
                  <a:srgbClr val="000000"/>
                </a:solidFill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76833" name="TextBox 138"/>
          <p:cNvSpPr txBox="1">
            <a:spLocks noChangeArrowheads="1"/>
          </p:cNvSpPr>
          <p:nvPr/>
        </p:nvSpPr>
        <p:spPr bwMode="auto">
          <a:xfrm>
            <a:off x="7929563" y="4457700"/>
            <a:ext cx="328612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PT" altLang="pt-PT" sz="1100">
                <a:solidFill>
                  <a:srgbClr val="000000"/>
                </a:solidFill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76834" name="TextBox 139"/>
          <p:cNvSpPr txBox="1">
            <a:spLocks noChangeArrowheads="1"/>
          </p:cNvSpPr>
          <p:nvPr/>
        </p:nvSpPr>
        <p:spPr bwMode="auto">
          <a:xfrm>
            <a:off x="6534150" y="3581400"/>
            <a:ext cx="255588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PT" altLang="pt-PT" sz="1100">
                <a:solidFill>
                  <a:srgbClr val="000000"/>
                </a:solidFill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76835" name="TextBox 140"/>
          <p:cNvSpPr txBox="1">
            <a:spLocks noChangeArrowheads="1"/>
          </p:cNvSpPr>
          <p:nvPr/>
        </p:nvSpPr>
        <p:spPr bwMode="auto">
          <a:xfrm>
            <a:off x="7078663" y="3581400"/>
            <a:ext cx="32702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PT" altLang="pt-PT" sz="1100">
                <a:solidFill>
                  <a:srgbClr val="000000"/>
                </a:solidFill>
                <a:latin typeface="Arial" panose="020B0604020202020204" pitchFamily="34" charset="0"/>
              </a:rPr>
              <a:t>20</a:t>
            </a:r>
          </a:p>
        </p:txBody>
      </p:sp>
      <p:sp>
        <p:nvSpPr>
          <p:cNvPr id="76836" name="TextBox 141"/>
          <p:cNvSpPr txBox="1">
            <a:spLocks noChangeArrowheads="1"/>
          </p:cNvSpPr>
          <p:nvPr/>
        </p:nvSpPr>
        <p:spPr bwMode="auto">
          <a:xfrm>
            <a:off x="5684838" y="2608263"/>
            <a:ext cx="255587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PT" altLang="pt-PT" sz="1100">
                <a:solidFill>
                  <a:srgbClr val="000000"/>
                </a:solidFill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76838" name="TextBox 143"/>
          <p:cNvSpPr txBox="1">
            <a:spLocks noChangeArrowheads="1"/>
          </p:cNvSpPr>
          <p:nvPr/>
        </p:nvSpPr>
        <p:spPr bwMode="auto">
          <a:xfrm>
            <a:off x="6626225" y="2554288"/>
            <a:ext cx="328613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PT" altLang="pt-PT" sz="1100">
                <a:solidFill>
                  <a:srgbClr val="000000"/>
                </a:solidFill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76839" name="TextBox 144"/>
          <p:cNvSpPr txBox="1">
            <a:spLocks noChangeArrowheads="1"/>
          </p:cNvSpPr>
          <p:nvPr/>
        </p:nvSpPr>
        <p:spPr bwMode="auto">
          <a:xfrm>
            <a:off x="6230938" y="1711325"/>
            <a:ext cx="32702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PT" altLang="pt-PT" sz="1100">
                <a:solidFill>
                  <a:srgbClr val="000000"/>
                </a:solidFill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76840" name="TextBox 95"/>
          <p:cNvSpPr txBox="1">
            <a:spLocks noChangeArrowheads="1"/>
          </p:cNvSpPr>
          <p:nvPr/>
        </p:nvSpPr>
        <p:spPr bwMode="auto">
          <a:xfrm>
            <a:off x="8058150" y="3065463"/>
            <a:ext cx="328613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PT" altLang="pt-PT" sz="1100">
                <a:solidFill>
                  <a:srgbClr val="008000"/>
                </a:solidFill>
                <a:latin typeface="Arial" panose="020B0604020202020204" pitchFamily="34" charset="0"/>
              </a:rPr>
              <a:t>15</a:t>
            </a:r>
          </a:p>
        </p:txBody>
      </p:sp>
      <p:sp>
        <p:nvSpPr>
          <p:cNvPr id="76842" name="TextBox 98"/>
          <p:cNvSpPr txBox="1">
            <a:spLocks noChangeArrowheads="1"/>
          </p:cNvSpPr>
          <p:nvPr/>
        </p:nvSpPr>
        <p:spPr bwMode="auto">
          <a:xfrm>
            <a:off x="8334375" y="4868863"/>
            <a:ext cx="328613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PT" altLang="pt-PT" sz="1100">
                <a:solidFill>
                  <a:srgbClr val="008000"/>
                </a:solidFill>
                <a:latin typeface="Arial" panose="020B0604020202020204" pitchFamily="34" charset="0"/>
              </a:rPr>
              <a:t>25</a:t>
            </a:r>
          </a:p>
        </p:txBody>
      </p:sp>
      <p:sp>
        <p:nvSpPr>
          <p:cNvPr id="76845" name="TextBox 102"/>
          <p:cNvSpPr txBox="1">
            <a:spLocks noChangeArrowheads="1"/>
          </p:cNvSpPr>
          <p:nvPr/>
        </p:nvSpPr>
        <p:spPr bwMode="auto">
          <a:xfrm>
            <a:off x="8018463" y="4110038"/>
            <a:ext cx="327025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PT" altLang="pt-PT" sz="1100">
                <a:solidFill>
                  <a:srgbClr val="008000"/>
                </a:solidFill>
                <a:latin typeface="Arial" panose="020B0604020202020204" pitchFamily="34" charset="0"/>
              </a:rPr>
              <a:t>25</a:t>
            </a:r>
          </a:p>
        </p:txBody>
      </p:sp>
      <p:sp>
        <p:nvSpPr>
          <p:cNvPr id="76847" name="TextBox 105"/>
          <p:cNvSpPr txBox="1">
            <a:spLocks noChangeArrowheads="1"/>
          </p:cNvSpPr>
          <p:nvPr/>
        </p:nvSpPr>
        <p:spPr bwMode="auto">
          <a:xfrm>
            <a:off x="7078663" y="3065463"/>
            <a:ext cx="327025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PT" altLang="pt-PT" sz="1100">
                <a:solidFill>
                  <a:srgbClr val="008000"/>
                </a:solidFill>
                <a:latin typeface="Arial" panose="020B0604020202020204" pitchFamily="34" charset="0"/>
              </a:rPr>
              <a:t>20</a:t>
            </a:r>
          </a:p>
        </p:txBody>
      </p:sp>
      <p:sp>
        <p:nvSpPr>
          <p:cNvPr id="76848" name="TextBox 106"/>
          <p:cNvSpPr txBox="1">
            <a:spLocks noChangeArrowheads="1"/>
          </p:cNvSpPr>
          <p:nvPr/>
        </p:nvSpPr>
        <p:spPr bwMode="auto">
          <a:xfrm>
            <a:off x="5751513" y="3125788"/>
            <a:ext cx="327025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PT" altLang="pt-PT" sz="1100">
                <a:solidFill>
                  <a:srgbClr val="008000"/>
                </a:solidFill>
                <a:latin typeface="Arial" panose="020B0604020202020204" pitchFamily="34" charset="0"/>
              </a:rPr>
              <a:t>35</a:t>
            </a:r>
          </a:p>
        </p:txBody>
      </p:sp>
      <p:sp>
        <p:nvSpPr>
          <p:cNvPr id="112" name="Content Placeholder 2"/>
          <p:cNvSpPr txBox="1">
            <a:spLocks/>
          </p:cNvSpPr>
          <p:nvPr/>
        </p:nvSpPr>
        <p:spPr>
          <a:xfrm>
            <a:off x="3232150" y="1204913"/>
            <a:ext cx="2822575" cy="65722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indent="-342900" defTabSz="457200" eaLnBrk="1" fontAlgn="auto" hangingPunct="1"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lang="pt-PT" sz="1500" i="1" u="sng" dirty="0">
                <a:latin typeface="+mn-lt"/>
              </a:rPr>
              <a:t>Quarta iteração</a:t>
            </a:r>
            <a:r>
              <a:rPr lang="pt-PT" sz="1500" dirty="0">
                <a:latin typeface="+mn-lt"/>
              </a:rPr>
              <a:t>: </a:t>
            </a:r>
          </a:p>
          <a:p>
            <a:pPr marL="342900" indent="-342900" defTabSz="457200" eaLnBrk="1" fontAlgn="auto" hangingPunct="1"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lang="pt-PT" sz="1500" dirty="0">
                <a:latin typeface="+mn-lt"/>
              </a:rPr>
              <a:t>			limite = 25</a:t>
            </a: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PT"/>
              <a:t>Inteligência Artificial © Joaquim Filipe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EEBFFA-2259-4663-8699-20B90473E633}" type="slidenum">
              <a:rPr lang="pt-PT" altLang="pt-PT" smtClean="0"/>
              <a:pPr>
                <a:defRPr/>
              </a:pPr>
              <a:t>66</a:t>
            </a:fld>
            <a:endParaRPr lang="pt-PT" altLang="pt-PT"/>
          </a:p>
        </p:txBody>
      </p:sp>
      <p:sp>
        <p:nvSpPr>
          <p:cNvPr id="58" name="Oval 57"/>
          <p:cNvSpPr/>
          <p:nvPr/>
        </p:nvSpPr>
        <p:spPr>
          <a:xfrm>
            <a:off x="7923213" y="4868863"/>
            <a:ext cx="411162" cy="387350"/>
          </a:xfrm>
          <a:prstGeom prst="ellipse">
            <a:avLst/>
          </a:prstGeom>
          <a:solidFill>
            <a:schemeClr val="accent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pt-PT" sz="1400" dirty="0"/>
              <a:t>I</a:t>
            </a:r>
          </a:p>
        </p:txBody>
      </p:sp>
      <p:sp>
        <p:nvSpPr>
          <p:cNvPr id="59" name="Content Placeholder 2"/>
          <p:cNvSpPr txBox="1">
            <a:spLocks/>
          </p:cNvSpPr>
          <p:nvPr/>
        </p:nvSpPr>
        <p:spPr>
          <a:xfrm>
            <a:off x="3554684" y="5596731"/>
            <a:ext cx="4104729" cy="348455"/>
          </a:xfrm>
          <a:prstGeom prst="rect">
            <a:avLst/>
          </a:prstGeom>
          <a:solidFill>
            <a:schemeClr val="accent2"/>
          </a:solidFill>
        </p:spPr>
        <p:txBody>
          <a:bodyPr>
            <a:normAutofit fontScale="92500" lnSpcReduction="10000"/>
          </a:bodyPr>
          <a:lstStyle/>
          <a:p>
            <a:pPr marL="342900" indent="-342900" defTabSz="457200" eaLnBrk="1" fontAlgn="auto" hangingPunct="1"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lang="pt-PT" sz="1900" dirty="0">
                <a:latin typeface="+mn-lt"/>
              </a:rPr>
              <a:t>Pára e dá a solução: G, C, D, E, I</a:t>
            </a:r>
          </a:p>
        </p:txBody>
      </p:sp>
      <p:cxnSp>
        <p:nvCxnSpPr>
          <p:cNvPr id="60" name="Straight Arrow Connector 59"/>
          <p:cNvCxnSpPr/>
          <p:nvPr/>
        </p:nvCxnSpPr>
        <p:spPr>
          <a:xfrm flipV="1">
            <a:off x="7507289" y="5236368"/>
            <a:ext cx="376237" cy="341313"/>
          </a:xfrm>
          <a:prstGeom prst="straightConnector1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888" y="763588"/>
            <a:ext cx="7291387" cy="1293812"/>
          </a:xfrm>
        </p:spPr>
        <p:txBody>
          <a:bodyPr/>
          <a:lstStyle/>
          <a:p>
            <a:pPr>
              <a:defRPr/>
            </a:pPr>
            <a:r>
              <a:rPr lang="pt-PT" dirty="0"/>
              <a:t>Análise comparativa Simulação</a:t>
            </a:r>
          </a:p>
        </p:txBody>
      </p:sp>
      <p:sp>
        <p:nvSpPr>
          <p:cNvPr id="778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pt-PT" altLang="pt-PT" sz="3200"/>
              <a:t>A*</a:t>
            </a:r>
          </a:p>
          <a:p>
            <a:pPr>
              <a:lnSpc>
                <a:spcPct val="150000"/>
              </a:lnSpc>
            </a:pPr>
            <a:r>
              <a:rPr lang="pt-PT" altLang="pt-PT" sz="3200"/>
              <a:t>IDA* - Iterative Deepening A*</a:t>
            </a:r>
          </a:p>
          <a:p>
            <a:pPr>
              <a:lnSpc>
                <a:spcPct val="150000"/>
              </a:lnSpc>
            </a:pPr>
            <a:r>
              <a:rPr lang="pt-PT" altLang="pt-PT" sz="3200">
                <a:solidFill>
                  <a:srgbClr val="FFFF00"/>
                </a:solidFill>
              </a:rPr>
              <a:t>RBFS – Recursive Best First Search</a:t>
            </a:r>
          </a:p>
          <a:p>
            <a:pPr>
              <a:lnSpc>
                <a:spcPct val="150000"/>
              </a:lnSpc>
            </a:pPr>
            <a:r>
              <a:rPr lang="pt-PT" altLang="pt-PT" sz="3200"/>
              <a:t>SMA* - Simplified Memory-Bound A*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PT"/>
              <a:t>Inteligência Artificial © Joaquim Filipe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0D9AB7-53EB-4E57-8BDD-9DDB7CE42836}" type="slidenum">
              <a:rPr lang="pt-PT" altLang="pt-PT" smtClean="0"/>
              <a:pPr>
                <a:defRPr/>
              </a:pPr>
              <a:t>67</a:t>
            </a:fld>
            <a:endParaRPr lang="pt-PT" altLang="pt-PT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850" y="476250"/>
            <a:ext cx="8062913" cy="50482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pt-PT" dirty="0"/>
              <a:t>Algoritmo RBFS</a:t>
            </a:r>
          </a:p>
        </p:txBody>
      </p:sp>
      <p:sp>
        <p:nvSpPr>
          <p:cNvPr id="78" name="Oval 77"/>
          <p:cNvSpPr/>
          <p:nvPr/>
        </p:nvSpPr>
        <p:spPr>
          <a:xfrm>
            <a:off x="6729413" y="1331913"/>
            <a:ext cx="411162" cy="387350"/>
          </a:xfrm>
          <a:prstGeom prst="ellipse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pt-PT" sz="1400" dirty="0"/>
              <a:t>G</a:t>
            </a:r>
          </a:p>
        </p:txBody>
      </p:sp>
      <p:sp>
        <p:nvSpPr>
          <p:cNvPr id="81" name="Oval 80"/>
          <p:cNvSpPr/>
          <p:nvPr/>
        </p:nvSpPr>
        <p:spPr>
          <a:xfrm>
            <a:off x="6054725" y="2224088"/>
            <a:ext cx="411163" cy="385762"/>
          </a:xfrm>
          <a:prstGeom prst="ellipse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pt-PT" sz="1400" dirty="0"/>
              <a:t>A</a:t>
            </a:r>
          </a:p>
        </p:txBody>
      </p:sp>
      <p:sp>
        <p:nvSpPr>
          <p:cNvPr id="82" name="Oval 81"/>
          <p:cNvSpPr/>
          <p:nvPr/>
        </p:nvSpPr>
        <p:spPr>
          <a:xfrm>
            <a:off x="7596188" y="2224088"/>
            <a:ext cx="411162" cy="385762"/>
          </a:xfrm>
          <a:prstGeom prst="ellipse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pt-PT" sz="1400" dirty="0"/>
              <a:t>C</a:t>
            </a:r>
          </a:p>
        </p:txBody>
      </p:sp>
      <p:sp>
        <p:nvSpPr>
          <p:cNvPr id="78854" name="TextBox 82"/>
          <p:cNvSpPr txBox="1">
            <a:spLocks noChangeArrowheads="1"/>
          </p:cNvSpPr>
          <p:nvPr/>
        </p:nvSpPr>
        <p:spPr bwMode="auto">
          <a:xfrm>
            <a:off x="7097713" y="1393825"/>
            <a:ext cx="739775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PT" altLang="pt-PT" sz="1100">
                <a:solidFill>
                  <a:srgbClr val="FF0000"/>
                </a:solidFill>
                <a:latin typeface="Arial" panose="020B0604020202020204" pitchFamily="34" charset="0"/>
              </a:rPr>
              <a:t>10 =&gt; 15</a:t>
            </a:r>
          </a:p>
        </p:txBody>
      </p:sp>
      <p:sp>
        <p:nvSpPr>
          <p:cNvPr id="78855" name="TextBox 83"/>
          <p:cNvSpPr txBox="1">
            <a:spLocks noChangeArrowheads="1"/>
          </p:cNvSpPr>
          <p:nvPr/>
        </p:nvSpPr>
        <p:spPr bwMode="auto">
          <a:xfrm>
            <a:off x="6469063" y="2286000"/>
            <a:ext cx="328612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PT" altLang="pt-PT" sz="1100">
                <a:solidFill>
                  <a:srgbClr val="008000"/>
                </a:solidFill>
                <a:latin typeface="Arial" panose="020B0604020202020204" pitchFamily="34" charset="0"/>
              </a:rPr>
              <a:t>20</a:t>
            </a:r>
          </a:p>
        </p:txBody>
      </p:sp>
      <p:sp>
        <p:nvSpPr>
          <p:cNvPr id="78856" name="TextBox 84"/>
          <p:cNvSpPr txBox="1">
            <a:spLocks noChangeArrowheads="1"/>
          </p:cNvSpPr>
          <p:nvPr/>
        </p:nvSpPr>
        <p:spPr bwMode="auto">
          <a:xfrm>
            <a:off x="8007350" y="2286000"/>
            <a:ext cx="32702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PT" altLang="pt-PT" sz="1100">
                <a:solidFill>
                  <a:srgbClr val="008000"/>
                </a:solidFill>
                <a:latin typeface="Arial" panose="020B0604020202020204" pitchFamily="34" charset="0"/>
              </a:rPr>
              <a:t>15</a:t>
            </a:r>
          </a:p>
        </p:txBody>
      </p:sp>
      <p:cxnSp>
        <p:nvCxnSpPr>
          <p:cNvPr id="95" name="Straight Arrow Connector 94"/>
          <p:cNvCxnSpPr>
            <a:stCxn id="78" idx="3"/>
            <a:endCxn id="81" idx="0"/>
          </p:cNvCxnSpPr>
          <p:nvPr/>
        </p:nvCxnSpPr>
        <p:spPr>
          <a:xfrm rot="5400000">
            <a:off x="6244431" y="1678782"/>
            <a:ext cx="561975" cy="528638"/>
          </a:xfrm>
          <a:prstGeom prst="straightConnector1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78" idx="5"/>
            <a:endCxn id="82" idx="0"/>
          </p:cNvCxnSpPr>
          <p:nvPr/>
        </p:nvCxnSpPr>
        <p:spPr>
          <a:xfrm rot="16200000" flipH="1">
            <a:off x="7160419" y="1583532"/>
            <a:ext cx="561975" cy="719137"/>
          </a:xfrm>
          <a:prstGeom prst="straightConnector1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859" name="TextBox 134"/>
          <p:cNvSpPr txBox="1">
            <a:spLocks noChangeArrowheads="1"/>
          </p:cNvSpPr>
          <p:nvPr/>
        </p:nvSpPr>
        <p:spPr bwMode="auto">
          <a:xfrm>
            <a:off x="7334250" y="1654175"/>
            <a:ext cx="25717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PT" altLang="pt-PT" sz="1100">
                <a:solidFill>
                  <a:srgbClr val="000000"/>
                </a:solidFill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78860" name="TextBox 135"/>
          <p:cNvSpPr txBox="1">
            <a:spLocks noChangeArrowheads="1"/>
          </p:cNvSpPr>
          <p:nvPr/>
        </p:nvSpPr>
        <p:spPr bwMode="auto">
          <a:xfrm>
            <a:off x="7802563" y="2665413"/>
            <a:ext cx="255587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PT" altLang="pt-PT" sz="1100">
                <a:solidFill>
                  <a:srgbClr val="000000"/>
                </a:solidFill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78861" name="TextBox 136"/>
          <p:cNvSpPr txBox="1">
            <a:spLocks noChangeArrowheads="1"/>
          </p:cNvSpPr>
          <p:nvPr/>
        </p:nvSpPr>
        <p:spPr bwMode="auto">
          <a:xfrm>
            <a:off x="7802563" y="3581400"/>
            <a:ext cx="255587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PT" altLang="pt-PT" sz="1100">
                <a:solidFill>
                  <a:srgbClr val="000000"/>
                </a:solidFill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78862" name="TextBox 144"/>
          <p:cNvSpPr txBox="1">
            <a:spLocks noChangeArrowheads="1"/>
          </p:cNvSpPr>
          <p:nvPr/>
        </p:nvSpPr>
        <p:spPr bwMode="auto">
          <a:xfrm>
            <a:off x="6230938" y="1711325"/>
            <a:ext cx="32702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PT" altLang="pt-PT" sz="1100">
                <a:solidFill>
                  <a:srgbClr val="000000"/>
                </a:solidFill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PT"/>
              <a:t>Inteligência Artificial © Joaquim Filipe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B99AF3-0C1B-4EB6-8A1E-1DE1FDA46567}" type="slidenum">
              <a:rPr lang="pt-PT" altLang="pt-PT" smtClean="0"/>
              <a:pPr>
                <a:defRPr/>
              </a:pPr>
              <a:t>68</a:t>
            </a:fld>
            <a:endParaRPr lang="pt-PT" altLang="pt-PT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850" y="476250"/>
            <a:ext cx="8062913" cy="50482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pt-PT" dirty="0"/>
              <a:t>Algoritmo RBFS</a:t>
            </a:r>
          </a:p>
        </p:txBody>
      </p:sp>
      <p:sp>
        <p:nvSpPr>
          <p:cNvPr id="78" name="Oval 77"/>
          <p:cNvSpPr/>
          <p:nvPr/>
        </p:nvSpPr>
        <p:spPr>
          <a:xfrm>
            <a:off x="6729413" y="1331913"/>
            <a:ext cx="411162" cy="387350"/>
          </a:xfrm>
          <a:prstGeom prst="ellipse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pt-PT" sz="1400" dirty="0"/>
              <a:t>G</a:t>
            </a:r>
          </a:p>
        </p:txBody>
      </p:sp>
      <p:sp>
        <p:nvSpPr>
          <p:cNvPr id="81" name="Oval 80"/>
          <p:cNvSpPr/>
          <p:nvPr/>
        </p:nvSpPr>
        <p:spPr>
          <a:xfrm>
            <a:off x="6054725" y="2224088"/>
            <a:ext cx="411163" cy="385762"/>
          </a:xfrm>
          <a:prstGeom prst="ellipse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pt-PT" sz="1400" dirty="0"/>
              <a:t>A</a:t>
            </a:r>
          </a:p>
        </p:txBody>
      </p:sp>
      <p:sp>
        <p:nvSpPr>
          <p:cNvPr id="82" name="Oval 81"/>
          <p:cNvSpPr/>
          <p:nvPr/>
        </p:nvSpPr>
        <p:spPr>
          <a:xfrm>
            <a:off x="7596188" y="2224088"/>
            <a:ext cx="411162" cy="385762"/>
          </a:xfrm>
          <a:prstGeom prst="ellipse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pt-PT" sz="1400" dirty="0"/>
              <a:t>C</a:t>
            </a:r>
          </a:p>
        </p:txBody>
      </p:sp>
      <p:sp>
        <p:nvSpPr>
          <p:cNvPr id="79878" name="TextBox 82"/>
          <p:cNvSpPr txBox="1">
            <a:spLocks noChangeArrowheads="1"/>
          </p:cNvSpPr>
          <p:nvPr/>
        </p:nvSpPr>
        <p:spPr bwMode="auto">
          <a:xfrm>
            <a:off x="7097713" y="1393825"/>
            <a:ext cx="739775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PT" altLang="pt-PT" sz="1100">
                <a:solidFill>
                  <a:srgbClr val="FF0000"/>
                </a:solidFill>
                <a:latin typeface="Arial" panose="020B0604020202020204" pitchFamily="34" charset="0"/>
              </a:rPr>
              <a:t>15 =&gt; 20</a:t>
            </a:r>
          </a:p>
        </p:txBody>
      </p:sp>
      <p:sp>
        <p:nvSpPr>
          <p:cNvPr id="79879" name="TextBox 83"/>
          <p:cNvSpPr txBox="1">
            <a:spLocks noChangeArrowheads="1"/>
          </p:cNvSpPr>
          <p:nvPr/>
        </p:nvSpPr>
        <p:spPr bwMode="auto">
          <a:xfrm>
            <a:off x="6469063" y="2286000"/>
            <a:ext cx="328612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PT" altLang="pt-PT" sz="1100">
                <a:solidFill>
                  <a:srgbClr val="008000"/>
                </a:solidFill>
                <a:latin typeface="Arial" panose="020B0604020202020204" pitchFamily="34" charset="0"/>
              </a:rPr>
              <a:t>20</a:t>
            </a:r>
          </a:p>
        </p:txBody>
      </p:sp>
      <p:sp>
        <p:nvSpPr>
          <p:cNvPr id="79880" name="TextBox 84"/>
          <p:cNvSpPr txBox="1">
            <a:spLocks noChangeArrowheads="1"/>
          </p:cNvSpPr>
          <p:nvPr/>
        </p:nvSpPr>
        <p:spPr bwMode="auto">
          <a:xfrm>
            <a:off x="8007350" y="2286000"/>
            <a:ext cx="73977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PT" altLang="pt-PT" sz="1100">
                <a:solidFill>
                  <a:srgbClr val="008000"/>
                </a:solidFill>
                <a:latin typeface="Arial" panose="020B0604020202020204" pitchFamily="34" charset="0"/>
              </a:rPr>
              <a:t>15 =&gt; 25</a:t>
            </a:r>
          </a:p>
        </p:txBody>
      </p:sp>
      <p:sp>
        <p:nvSpPr>
          <p:cNvPr id="86" name="Oval 85"/>
          <p:cNvSpPr/>
          <p:nvPr/>
        </p:nvSpPr>
        <p:spPr>
          <a:xfrm>
            <a:off x="7596188" y="3057525"/>
            <a:ext cx="411162" cy="387350"/>
          </a:xfrm>
          <a:prstGeom prst="ellipse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pt-PT" sz="1400" dirty="0"/>
              <a:t>D</a:t>
            </a:r>
          </a:p>
        </p:txBody>
      </p:sp>
      <p:sp>
        <p:nvSpPr>
          <p:cNvPr id="87" name="Oval 86"/>
          <p:cNvSpPr/>
          <p:nvPr/>
        </p:nvSpPr>
        <p:spPr>
          <a:xfrm>
            <a:off x="7596188" y="4071938"/>
            <a:ext cx="411162" cy="385762"/>
          </a:xfrm>
          <a:prstGeom prst="ellipse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pt-PT" sz="1400" dirty="0">
                <a:solidFill>
                  <a:srgbClr val="FF0000"/>
                </a:solidFill>
              </a:rPr>
              <a:t>E</a:t>
            </a:r>
          </a:p>
        </p:txBody>
      </p:sp>
      <p:cxnSp>
        <p:nvCxnSpPr>
          <p:cNvPr id="95" name="Straight Arrow Connector 94"/>
          <p:cNvCxnSpPr>
            <a:stCxn id="78" idx="3"/>
            <a:endCxn id="81" idx="0"/>
          </p:cNvCxnSpPr>
          <p:nvPr/>
        </p:nvCxnSpPr>
        <p:spPr>
          <a:xfrm rot="5400000">
            <a:off x="6244431" y="1678782"/>
            <a:ext cx="561975" cy="528638"/>
          </a:xfrm>
          <a:prstGeom prst="straightConnector1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78" idx="5"/>
            <a:endCxn id="82" idx="0"/>
          </p:cNvCxnSpPr>
          <p:nvPr/>
        </p:nvCxnSpPr>
        <p:spPr>
          <a:xfrm rot="16200000" flipH="1">
            <a:off x="7160419" y="1583532"/>
            <a:ext cx="561975" cy="719137"/>
          </a:xfrm>
          <a:prstGeom prst="straightConnector1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stCxn id="82" idx="4"/>
            <a:endCxn id="86" idx="0"/>
          </p:cNvCxnSpPr>
          <p:nvPr/>
        </p:nvCxnSpPr>
        <p:spPr>
          <a:xfrm rot="5400000">
            <a:off x="7577931" y="2834482"/>
            <a:ext cx="447675" cy="1588"/>
          </a:xfrm>
          <a:prstGeom prst="straightConnector1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stCxn id="86" idx="4"/>
            <a:endCxn id="87" idx="0"/>
          </p:cNvCxnSpPr>
          <p:nvPr/>
        </p:nvCxnSpPr>
        <p:spPr>
          <a:xfrm rot="5400000">
            <a:off x="7489031" y="3758407"/>
            <a:ext cx="625475" cy="1588"/>
          </a:xfrm>
          <a:prstGeom prst="straightConnector1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887" name="TextBox 134"/>
          <p:cNvSpPr txBox="1">
            <a:spLocks noChangeArrowheads="1"/>
          </p:cNvSpPr>
          <p:nvPr/>
        </p:nvSpPr>
        <p:spPr bwMode="auto">
          <a:xfrm>
            <a:off x="7334250" y="1654175"/>
            <a:ext cx="25717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PT" altLang="pt-PT" sz="1100">
                <a:solidFill>
                  <a:srgbClr val="000000"/>
                </a:solidFill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79888" name="TextBox 135"/>
          <p:cNvSpPr txBox="1">
            <a:spLocks noChangeArrowheads="1"/>
          </p:cNvSpPr>
          <p:nvPr/>
        </p:nvSpPr>
        <p:spPr bwMode="auto">
          <a:xfrm>
            <a:off x="7802563" y="2665413"/>
            <a:ext cx="255587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PT" altLang="pt-PT" sz="1100">
                <a:solidFill>
                  <a:srgbClr val="000000"/>
                </a:solidFill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79889" name="TextBox 136"/>
          <p:cNvSpPr txBox="1">
            <a:spLocks noChangeArrowheads="1"/>
          </p:cNvSpPr>
          <p:nvPr/>
        </p:nvSpPr>
        <p:spPr bwMode="auto">
          <a:xfrm>
            <a:off x="7802563" y="3581400"/>
            <a:ext cx="255587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PT" altLang="pt-PT" sz="1100">
                <a:solidFill>
                  <a:srgbClr val="000000"/>
                </a:solidFill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79890" name="TextBox 144"/>
          <p:cNvSpPr txBox="1">
            <a:spLocks noChangeArrowheads="1"/>
          </p:cNvSpPr>
          <p:nvPr/>
        </p:nvSpPr>
        <p:spPr bwMode="auto">
          <a:xfrm>
            <a:off x="6230938" y="1711325"/>
            <a:ext cx="32702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PT" altLang="pt-PT" sz="1100">
                <a:solidFill>
                  <a:srgbClr val="000000"/>
                </a:solidFill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79891" name="TextBox 95"/>
          <p:cNvSpPr txBox="1">
            <a:spLocks noChangeArrowheads="1"/>
          </p:cNvSpPr>
          <p:nvPr/>
        </p:nvSpPr>
        <p:spPr bwMode="auto">
          <a:xfrm>
            <a:off x="8058150" y="3065463"/>
            <a:ext cx="739775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PT" altLang="pt-PT" sz="1100">
                <a:solidFill>
                  <a:srgbClr val="008000"/>
                </a:solidFill>
                <a:latin typeface="Arial" panose="020B0604020202020204" pitchFamily="34" charset="0"/>
              </a:rPr>
              <a:t>15 =&gt; 25</a:t>
            </a:r>
          </a:p>
        </p:txBody>
      </p:sp>
      <p:sp>
        <p:nvSpPr>
          <p:cNvPr id="79892" name="TextBox 102"/>
          <p:cNvSpPr txBox="1">
            <a:spLocks noChangeArrowheads="1"/>
          </p:cNvSpPr>
          <p:nvPr/>
        </p:nvSpPr>
        <p:spPr bwMode="auto">
          <a:xfrm>
            <a:off x="8018463" y="4110038"/>
            <a:ext cx="327025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PT" altLang="pt-PT" sz="1100">
                <a:solidFill>
                  <a:srgbClr val="008000"/>
                </a:solidFill>
                <a:latin typeface="Arial" panose="020B0604020202020204" pitchFamily="34" charset="0"/>
              </a:rPr>
              <a:t>25</a:t>
            </a: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PT"/>
              <a:t>Inteligência Artificial © Joaquim Filipe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84E583-7FEE-4242-AE8E-51376B28B26C}" type="slidenum">
              <a:rPr lang="pt-PT" altLang="pt-PT" smtClean="0"/>
              <a:pPr>
                <a:defRPr/>
              </a:pPr>
              <a:t>69</a:t>
            </a:fld>
            <a:endParaRPr lang="pt-PT" altLang="pt-PT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PT"/>
              <a:t>Grafo do problema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427538" y="6092825"/>
            <a:ext cx="4038600" cy="254000"/>
          </a:xfrm>
        </p:spPr>
        <p:txBody>
          <a:bodyPr/>
          <a:lstStyle/>
          <a:p>
            <a:pPr algn="r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PT" altLang="pt-PT" sz="1200"/>
              <a:t>(Nils Nilsson, Problem Solving Methods in AI, p.5)</a:t>
            </a:r>
          </a:p>
        </p:txBody>
      </p:sp>
      <p:pic>
        <p:nvPicPr>
          <p:cNvPr id="17412" name="Picture 4" descr="travel_sales grafo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22488" y="1341438"/>
            <a:ext cx="4897437" cy="4652962"/>
          </a:xfrm>
          <a:noFill/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PT"/>
              <a:t>Inteligência Artificial © Joaquim Filipe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fld id="{11CDEBBD-1821-4C44-9CE6-5AB9969FC9FD}" type="slidenum">
              <a:rPr lang="pt-PT" altLang="pt-PT"/>
              <a:pPr eaLnBrk="1" hangingPunct="1">
                <a:defRPr/>
              </a:pPr>
              <a:t>7</a:t>
            </a:fld>
            <a:endParaRPr lang="pt-PT" altLang="pt-PT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850" y="476250"/>
            <a:ext cx="8062913" cy="50482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pt-PT" dirty="0"/>
              <a:t>Algoritmo RBFS</a:t>
            </a:r>
          </a:p>
        </p:txBody>
      </p:sp>
      <p:sp>
        <p:nvSpPr>
          <p:cNvPr id="110" name="Oval 109"/>
          <p:cNvSpPr/>
          <p:nvPr/>
        </p:nvSpPr>
        <p:spPr>
          <a:xfrm>
            <a:off x="6729413" y="1331913"/>
            <a:ext cx="411162" cy="387350"/>
          </a:xfrm>
          <a:prstGeom prst="ellipse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pt-PT" sz="1400" dirty="0"/>
              <a:t>G</a:t>
            </a:r>
          </a:p>
        </p:txBody>
      </p:sp>
      <p:sp>
        <p:nvSpPr>
          <p:cNvPr id="113" name="Oval 112"/>
          <p:cNvSpPr/>
          <p:nvPr/>
        </p:nvSpPr>
        <p:spPr>
          <a:xfrm>
            <a:off x="6054725" y="2224088"/>
            <a:ext cx="411163" cy="385762"/>
          </a:xfrm>
          <a:prstGeom prst="ellipse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pt-PT" sz="1400" dirty="0"/>
              <a:t>A</a:t>
            </a:r>
          </a:p>
        </p:txBody>
      </p:sp>
      <p:sp>
        <p:nvSpPr>
          <p:cNvPr id="115" name="Oval 114"/>
          <p:cNvSpPr/>
          <p:nvPr/>
        </p:nvSpPr>
        <p:spPr>
          <a:xfrm>
            <a:off x="7596188" y="2224088"/>
            <a:ext cx="411162" cy="385762"/>
          </a:xfrm>
          <a:prstGeom prst="ellipse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pt-PT" sz="1400" dirty="0"/>
              <a:t>C</a:t>
            </a:r>
          </a:p>
        </p:txBody>
      </p:sp>
      <p:sp>
        <p:nvSpPr>
          <p:cNvPr id="80902" name="TextBox 115"/>
          <p:cNvSpPr txBox="1">
            <a:spLocks noChangeArrowheads="1"/>
          </p:cNvSpPr>
          <p:nvPr/>
        </p:nvSpPr>
        <p:spPr bwMode="auto">
          <a:xfrm>
            <a:off x="7097713" y="1393825"/>
            <a:ext cx="341312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PT" altLang="pt-PT" sz="1100">
                <a:solidFill>
                  <a:srgbClr val="FF0000"/>
                </a:solidFill>
                <a:latin typeface="Arial" panose="020B0604020202020204" pitchFamily="34" charset="0"/>
              </a:rPr>
              <a:t>20</a:t>
            </a:r>
          </a:p>
        </p:txBody>
      </p:sp>
      <p:sp>
        <p:nvSpPr>
          <p:cNvPr id="80903" name="TextBox 117"/>
          <p:cNvSpPr txBox="1">
            <a:spLocks noChangeArrowheads="1"/>
          </p:cNvSpPr>
          <p:nvPr/>
        </p:nvSpPr>
        <p:spPr bwMode="auto">
          <a:xfrm>
            <a:off x="6469063" y="2286000"/>
            <a:ext cx="328612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PT" altLang="pt-PT" sz="1100">
                <a:solidFill>
                  <a:srgbClr val="008000"/>
                </a:solidFill>
                <a:latin typeface="Arial" panose="020B0604020202020204" pitchFamily="34" charset="0"/>
              </a:rPr>
              <a:t>20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8007350" y="2286000"/>
            <a:ext cx="341313" cy="2619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PT" sz="1100" dirty="0">
                <a:solidFill>
                  <a:schemeClr val="accent4"/>
                </a:solidFill>
              </a:rPr>
              <a:t>25</a:t>
            </a:r>
          </a:p>
        </p:txBody>
      </p:sp>
      <p:cxnSp>
        <p:nvCxnSpPr>
          <p:cNvPr id="122" name="Straight Arrow Connector 121"/>
          <p:cNvCxnSpPr>
            <a:stCxn id="110" idx="3"/>
            <a:endCxn id="113" idx="0"/>
          </p:cNvCxnSpPr>
          <p:nvPr/>
        </p:nvCxnSpPr>
        <p:spPr>
          <a:xfrm rot="5400000">
            <a:off x="6244431" y="1678782"/>
            <a:ext cx="561975" cy="528638"/>
          </a:xfrm>
          <a:prstGeom prst="straightConnector1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110" idx="5"/>
            <a:endCxn id="115" idx="0"/>
          </p:cNvCxnSpPr>
          <p:nvPr/>
        </p:nvCxnSpPr>
        <p:spPr>
          <a:xfrm rot="16200000" flipH="1">
            <a:off x="7160419" y="1583532"/>
            <a:ext cx="561975" cy="719137"/>
          </a:xfrm>
          <a:prstGeom prst="straightConnector1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907" name="TextBox 126"/>
          <p:cNvSpPr txBox="1">
            <a:spLocks noChangeArrowheads="1"/>
          </p:cNvSpPr>
          <p:nvPr/>
        </p:nvSpPr>
        <p:spPr bwMode="auto">
          <a:xfrm>
            <a:off x="7334250" y="1654175"/>
            <a:ext cx="25717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PT" altLang="pt-PT" sz="1100">
                <a:solidFill>
                  <a:srgbClr val="000000"/>
                </a:solidFill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80908" name="TextBox 128"/>
          <p:cNvSpPr txBox="1">
            <a:spLocks noChangeArrowheads="1"/>
          </p:cNvSpPr>
          <p:nvPr/>
        </p:nvSpPr>
        <p:spPr bwMode="auto">
          <a:xfrm>
            <a:off x="6230938" y="1711325"/>
            <a:ext cx="32702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PT" altLang="pt-PT" sz="1100">
                <a:solidFill>
                  <a:srgbClr val="000000"/>
                </a:solidFill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PT"/>
              <a:t>Inteligência Artificial © Joaquim Filipe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02110A-736B-4EE4-BBBA-ED5108A77F0C}" type="slidenum">
              <a:rPr lang="pt-PT" altLang="pt-PT" smtClean="0"/>
              <a:pPr>
                <a:defRPr/>
              </a:pPr>
              <a:t>70</a:t>
            </a:fld>
            <a:endParaRPr lang="pt-PT" altLang="pt-PT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850" y="476250"/>
            <a:ext cx="8064500" cy="50482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pt-PT" dirty="0"/>
              <a:t>Algoritmo RBFS</a:t>
            </a:r>
          </a:p>
        </p:txBody>
      </p:sp>
      <p:sp>
        <p:nvSpPr>
          <p:cNvPr id="78" name="Oval 77"/>
          <p:cNvSpPr/>
          <p:nvPr/>
        </p:nvSpPr>
        <p:spPr>
          <a:xfrm>
            <a:off x="6729413" y="1331913"/>
            <a:ext cx="411162" cy="387350"/>
          </a:xfrm>
          <a:prstGeom prst="ellipse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pt-PT" sz="1400" dirty="0"/>
              <a:t>G</a:t>
            </a:r>
          </a:p>
        </p:txBody>
      </p:sp>
      <p:sp>
        <p:nvSpPr>
          <p:cNvPr id="81" name="Oval 80"/>
          <p:cNvSpPr/>
          <p:nvPr/>
        </p:nvSpPr>
        <p:spPr>
          <a:xfrm>
            <a:off x="6054725" y="2224088"/>
            <a:ext cx="411163" cy="385762"/>
          </a:xfrm>
          <a:prstGeom prst="ellipse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pt-PT" sz="1400" dirty="0"/>
              <a:t>A</a:t>
            </a:r>
          </a:p>
        </p:txBody>
      </p:sp>
      <p:sp>
        <p:nvSpPr>
          <p:cNvPr id="82" name="Oval 81"/>
          <p:cNvSpPr/>
          <p:nvPr/>
        </p:nvSpPr>
        <p:spPr>
          <a:xfrm>
            <a:off x="7596188" y="2224088"/>
            <a:ext cx="411162" cy="385762"/>
          </a:xfrm>
          <a:prstGeom prst="ellipse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pt-PT" sz="1400" dirty="0"/>
              <a:t>C</a:t>
            </a:r>
          </a:p>
        </p:txBody>
      </p:sp>
      <p:sp>
        <p:nvSpPr>
          <p:cNvPr id="81926" name="TextBox 82"/>
          <p:cNvSpPr txBox="1">
            <a:spLocks noChangeArrowheads="1"/>
          </p:cNvSpPr>
          <p:nvPr/>
        </p:nvSpPr>
        <p:spPr bwMode="auto">
          <a:xfrm>
            <a:off x="7097713" y="1393825"/>
            <a:ext cx="34176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PT" altLang="pt-PT" sz="1100" dirty="0">
                <a:solidFill>
                  <a:srgbClr val="FF0000"/>
                </a:solidFill>
                <a:latin typeface="Arial" panose="020B0604020202020204" pitchFamily="34" charset="0"/>
              </a:rPr>
              <a:t>20</a:t>
            </a:r>
          </a:p>
        </p:txBody>
      </p:sp>
      <p:sp>
        <p:nvSpPr>
          <p:cNvPr id="81927" name="TextBox 83"/>
          <p:cNvSpPr txBox="1">
            <a:spLocks noChangeArrowheads="1"/>
          </p:cNvSpPr>
          <p:nvPr/>
        </p:nvSpPr>
        <p:spPr bwMode="auto">
          <a:xfrm>
            <a:off x="6469063" y="2286000"/>
            <a:ext cx="341312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PT" altLang="pt-PT" sz="1100">
                <a:solidFill>
                  <a:srgbClr val="008000"/>
                </a:solidFill>
                <a:latin typeface="Arial" panose="020B0604020202020204" pitchFamily="34" charset="0"/>
              </a:rPr>
              <a:t>20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8007350" y="2286000"/>
            <a:ext cx="341313" cy="2619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PT" sz="1100" b="1" dirty="0">
                <a:solidFill>
                  <a:schemeClr val="accent4"/>
                </a:solidFill>
              </a:rPr>
              <a:t>25</a:t>
            </a:r>
          </a:p>
        </p:txBody>
      </p:sp>
      <p:sp>
        <p:nvSpPr>
          <p:cNvPr id="88" name="Oval 87"/>
          <p:cNvSpPr/>
          <p:nvPr/>
        </p:nvSpPr>
        <p:spPr>
          <a:xfrm>
            <a:off x="6737350" y="3057525"/>
            <a:ext cx="411163" cy="387350"/>
          </a:xfrm>
          <a:prstGeom prst="ellipse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pt-PT" sz="1400" dirty="0"/>
              <a:t>H</a:t>
            </a:r>
          </a:p>
        </p:txBody>
      </p:sp>
      <p:sp>
        <p:nvSpPr>
          <p:cNvPr id="89" name="Oval 88"/>
          <p:cNvSpPr/>
          <p:nvPr/>
        </p:nvSpPr>
        <p:spPr>
          <a:xfrm>
            <a:off x="6054725" y="3057525"/>
            <a:ext cx="411163" cy="387350"/>
          </a:xfrm>
          <a:prstGeom prst="ellipse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pt-PT" sz="1400" dirty="0"/>
              <a:t>D</a:t>
            </a:r>
          </a:p>
        </p:txBody>
      </p:sp>
      <p:sp>
        <p:nvSpPr>
          <p:cNvPr id="90" name="Oval 89"/>
          <p:cNvSpPr/>
          <p:nvPr/>
        </p:nvSpPr>
        <p:spPr>
          <a:xfrm>
            <a:off x="5402263" y="3057525"/>
            <a:ext cx="411162" cy="387350"/>
          </a:xfrm>
          <a:prstGeom prst="ellipse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pt-PT" sz="1400" dirty="0"/>
              <a:t>B</a:t>
            </a:r>
          </a:p>
        </p:txBody>
      </p:sp>
      <p:cxnSp>
        <p:nvCxnSpPr>
          <p:cNvPr id="95" name="Straight Arrow Connector 94"/>
          <p:cNvCxnSpPr>
            <a:stCxn id="78" idx="3"/>
            <a:endCxn id="81" idx="0"/>
          </p:cNvCxnSpPr>
          <p:nvPr/>
        </p:nvCxnSpPr>
        <p:spPr>
          <a:xfrm rot="5400000">
            <a:off x="6244431" y="1678782"/>
            <a:ext cx="561975" cy="528638"/>
          </a:xfrm>
          <a:prstGeom prst="straightConnector1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78" idx="5"/>
            <a:endCxn id="82" idx="0"/>
          </p:cNvCxnSpPr>
          <p:nvPr/>
        </p:nvCxnSpPr>
        <p:spPr>
          <a:xfrm rot="16200000" flipH="1">
            <a:off x="7160419" y="1583532"/>
            <a:ext cx="561975" cy="719137"/>
          </a:xfrm>
          <a:prstGeom prst="straightConnector1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stCxn id="81" idx="3"/>
            <a:endCxn id="90" idx="0"/>
          </p:cNvCxnSpPr>
          <p:nvPr/>
        </p:nvCxnSpPr>
        <p:spPr>
          <a:xfrm rot="5400000">
            <a:off x="5609431" y="2551907"/>
            <a:ext cx="503237" cy="508000"/>
          </a:xfrm>
          <a:prstGeom prst="straightConnector1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81" idx="4"/>
            <a:endCxn id="89" idx="0"/>
          </p:cNvCxnSpPr>
          <p:nvPr/>
        </p:nvCxnSpPr>
        <p:spPr>
          <a:xfrm rot="5400000">
            <a:off x="6036469" y="2834482"/>
            <a:ext cx="447675" cy="1587"/>
          </a:xfrm>
          <a:prstGeom prst="straightConnector1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stCxn id="81" idx="5"/>
            <a:endCxn id="88" idx="0"/>
          </p:cNvCxnSpPr>
          <p:nvPr/>
        </p:nvCxnSpPr>
        <p:spPr>
          <a:xfrm rot="16200000" flipH="1">
            <a:off x="6422232" y="2537619"/>
            <a:ext cx="503237" cy="536575"/>
          </a:xfrm>
          <a:prstGeom prst="straightConnector1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937" name="TextBox 134"/>
          <p:cNvSpPr txBox="1">
            <a:spLocks noChangeArrowheads="1"/>
          </p:cNvSpPr>
          <p:nvPr/>
        </p:nvSpPr>
        <p:spPr bwMode="auto">
          <a:xfrm>
            <a:off x="7334250" y="1654175"/>
            <a:ext cx="25717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PT" altLang="pt-PT" sz="1100">
                <a:solidFill>
                  <a:srgbClr val="000000"/>
                </a:solidFill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81938" name="TextBox 141"/>
          <p:cNvSpPr txBox="1">
            <a:spLocks noChangeArrowheads="1"/>
          </p:cNvSpPr>
          <p:nvPr/>
        </p:nvSpPr>
        <p:spPr bwMode="auto">
          <a:xfrm>
            <a:off x="5684838" y="2608263"/>
            <a:ext cx="255587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PT" altLang="pt-PT" sz="1100">
                <a:solidFill>
                  <a:srgbClr val="000000"/>
                </a:solidFill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81939" name="TextBox 142"/>
          <p:cNvSpPr txBox="1">
            <a:spLocks noChangeArrowheads="1"/>
          </p:cNvSpPr>
          <p:nvPr/>
        </p:nvSpPr>
        <p:spPr bwMode="auto">
          <a:xfrm>
            <a:off x="6242050" y="2714625"/>
            <a:ext cx="32702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PT" altLang="pt-PT" sz="1100">
                <a:solidFill>
                  <a:srgbClr val="000000"/>
                </a:solidFill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81940" name="TextBox 143"/>
          <p:cNvSpPr txBox="1">
            <a:spLocks noChangeArrowheads="1"/>
          </p:cNvSpPr>
          <p:nvPr/>
        </p:nvSpPr>
        <p:spPr bwMode="auto">
          <a:xfrm>
            <a:off x="6626225" y="2554288"/>
            <a:ext cx="328613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PT" altLang="pt-PT" sz="1100">
                <a:solidFill>
                  <a:srgbClr val="000000"/>
                </a:solidFill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81941" name="TextBox 144"/>
          <p:cNvSpPr txBox="1">
            <a:spLocks noChangeArrowheads="1"/>
          </p:cNvSpPr>
          <p:nvPr/>
        </p:nvSpPr>
        <p:spPr bwMode="auto">
          <a:xfrm>
            <a:off x="6230938" y="1711325"/>
            <a:ext cx="32702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PT" altLang="pt-PT" sz="1100">
                <a:solidFill>
                  <a:srgbClr val="000000"/>
                </a:solidFill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81942" name="TextBox 103"/>
          <p:cNvSpPr txBox="1">
            <a:spLocks noChangeArrowheads="1"/>
          </p:cNvSpPr>
          <p:nvPr/>
        </p:nvSpPr>
        <p:spPr bwMode="auto">
          <a:xfrm>
            <a:off x="6407150" y="3100388"/>
            <a:ext cx="327025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PT" altLang="pt-PT" sz="1100">
                <a:solidFill>
                  <a:srgbClr val="008000"/>
                </a:solidFill>
                <a:latin typeface="Arial" panose="020B0604020202020204" pitchFamily="34" charset="0"/>
              </a:rPr>
              <a:t>25</a:t>
            </a:r>
          </a:p>
        </p:txBody>
      </p:sp>
      <p:sp>
        <p:nvSpPr>
          <p:cNvPr id="81943" name="TextBox 105"/>
          <p:cNvSpPr txBox="1">
            <a:spLocks noChangeArrowheads="1"/>
          </p:cNvSpPr>
          <p:nvPr/>
        </p:nvSpPr>
        <p:spPr bwMode="auto">
          <a:xfrm>
            <a:off x="7110413" y="3095625"/>
            <a:ext cx="341312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PT" altLang="pt-PT" sz="1100">
                <a:solidFill>
                  <a:srgbClr val="008000"/>
                </a:solidFill>
                <a:latin typeface="Arial" panose="020B0604020202020204" pitchFamily="34" charset="0"/>
              </a:rPr>
              <a:t>20</a:t>
            </a:r>
          </a:p>
        </p:txBody>
      </p:sp>
      <p:sp>
        <p:nvSpPr>
          <p:cNvPr id="81944" name="TextBox 106"/>
          <p:cNvSpPr txBox="1">
            <a:spLocks noChangeArrowheads="1"/>
          </p:cNvSpPr>
          <p:nvPr/>
        </p:nvSpPr>
        <p:spPr bwMode="auto">
          <a:xfrm>
            <a:off x="5751513" y="3125788"/>
            <a:ext cx="327025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PT" altLang="pt-PT" sz="1100">
                <a:solidFill>
                  <a:srgbClr val="008000"/>
                </a:solidFill>
                <a:latin typeface="Arial" panose="020B0604020202020204" pitchFamily="34" charset="0"/>
              </a:rPr>
              <a:t>35</a:t>
            </a: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PT"/>
              <a:t>Inteligência Artificial © Joaquim Filipe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75B0D2-35A0-423D-A8A8-F74ECB50707D}" type="slidenum">
              <a:rPr lang="pt-PT" altLang="pt-PT" smtClean="0"/>
              <a:pPr>
                <a:defRPr/>
              </a:pPr>
              <a:t>71</a:t>
            </a:fld>
            <a:endParaRPr lang="pt-PT" altLang="pt-PT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850" y="476250"/>
            <a:ext cx="8064500" cy="50482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pt-PT" dirty="0"/>
              <a:t>Algoritmo RBFS</a:t>
            </a:r>
          </a:p>
        </p:txBody>
      </p:sp>
      <p:sp>
        <p:nvSpPr>
          <p:cNvPr id="78" name="Oval 77"/>
          <p:cNvSpPr/>
          <p:nvPr/>
        </p:nvSpPr>
        <p:spPr>
          <a:xfrm>
            <a:off x="6729413" y="1331913"/>
            <a:ext cx="411162" cy="387350"/>
          </a:xfrm>
          <a:prstGeom prst="ellipse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pt-PT" sz="1400" dirty="0"/>
              <a:t>G</a:t>
            </a:r>
          </a:p>
        </p:txBody>
      </p:sp>
      <p:sp>
        <p:nvSpPr>
          <p:cNvPr id="81" name="Oval 80"/>
          <p:cNvSpPr/>
          <p:nvPr/>
        </p:nvSpPr>
        <p:spPr>
          <a:xfrm>
            <a:off x="6054725" y="2224088"/>
            <a:ext cx="411163" cy="385762"/>
          </a:xfrm>
          <a:prstGeom prst="ellipse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pt-PT" sz="1400" dirty="0"/>
              <a:t>A</a:t>
            </a:r>
          </a:p>
        </p:txBody>
      </p:sp>
      <p:sp>
        <p:nvSpPr>
          <p:cNvPr id="82" name="Oval 81"/>
          <p:cNvSpPr/>
          <p:nvPr/>
        </p:nvSpPr>
        <p:spPr>
          <a:xfrm>
            <a:off x="7596188" y="2224088"/>
            <a:ext cx="411162" cy="385762"/>
          </a:xfrm>
          <a:prstGeom prst="ellipse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pt-PT" sz="1400" dirty="0"/>
              <a:t>C</a:t>
            </a:r>
          </a:p>
        </p:txBody>
      </p:sp>
      <p:sp>
        <p:nvSpPr>
          <p:cNvPr id="82950" name="TextBox 82"/>
          <p:cNvSpPr txBox="1">
            <a:spLocks noChangeArrowheads="1"/>
          </p:cNvSpPr>
          <p:nvPr/>
        </p:nvSpPr>
        <p:spPr bwMode="auto">
          <a:xfrm>
            <a:off x="7097713" y="1393825"/>
            <a:ext cx="661987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PT" altLang="pt-PT" sz="1100">
                <a:solidFill>
                  <a:srgbClr val="FF0000"/>
                </a:solidFill>
                <a:latin typeface="Arial" panose="020B0604020202020204" pitchFamily="34" charset="0"/>
              </a:rPr>
              <a:t>20=&gt;25</a:t>
            </a:r>
          </a:p>
        </p:txBody>
      </p:sp>
      <p:sp>
        <p:nvSpPr>
          <p:cNvPr id="82951" name="TextBox 83"/>
          <p:cNvSpPr txBox="1">
            <a:spLocks noChangeArrowheads="1"/>
          </p:cNvSpPr>
          <p:nvPr/>
        </p:nvSpPr>
        <p:spPr bwMode="auto">
          <a:xfrm>
            <a:off x="6469063" y="2286000"/>
            <a:ext cx="661987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PT" altLang="pt-PT" sz="1100">
                <a:solidFill>
                  <a:srgbClr val="008000"/>
                </a:solidFill>
                <a:latin typeface="Arial" panose="020B0604020202020204" pitchFamily="34" charset="0"/>
              </a:rPr>
              <a:t>20=&gt;25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8007350" y="2286000"/>
            <a:ext cx="341313" cy="2619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PT" sz="1100" b="1" dirty="0">
                <a:solidFill>
                  <a:schemeClr val="accent4"/>
                </a:solidFill>
              </a:rPr>
              <a:t>25</a:t>
            </a:r>
          </a:p>
        </p:txBody>
      </p:sp>
      <p:sp>
        <p:nvSpPr>
          <p:cNvPr id="88" name="Oval 87"/>
          <p:cNvSpPr/>
          <p:nvPr/>
        </p:nvSpPr>
        <p:spPr>
          <a:xfrm>
            <a:off x="6737350" y="3057525"/>
            <a:ext cx="411163" cy="387350"/>
          </a:xfrm>
          <a:prstGeom prst="ellipse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pt-PT" sz="1400" dirty="0"/>
              <a:t>H</a:t>
            </a:r>
          </a:p>
        </p:txBody>
      </p:sp>
      <p:sp>
        <p:nvSpPr>
          <p:cNvPr id="89" name="Oval 88"/>
          <p:cNvSpPr/>
          <p:nvPr/>
        </p:nvSpPr>
        <p:spPr>
          <a:xfrm>
            <a:off x="6054725" y="3057525"/>
            <a:ext cx="411163" cy="387350"/>
          </a:xfrm>
          <a:prstGeom prst="ellipse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pt-PT" sz="1400" dirty="0"/>
              <a:t>D</a:t>
            </a:r>
          </a:p>
        </p:txBody>
      </p:sp>
      <p:sp>
        <p:nvSpPr>
          <p:cNvPr id="90" name="Oval 89"/>
          <p:cNvSpPr/>
          <p:nvPr/>
        </p:nvSpPr>
        <p:spPr>
          <a:xfrm>
            <a:off x="5402263" y="3057525"/>
            <a:ext cx="411162" cy="387350"/>
          </a:xfrm>
          <a:prstGeom prst="ellipse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pt-PT" sz="1400" dirty="0"/>
              <a:t>B</a:t>
            </a:r>
          </a:p>
        </p:txBody>
      </p:sp>
      <p:cxnSp>
        <p:nvCxnSpPr>
          <p:cNvPr id="95" name="Straight Arrow Connector 94"/>
          <p:cNvCxnSpPr>
            <a:stCxn id="78" idx="3"/>
            <a:endCxn id="81" idx="0"/>
          </p:cNvCxnSpPr>
          <p:nvPr/>
        </p:nvCxnSpPr>
        <p:spPr>
          <a:xfrm rot="5400000">
            <a:off x="6244431" y="1678782"/>
            <a:ext cx="561975" cy="528638"/>
          </a:xfrm>
          <a:prstGeom prst="straightConnector1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78" idx="5"/>
            <a:endCxn id="82" idx="0"/>
          </p:cNvCxnSpPr>
          <p:nvPr/>
        </p:nvCxnSpPr>
        <p:spPr>
          <a:xfrm rot="16200000" flipH="1">
            <a:off x="7160419" y="1583532"/>
            <a:ext cx="561975" cy="719137"/>
          </a:xfrm>
          <a:prstGeom prst="straightConnector1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stCxn id="81" idx="3"/>
            <a:endCxn id="90" idx="0"/>
          </p:cNvCxnSpPr>
          <p:nvPr/>
        </p:nvCxnSpPr>
        <p:spPr>
          <a:xfrm rot="5400000">
            <a:off x="5609431" y="2551907"/>
            <a:ext cx="503237" cy="508000"/>
          </a:xfrm>
          <a:prstGeom prst="straightConnector1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81" idx="4"/>
            <a:endCxn id="89" idx="0"/>
          </p:cNvCxnSpPr>
          <p:nvPr/>
        </p:nvCxnSpPr>
        <p:spPr>
          <a:xfrm rot="5400000">
            <a:off x="6036469" y="2834482"/>
            <a:ext cx="447675" cy="1587"/>
          </a:xfrm>
          <a:prstGeom prst="straightConnector1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stCxn id="81" idx="5"/>
            <a:endCxn id="88" idx="0"/>
          </p:cNvCxnSpPr>
          <p:nvPr/>
        </p:nvCxnSpPr>
        <p:spPr>
          <a:xfrm rot="16200000" flipH="1">
            <a:off x="6422232" y="2537619"/>
            <a:ext cx="503237" cy="536575"/>
          </a:xfrm>
          <a:prstGeom prst="straightConnector1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961" name="TextBox 134"/>
          <p:cNvSpPr txBox="1">
            <a:spLocks noChangeArrowheads="1"/>
          </p:cNvSpPr>
          <p:nvPr/>
        </p:nvSpPr>
        <p:spPr bwMode="auto">
          <a:xfrm>
            <a:off x="7334250" y="1654175"/>
            <a:ext cx="25717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PT" altLang="pt-PT" sz="1100">
                <a:solidFill>
                  <a:srgbClr val="000000"/>
                </a:solidFill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82962" name="TextBox 141"/>
          <p:cNvSpPr txBox="1">
            <a:spLocks noChangeArrowheads="1"/>
          </p:cNvSpPr>
          <p:nvPr/>
        </p:nvSpPr>
        <p:spPr bwMode="auto">
          <a:xfrm>
            <a:off x="5684838" y="2608263"/>
            <a:ext cx="255587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PT" altLang="pt-PT" sz="1100">
                <a:solidFill>
                  <a:srgbClr val="000000"/>
                </a:solidFill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82963" name="TextBox 142"/>
          <p:cNvSpPr txBox="1">
            <a:spLocks noChangeArrowheads="1"/>
          </p:cNvSpPr>
          <p:nvPr/>
        </p:nvSpPr>
        <p:spPr bwMode="auto">
          <a:xfrm>
            <a:off x="6242050" y="2714625"/>
            <a:ext cx="32702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PT" altLang="pt-PT" sz="1100">
                <a:solidFill>
                  <a:srgbClr val="000000"/>
                </a:solidFill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82964" name="TextBox 143"/>
          <p:cNvSpPr txBox="1">
            <a:spLocks noChangeArrowheads="1"/>
          </p:cNvSpPr>
          <p:nvPr/>
        </p:nvSpPr>
        <p:spPr bwMode="auto">
          <a:xfrm>
            <a:off x="6626225" y="2554288"/>
            <a:ext cx="328613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PT" altLang="pt-PT" sz="1100">
                <a:solidFill>
                  <a:srgbClr val="000000"/>
                </a:solidFill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82965" name="TextBox 144"/>
          <p:cNvSpPr txBox="1">
            <a:spLocks noChangeArrowheads="1"/>
          </p:cNvSpPr>
          <p:nvPr/>
        </p:nvSpPr>
        <p:spPr bwMode="auto">
          <a:xfrm>
            <a:off x="6230938" y="1711325"/>
            <a:ext cx="32702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PT" altLang="pt-PT" sz="1100">
                <a:solidFill>
                  <a:srgbClr val="000000"/>
                </a:solidFill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82966" name="TextBox 103"/>
          <p:cNvSpPr txBox="1">
            <a:spLocks noChangeArrowheads="1"/>
          </p:cNvSpPr>
          <p:nvPr/>
        </p:nvSpPr>
        <p:spPr bwMode="auto">
          <a:xfrm>
            <a:off x="6407150" y="3100388"/>
            <a:ext cx="327025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PT" altLang="pt-PT" sz="1100">
                <a:solidFill>
                  <a:srgbClr val="008000"/>
                </a:solidFill>
                <a:latin typeface="Arial" panose="020B0604020202020204" pitchFamily="34" charset="0"/>
              </a:rPr>
              <a:t>25</a:t>
            </a:r>
          </a:p>
        </p:txBody>
      </p:sp>
      <p:sp>
        <p:nvSpPr>
          <p:cNvPr id="82967" name="TextBox 105"/>
          <p:cNvSpPr txBox="1">
            <a:spLocks noChangeArrowheads="1"/>
          </p:cNvSpPr>
          <p:nvPr/>
        </p:nvSpPr>
        <p:spPr bwMode="auto">
          <a:xfrm>
            <a:off x="7078663" y="3065463"/>
            <a:ext cx="661987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PT" altLang="pt-PT" sz="1100">
                <a:solidFill>
                  <a:srgbClr val="008000"/>
                </a:solidFill>
                <a:latin typeface="Arial" panose="020B0604020202020204" pitchFamily="34" charset="0"/>
              </a:rPr>
              <a:t>20=&gt;40</a:t>
            </a:r>
          </a:p>
        </p:txBody>
      </p:sp>
      <p:sp>
        <p:nvSpPr>
          <p:cNvPr id="82968" name="TextBox 106"/>
          <p:cNvSpPr txBox="1">
            <a:spLocks noChangeArrowheads="1"/>
          </p:cNvSpPr>
          <p:nvPr/>
        </p:nvSpPr>
        <p:spPr bwMode="auto">
          <a:xfrm>
            <a:off x="5751513" y="3125788"/>
            <a:ext cx="327025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PT" altLang="pt-PT" sz="1100">
                <a:solidFill>
                  <a:srgbClr val="008000"/>
                </a:solidFill>
                <a:latin typeface="Arial" panose="020B0604020202020204" pitchFamily="34" charset="0"/>
              </a:rPr>
              <a:t>35</a:t>
            </a:r>
          </a:p>
        </p:txBody>
      </p:sp>
      <p:sp>
        <p:nvSpPr>
          <p:cNvPr id="115" name="Oval 114"/>
          <p:cNvSpPr/>
          <p:nvPr/>
        </p:nvSpPr>
        <p:spPr>
          <a:xfrm>
            <a:off x="7013575" y="4071938"/>
            <a:ext cx="412750" cy="385762"/>
          </a:xfrm>
          <a:prstGeom prst="ellipse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pt-PT" sz="1400" dirty="0">
                <a:solidFill>
                  <a:srgbClr val="FF0000"/>
                </a:solidFill>
              </a:rPr>
              <a:t>I</a:t>
            </a:r>
          </a:p>
        </p:txBody>
      </p:sp>
      <p:cxnSp>
        <p:nvCxnSpPr>
          <p:cNvPr id="119" name="Straight Arrow Connector 118"/>
          <p:cNvCxnSpPr>
            <a:endCxn id="115" idx="0"/>
          </p:cNvCxnSpPr>
          <p:nvPr/>
        </p:nvCxnSpPr>
        <p:spPr>
          <a:xfrm rot="16200000" flipH="1">
            <a:off x="6767512" y="3619501"/>
            <a:ext cx="627063" cy="277812"/>
          </a:xfrm>
          <a:prstGeom prst="straightConnector1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973" name="TextBox 120"/>
          <p:cNvSpPr txBox="1">
            <a:spLocks noChangeArrowheads="1"/>
          </p:cNvSpPr>
          <p:nvPr/>
        </p:nvSpPr>
        <p:spPr bwMode="auto">
          <a:xfrm>
            <a:off x="6534150" y="3581400"/>
            <a:ext cx="255588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PT" altLang="pt-PT" sz="1100">
                <a:solidFill>
                  <a:srgbClr val="000000"/>
                </a:solidFill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82974" name="TextBox 121"/>
          <p:cNvSpPr txBox="1">
            <a:spLocks noChangeArrowheads="1"/>
          </p:cNvSpPr>
          <p:nvPr/>
        </p:nvSpPr>
        <p:spPr bwMode="auto">
          <a:xfrm>
            <a:off x="7078663" y="3581400"/>
            <a:ext cx="32702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PT" altLang="pt-PT" sz="1100">
                <a:solidFill>
                  <a:srgbClr val="000000"/>
                </a:solidFill>
                <a:latin typeface="Arial" panose="020B0604020202020204" pitchFamily="34" charset="0"/>
              </a:rPr>
              <a:t>20</a:t>
            </a:r>
          </a:p>
        </p:txBody>
      </p:sp>
      <p:sp>
        <p:nvSpPr>
          <p:cNvPr id="82976" name="TextBox 124"/>
          <p:cNvSpPr txBox="1">
            <a:spLocks noChangeArrowheads="1"/>
          </p:cNvSpPr>
          <p:nvPr/>
        </p:nvSpPr>
        <p:spPr bwMode="auto">
          <a:xfrm>
            <a:off x="7335838" y="4021138"/>
            <a:ext cx="327025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PT" altLang="pt-PT" sz="1100">
                <a:solidFill>
                  <a:srgbClr val="008000"/>
                </a:solidFill>
                <a:latin typeface="Arial" panose="020B0604020202020204" pitchFamily="34" charset="0"/>
              </a:rPr>
              <a:t>40</a:t>
            </a: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PT"/>
              <a:t>Inteligência Artificial © Joaquim Filipe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A7F59E-BBA4-4877-AB61-55DFF90C4AF2}" type="slidenum">
              <a:rPr lang="pt-PT" altLang="pt-PT" smtClean="0"/>
              <a:pPr>
                <a:defRPr/>
              </a:pPr>
              <a:t>72</a:t>
            </a:fld>
            <a:endParaRPr lang="pt-PT" altLang="pt-PT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850" y="476250"/>
            <a:ext cx="8064500" cy="50482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pt-PT" dirty="0"/>
              <a:t>Algoritmo RBFS</a:t>
            </a:r>
          </a:p>
        </p:txBody>
      </p:sp>
      <p:sp>
        <p:nvSpPr>
          <p:cNvPr id="78" name="Oval 77"/>
          <p:cNvSpPr/>
          <p:nvPr/>
        </p:nvSpPr>
        <p:spPr>
          <a:xfrm>
            <a:off x="6729413" y="1331913"/>
            <a:ext cx="411162" cy="387350"/>
          </a:xfrm>
          <a:prstGeom prst="ellipse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pt-PT" sz="1400" dirty="0"/>
              <a:t>G</a:t>
            </a:r>
          </a:p>
        </p:txBody>
      </p:sp>
      <p:sp>
        <p:nvSpPr>
          <p:cNvPr id="81" name="Oval 80"/>
          <p:cNvSpPr/>
          <p:nvPr/>
        </p:nvSpPr>
        <p:spPr>
          <a:xfrm>
            <a:off x="6054725" y="2224088"/>
            <a:ext cx="411163" cy="385762"/>
          </a:xfrm>
          <a:prstGeom prst="ellipse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pt-PT" sz="1400" dirty="0"/>
              <a:t>A</a:t>
            </a:r>
          </a:p>
        </p:txBody>
      </p:sp>
      <p:sp>
        <p:nvSpPr>
          <p:cNvPr id="82" name="Oval 81"/>
          <p:cNvSpPr/>
          <p:nvPr/>
        </p:nvSpPr>
        <p:spPr>
          <a:xfrm>
            <a:off x="7596188" y="2224088"/>
            <a:ext cx="411162" cy="385762"/>
          </a:xfrm>
          <a:prstGeom prst="ellipse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pt-PT" sz="1400" dirty="0"/>
              <a:t>C</a:t>
            </a:r>
          </a:p>
        </p:txBody>
      </p:sp>
      <p:sp>
        <p:nvSpPr>
          <p:cNvPr id="83974" name="TextBox 82"/>
          <p:cNvSpPr txBox="1">
            <a:spLocks noChangeArrowheads="1"/>
          </p:cNvSpPr>
          <p:nvPr/>
        </p:nvSpPr>
        <p:spPr bwMode="auto">
          <a:xfrm>
            <a:off x="7097713" y="1393825"/>
            <a:ext cx="341312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PT" altLang="pt-PT" sz="1100">
                <a:solidFill>
                  <a:srgbClr val="FF0000"/>
                </a:solidFill>
                <a:latin typeface="Arial" panose="020B0604020202020204" pitchFamily="34" charset="0"/>
              </a:rPr>
              <a:t>25</a:t>
            </a:r>
          </a:p>
        </p:txBody>
      </p:sp>
      <p:sp>
        <p:nvSpPr>
          <p:cNvPr id="83975" name="TextBox 83"/>
          <p:cNvSpPr txBox="1">
            <a:spLocks noChangeArrowheads="1"/>
          </p:cNvSpPr>
          <p:nvPr/>
        </p:nvSpPr>
        <p:spPr bwMode="auto">
          <a:xfrm>
            <a:off x="6469063" y="2286000"/>
            <a:ext cx="3429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PT" altLang="pt-PT" sz="1100">
                <a:solidFill>
                  <a:srgbClr val="008000"/>
                </a:solidFill>
                <a:latin typeface="Arial" panose="020B0604020202020204" pitchFamily="34" charset="0"/>
              </a:rPr>
              <a:t>25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8007350" y="2286000"/>
            <a:ext cx="341313" cy="2619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PT" sz="1100" dirty="0">
                <a:solidFill>
                  <a:schemeClr val="accent4"/>
                </a:solidFill>
              </a:rPr>
              <a:t>25</a:t>
            </a:r>
          </a:p>
        </p:txBody>
      </p:sp>
      <p:sp>
        <p:nvSpPr>
          <p:cNvPr id="88" name="Oval 87"/>
          <p:cNvSpPr/>
          <p:nvPr/>
        </p:nvSpPr>
        <p:spPr>
          <a:xfrm>
            <a:off x="6737350" y="3057525"/>
            <a:ext cx="411163" cy="387350"/>
          </a:xfrm>
          <a:prstGeom prst="ellipse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pt-PT" sz="1400" dirty="0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89" name="Oval 88"/>
          <p:cNvSpPr/>
          <p:nvPr/>
        </p:nvSpPr>
        <p:spPr>
          <a:xfrm>
            <a:off x="6054725" y="3057525"/>
            <a:ext cx="411163" cy="387350"/>
          </a:xfrm>
          <a:prstGeom prst="ellipse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pt-PT" sz="1400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90" name="Oval 89"/>
          <p:cNvSpPr/>
          <p:nvPr/>
        </p:nvSpPr>
        <p:spPr>
          <a:xfrm>
            <a:off x="5402263" y="3057525"/>
            <a:ext cx="411162" cy="387350"/>
          </a:xfrm>
          <a:prstGeom prst="ellipse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pt-PT" sz="1400" dirty="0">
                <a:solidFill>
                  <a:schemeClr val="bg1"/>
                </a:solidFill>
              </a:rPr>
              <a:t>B</a:t>
            </a:r>
          </a:p>
        </p:txBody>
      </p:sp>
      <p:cxnSp>
        <p:nvCxnSpPr>
          <p:cNvPr id="95" name="Straight Arrow Connector 94"/>
          <p:cNvCxnSpPr>
            <a:stCxn id="78" idx="3"/>
            <a:endCxn id="81" idx="0"/>
          </p:cNvCxnSpPr>
          <p:nvPr/>
        </p:nvCxnSpPr>
        <p:spPr>
          <a:xfrm rot="5400000">
            <a:off x="6244431" y="1678782"/>
            <a:ext cx="561975" cy="528638"/>
          </a:xfrm>
          <a:prstGeom prst="straightConnector1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78" idx="5"/>
            <a:endCxn id="82" idx="0"/>
          </p:cNvCxnSpPr>
          <p:nvPr/>
        </p:nvCxnSpPr>
        <p:spPr>
          <a:xfrm rot="16200000" flipH="1">
            <a:off x="7160419" y="1583532"/>
            <a:ext cx="561975" cy="719137"/>
          </a:xfrm>
          <a:prstGeom prst="straightConnector1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stCxn id="81" idx="3"/>
            <a:endCxn id="90" idx="0"/>
          </p:cNvCxnSpPr>
          <p:nvPr/>
        </p:nvCxnSpPr>
        <p:spPr>
          <a:xfrm rot="5400000">
            <a:off x="5609431" y="2551907"/>
            <a:ext cx="503237" cy="508000"/>
          </a:xfrm>
          <a:prstGeom prst="straightConnector1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81" idx="4"/>
            <a:endCxn id="89" idx="0"/>
          </p:cNvCxnSpPr>
          <p:nvPr/>
        </p:nvCxnSpPr>
        <p:spPr>
          <a:xfrm rot="5400000">
            <a:off x="6036469" y="2834482"/>
            <a:ext cx="447675" cy="1587"/>
          </a:xfrm>
          <a:prstGeom prst="straightConnector1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stCxn id="81" idx="5"/>
            <a:endCxn id="88" idx="0"/>
          </p:cNvCxnSpPr>
          <p:nvPr/>
        </p:nvCxnSpPr>
        <p:spPr>
          <a:xfrm rot="16200000" flipH="1">
            <a:off x="6422232" y="2537619"/>
            <a:ext cx="503237" cy="536575"/>
          </a:xfrm>
          <a:prstGeom prst="straightConnector1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985" name="TextBox 134"/>
          <p:cNvSpPr txBox="1">
            <a:spLocks noChangeArrowheads="1"/>
          </p:cNvSpPr>
          <p:nvPr/>
        </p:nvSpPr>
        <p:spPr bwMode="auto">
          <a:xfrm>
            <a:off x="7334250" y="1654175"/>
            <a:ext cx="25717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PT" altLang="pt-PT" sz="1100">
                <a:solidFill>
                  <a:srgbClr val="000000"/>
                </a:solidFill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83986" name="TextBox 141"/>
          <p:cNvSpPr txBox="1">
            <a:spLocks noChangeArrowheads="1"/>
          </p:cNvSpPr>
          <p:nvPr/>
        </p:nvSpPr>
        <p:spPr bwMode="auto">
          <a:xfrm>
            <a:off x="5684838" y="2608263"/>
            <a:ext cx="255587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PT" altLang="pt-PT" sz="1100">
                <a:solidFill>
                  <a:srgbClr val="000000"/>
                </a:solidFill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83987" name="TextBox 142"/>
          <p:cNvSpPr txBox="1">
            <a:spLocks noChangeArrowheads="1"/>
          </p:cNvSpPr>
          <p:nvPr/>
        </p:nvSpPr>
        <p:spPr bwMode="auto">
          <a:xfrm>
            <a:off x="6242050" y="2714625"/>
            <a:ext cx="32702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PT" altLang="pt-PT" sz="1100">
                <a:solidFill>
                  <a:srgbClr val="000000"/>
                </a:solidFill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83988" name="TextBox 143"/>
          <p:cNvSpPr txBox="1">
            <a:spLocks noChangeArrowheads="1"/>
          </p:cNvSpPr>
          <p:nvPr/>
        </p:nvSpPr>
        <p:spPr bwMode="auto">
          <a:xfrm>
            <a:off x="6626225" y="2554288"/>
            <a:ext cx="328613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PT" altLang="pt-PT" sz="1100">
                <a:solidFill>
                  <a:srgbClr val="000000"/>
                </a:solidFill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83989" name="TextBox 144"/>
          <p:cNvSpPr txBox="1">
            <a:spLocks noChangeArrowheads="1"/>
          </p:cNvSpPr>
          <p:nvPr/>
        </p:nvSpPr>
        <p:spPr bwMode="auto">
          <a:xfrm>
            <a:off x="6230938" y="1711325"/>
            <a:ext cx="32702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PT" altLang="pt-PT" sz="1100">
                <a:solidFill>
                  <a:srgbClr val="000000"/>
                </a:solidFill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83990" name="TextBox 103"/>
          <p:cNvSpPr txBox="1">
            <a:spLocks noChangeArrowheads="1"/>
          </p:cNvSpPr>
          <p:nvPr/>
        </p:nvSpPr>
        <p:spPr bwMode="auto">
          <a:xfrm>
            <a:off x="6407150" y="3100388"/>
            <a:ext cx="327025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PT" altLang="pt-PT" sz="1100">
                <a:solidFill>
                  <a:srgbClr val="008000"/>
                </a:solidFill>
                <a:latin typeface="Arial" panose="020B0604020202020204" pitchFamily="34" charset="0"/>
              </a:rPr>
              <a:t>25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7110413" y="3095625"/>
            <a:ext cx="341312" cy="2619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PT" sz="1100" dirty="0">
                <a:solidFill>
                  <a:schemeClr val="accent4"/>
                </a:solidFill>
              </a:rPr>
              <a:t>40</a:t>
            </a:r>
          </a:p>
        </p:txBody>
      </p:sp>
      <p:sp>
        <p:nvSpPr>
          <p:cNvPr id="83992" name="TextBox 106"/>
          <p:cNvSpPr txBox="1">
            <a:spLocks noChangeArrowheads="1"/>
          </p:cNvSpPr>
          <p:nvPr/>
        </p:nvSpPr>
        <p:spPr bwMode="auto">
          <a:xfrm>
            <a:off x="5751513" y="3125788"/>
            <a:ext cx="327025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PT" altLang="pt-PT" sz="1100">
                <a:solidFill>
                  <a:srgbClr val="008000"/>
                </a:solidFill>
                <a:latin typeface="Arial" panose="020B0604020202020204" pitchFamily="34" charset="0"/>
              </a:rPr>
              <a:t>35</a:t>
            </a: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PT"/>
              <a:t>Inteligência Artificial © Joaquim Filipe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45C573-02C7-4CCB-BE2B-357F9AD61CE1}" type="slidenum">
              <a:rPr lang="pt-PT" altLang="pt-PT" smtClean="0"/>
              <a:pPr>
                <a:defRPr/>
              </a:pPr>
              <a:t>73</a:t>
            </a:fld>
            <a:endParaRPr lang="pt-PT" altLang="pt-PT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850" y="476250"/>
            <a:ext cx="8064500" cy="50482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pt-PT" dirty="0"/>
              <a:t>Algoritmo RBFS</a:t>
            </a:r>
          </a:p>
        </p:txBody>
      </p:sp>
      <p:sp>
        <p:nvSpPr>
          <p:cNvPr id="78" name="Oval 77"/>
          <p:cNvSpPr/>
          <p:nvPr/>
        </p:nvSpPr>
        <p:spPr>
          <a:xfrm>
            <a:off x="6729413" y="1331913"/>
            <a:ext cx="411162" cy="387350"/>
          </a:xfrm>
          <a:prstGeom prst="ellipse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pt-PT" sz="1400" dirty="0"/>
              <a:t>G</a:t>
            </a:r>
          </a:p>
        </p:txBody>
      </p:sp>
      <p:sp>
        <p:nvSpPr>
          <p:cNvPr id="81" name="Oval 80"/>
          <p:cNvSpPr/>
          <p:nvPr/>
        </p:nvSpPr>
        <p:spPr>
          <a:xfrm>
            <a:off x="6054725" y="2224088"/>
            <a:ext cx="411163" cy="385762"/>
          </a:xfrm>
          <a:prstGeom prst="ellipse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pt-PT" sz="1400" dirty="0"/>
              <a:t>A</a:t>
            </a:r>
          </a:p>
        </p:txBody>
      </p:sp>
      <p:sp>
        <p:nvSpPr>
          <p:cNvPr id="82" name="Oval 81"/>
          <p:cNvSpPr/>
          <p:nvPr/>
        </p:nvSpPr>
        <p:spPr>
          <a:xfrm>
            <a:off x="7596188" y="2224088"/>
            <a:ext cx="411162" cy="385762"/>
          </a:xfrm>
          <a:prstGeom prst="ellipse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pt-PT" sz="1400" dirty="0"/>
              <a:t>C</a:t>
            </a:r>
          </a:p>
        </p:txBody>
      </p:sp>
      <p:sp>
        <p:nvSpPr>
          <p:cNvPr id="84998" name="TextBox 82"/>
          <p:cNvSpPr txBox="1">
            <a:spLocks noChangeArrowheads="1"/>
          </p:cNvSpPr>
          <p:nvPr/>
        </p:nvSpPr>
        <p:spPr bwMode="auto">
          <a:xfrm>
            <a:off x="7097713" y="1393825"/>
            <a:ext cx="341312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PT" altLang="pt-PT" sz="1100">
                <a:solidFill>
                  <a:srgbClr val="FF0000"/>
                </a:solidFill>
                <a:latin typeface="Arial" panose="020B0604020202020204" pitchFamily="34" charset="0"/>
              </a:rPr>
              <a:t>25</a:t>
            </a:r>
          </a:p>
        </p:txBody>
      </p:sp>
      <p:sp>
        <p:nvSpPr>
          <p:cNvPr id="84999" name="TextBox 83"/>
          <p:cNvSpPr txBox="1">
            <a:spLocks noChangeArrowheads="1"/>
          </p:cNvSpPr>
          <p:nvPr/>
        </p:nvSpPr>
        <p:spPr bwMode="auto">
          <a:xfrm>
            <a:off x="6469063" y="2286000"/>
            <a:ext cx="661987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PT" altLang="pt-PT" sz="1100">
                <a:solidFill>
                  <a:srgbClr val="008000"/>
                </a:solidFill>
                <a:latin typeface="Arial" panose="020B0604020202020204" pitchFamily="34" charset="0"/>
              </a:rPr>
              <a:t>25=&gt;35</a:t>
            </a:r>
          </a:p>
        </p:txBody>
      </p:sp>
      <p:sp>
        <p:nvSpPr>
          <p:cNvPr id="83976" name="TextBox 84"/>
          <p:cNvSpPr txBox="1">
            <a:spLocks noChangeArrowheads="1"/>
          </p:cNvSpPr>
          <p:nvPr/>
        </p:nvSpPr>
        <p:spPr bwMode="auto">
          <a:xfrm>
            <a:off x="8007350" y="2286000"/>
            <a:ext cx="341313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pt-PT" altLang="pt-PT" sz="1100" b="1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</a:rPr>
              <a:t>25</a:t>
            </a:r>
          </a:p>
        </p:txBody>
      </p:sp>
      <p:sp>
        <p:nvSpPr>
          <p:cNvPr id="88" name="Oval 87"/>
          <p:cNvSpPr/>
          <p:nvPr/>
        </p:nvSpPr>
        <p:spPr>
          <a:xfrm>
            <a:off x="6737350" y="3057525"/>
            <a:ext cx="411163" cy="387350"/>
          </a:xfrm>
          <a:prstGeom prst="ellipse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pt-PT" sz="1400" dirty="0"/>
              <a:t>H</a:t>
            </a:r>
          </a:p>
        </p:txBody>
      </p:sp>
      <p:sp>
        <p:nvSpPr>
          <p:cNvPr id="89" name="Oval 88"/>
          <p:cNvSpPr/>
          <p:nvPr/>
        </p:nvSpPr>
        <p:spPr>
          <a:xfrm>
            <a:off x="6054725" y="3057525"/>
            <a:ext cx="411163" cy="387350"/>
          </a:xfrm>
          <a:prstGeom prst="ellipse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pt-PT" sz="1400" dirty="0"/>
              <a:t>D</a:t>
            </a:r>
          </a:p>
        </p:txBody>
      </p:sp>
      <p:sp>
        <p:nvSpPr>
          <p:cNvPr id="90" name="Oval 89"/>
          <p:cNvSpPr/>
          <p:nvPr/>
        </p:nvSpPr>
        <p:spPr>
          <a:xfrm>
            <a:off x="5402263" y="3057525"/>
            <a:ext cx="411162" cy="387350"/>
          </a:xfrm>
          <a:prstGeom prst="ellipse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pt-PT" sz="1400" dirty="0"/>
              <a:t>B</a:t>
            </a:r>
          </a:p>
        </p:txBody>
      </p:sp>
      <p:sp>
        <p:nvSpPr>
          <p:cNvPr id="92" name="Oval 91"/>
          <p:cNvSpPr/>
          <p:nvPr/>
        </p:nvSpPr>
        <p:spPr>
          <a:xfrm>
            <a:off x="6069013" y="4071938"/>
            <a:ext cx="411162" cy="385762"/>
          </a:xfrm>
          <a:prstGeom prst="ellipse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pt-PT" sz="1400" dirty="0"/>
              <a:t>E</a:t>
            </a:r>
          </a:p>
        </p:txBody>
      </p:sp>
      <p:cxnSp>
        <p:nvCxnSpPr>
          <p:cNvPr id="95" name="Straight Arrow Connector 94"/>
          <p:cNvCxnSpPr>
            <a:stCxn id="78" idx="3"/>
            <a:endCxn id="81" idx="0"/>
          </p:cNvCxnSpPr>
          <p:nvPr/>
        </p:nvCxnSpPr>
        <p:spPr>
          <a:xfrm rot="5400000">
            <a:off x="6244431" y="1678782"/>
            <a:ext cx="561975" cy="528638"/>
          </a:xfrm>
          <a:prstGeom prst="straightConnector1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78" idx="5"/>
            <a:endCxn id="82" idx="0"/>
          </p:cNvCxnSpPr>
          <p:nvPr/>
        </p:nvCxnSpPr>
        <p:spPr>
          <a:xfrm rot="16200000" flipH="1">
            <a:off x="7160419" y="1583532"/>
            <a:ext cx="561975" cy="719137"/>
          </a:xfrm>
          <a:prstGeom prst="straightConnector1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stCxn id="81" idx="3"/>
            <a:endCxn id="90" idx="0"/>
          </p:cNvCxnSpPr>
          <p:nvPr/>
        </p:nvCxnSpPr>
        <p:spPr>
          <a:xfrm rot="5400000">
            <a:off x="5609431" y="2551907"/>
            <a:ext cx="503237" cy="508000"/>
          </a:xfrm>
          <a:prstGeom prst="straightConnector1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81" idx="4"/>
            <a:endCxn id="89" idx="0"/>
          </p:cNvCxnSpPr>
          <p:nvPr/>
        </p:nvCxnSpPr>
        <p:spPr>
          <a:xfrm rot="5400000">
            <a:off x="6036469" y="2834482"/>
            <a:ext cx="447675" cy="1587"/>
          </a:xfrm>
          <a:prstGeom prst="straightConnector1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stCxn id="81" idx="5"/>
            <a:endCxn id="88" idx="0"/>
          </p:cNvCxnSpPr>
          <p:nvPr/>
        </p:nvCxnSpPr>
        <p:spPr>
          <a:xfrm rot="16200000" flipH="1">
            <a:off x="6422232" y="2537619"/>
            <a:ext cx="503237" cy="536575"/>
          </a:xfrm>
          <a:prstGeom prst="straightConnector1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stCxn id="89" idx="4"/>
            <a:endCxn id="92" idx="0"/>
          </p:cNvCxnSpPr>
          <p:nvPr/>
        </p:nvCxnSpPr>
        <p:spPr>
          <a:xfrm rot="16200000" flipH="1">
            <a:off x="5953918" y="3752057"/>
            <a:ext cx="627063" cy="12700"/>
          </a:xfrm>
          <a:prstGeom prst="straightConnector1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011" name="TextBox 134"/>
          <p:cNvSpPr txBox="1">
            <a:spLocks noChangeArrowheads="1"/>
          </p:cNvSpPr>
          <p:nvPr/>
        </p:nvSpPr>
        <p:spPr bwMode="auto">
          <a:xfrm>
            <a:off x="7334250" y="1654175"/>
            <a:ext cx="25717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PT" altLang="pt-PT" sz="1100">
                <a:solidFill>
                  <a:srgbClr val="000000"/>
                </a:solidFill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85012" name="TextBox 139"/>
          <p:cNvSpPr txBox="1">
            <a:spLocks noChangeArrowheads="1"/>
          </p:cNvSpPr>
          <p:nvPr/>
        </p:nvSpPr>
        <p:spPr bwMode="auto">
          <a:xfrm>
            <a:off x="6230938" y="3581400"/>
            <a:ext cx="255587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PT" altLang="pt-PT" sz="1100">
                <a:solidFill>
                  <a:srgbClr val="000000"/>
                </a:solidFill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85013" name="TextBox 141"/>
          <p:cNvSpPr txBox="1">
            <a:spLocks noChangeArrowheads="1"/>
          </p:cNvSpPr>
          <p:nvPr/>
        </p:nvSpPr>
        <p:spPr bwMode="auto">
          <a:xfrm>
            <a:off x="5684838" y="2608263"/>
            <a:ext cx="255587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PT" altLang="pt-PT" sz="1100">
                <a:solidFill>
                  <a:srgbClr val="000000"/>
                </a:solidFill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85014" name="TextBox 142"/>
          <p:cNvSpPr txBox="1">
            <a:spLocks noChangeArrowheads="1"/>
          </p:cNvSpPr>
          <p:nvPr/>
        </p:nvSpPr>
        <p:spPr bwMode="auto">
          <a:xfrm>
            <a:off x="6242050" y="2714625"/>
            <a:ext cx="32702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PT" altLang="pt-PT" sz="1100">
                <a:solidFill>
                  <a:srgbClr val="000000"/>
                </a:solidFill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85015" name="TextBox 143"/>
          <p:cNvSpPr txBox="1">
            <a:spLocks noChangeArrowheads="1"/>
          </p:cNvSpPr>
          <p:nvPr/>
        </p:nvSpPr>
        <p:spPr bwMode="auto">
          <a:xfrm>
            <a:off x="6626225" y="2554288"/>
            <a:ext cx="328613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PT" altLang="pt-PT" sz="1100">
                <a:solidFill>
                  <a:srgbClr val="000000"/>
                </a:solidFill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85016" name="TextBox 144"/>
          <p:cNvSpPr txBox="1">
            <a:spLocks noChangeArrowheads="1"/>
          </p:cNvSpPr>
          <p:nvPr/>
        </p:nvSpPr>
        <p:spPr bwMode="auto">
          <a:xfrm>
            <a:off x="6230938" y="1711325"/>
            <a:ext cx="32702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PT" altLang="pt-PT" sz="1100">
                <a:solidFill>
                  <a:srgbClr val="000000"/>
                </a:solidFill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85017" name="TextBox 103"/>
          <p:cNvSpPr txBox="1">
            <a:spLocks noChangeArrowheads="1"/>
          </p:cNvSpPr>
          <p:nvPr/>
        </p:nvSpPr>
        <p:spPr bwMode="auto">
          <a:xfrm>
            <a:off x="6370638" y="3284538"/>
            <a:ext cx="50482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PT" altLang="pt-PT" sz="1100">
                <a:solidFill>
                  <a:srgbClr val="008000"/>
                </a:solidFill>
                <a:latin typeface="Arial" panose="020B0604020202020204" pitchFamily="34" charset="0"/>
              </a:rPr>
              <a:t>25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PT" altLang="pt-PT" sz="1100">
                <a:solidFill>
                  <a:srgbClr val="008000"/>
                </a:solidFill>
                <a:latin typeface="Arial" panose="020B0604020202020204" pitchFamily="34" charset="0"/>
              </a:rPr>
              <a:t>=&gt;35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7110413" y="3095625"/>
            <a:ext cx="341312" cy="2619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PT" sz="1100" dirty="0">
                <a:solidFill>
                  <a:schemeClr val="accent4">
                    <a:lumMod val="75000"/>
                  </a:schemeClr>
                </a:solidFill>
              </a:rPr>
              <a:t>40</a:t>
            </a:r>
          </a:p>
        </p:txBody>
      </p:sp>
      <p:sp>
        <p:nvSpPr>
          <p:cNvPr id="85019" name="TextBox 106"/>
          <p:cNvSpPr txBox="1">
            <a:spLocks noChangeArrowheads="1"/>
          </p:cNvSpPr>
          <p:nvPr/>
        </p:nvSpPr>
        <p:spPr bwMode="auto">
          <a:xfrm>
            <a:off x="5751513" y="3125788"/>
            <a:ext cx="327025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PT" altLang="pt-PT" sz="1100">
                <a:solidFill>
                  <a:srgbClr val="008000"/>
                </a:solidFill>
                <a:latin typeface="Arial" panose="020B0604020202020204" pitchFamily="34" charset="0"/>
              </a:rPr>
              <a:t>35</a:t>
            </a:r>
          </a:p>
        </p:txBody>
      </p:sp>
      <p:sp>
        <p:nvSpPr>
          <p:cNvPr id="85020" name="TextBox 115"/>
          <p:cNvSpPr txBox="1">
            <a:spLocks noChangeArrowheads="1"/>
          </p:cNvSpPr>
          <p:nvPr/>
        </p:nvSpPr>
        <p:spPr bwMode="auto">
          <a:xfrm>
            <a:off x="6415088" y="4105275"/>
            <a:ext cx="327025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PT" altLang="pt-PT" sz="1100">
                <a:solidFill>
                  <a:srgbClr val="008000"/>
                </a:solidFill>
                <a:latin typeface="Arial" panose="020B0604020202020204" pitchFamily="34" charset="0"/>
              </a:rPr>
              <a:t>35</a:t>
            </a: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PT"/>
              <a:t>Inteligência Artificial © Joaquim Filipe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6DB52A-B630-456E-911F-C51955452163}" type="slidenum">
              <a:rPr lang="pt-PT" altLang="pt-PT" smtClean="0"/>
              <a:pPr>
                <a:defRPr/>
              </a:pPr>
              <a:t>74</a:t>
            </a:fld>
            <a:endParaRPr lang="pt-PT" altLang="pt-PT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850" y="476250"/>
            <a:ext cx="8021638" cy="50482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pt-PT" dirty="0"/>
              <a:t>Algoritmo RBFS</a:t>
            </a:r>
          </a:p>
        </p:txBody>
      </p:sp>
      <p:sp>
        <p:nvSpPr>
          <p:cNvPr id="78" name="Oval 77"/>
          <p:cNvSpPr/>
          <p:nvPr/>
        </p:nvSpPr>
        <p:spPr>
          <a:xfrm>
            <a:off x="6729413" y="1331913"/>
            <a:ext cx="411162" cy="387350"/>
          </a:xfrm>
          <a:prstGeom prst="ellipse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pt-PT" sz="1400" dirty="0"/>
              <a:t>G</a:t>
            </a:r>
          </a:p>
        </p:txBody>
      </p:sp>
      <p:sp>
        <p:nvSpPr>
          <p:cNvPr id="81" name="Oval 80"/>
          <p:cNvSpPr/>
          <p:nvPr/>
        </p:nvSpPr>
        <p:spPr>
          <a:xfrm>
            <a:off x="6054725" y="2224088"/>
            <a:ext cx="411163" cy="385762"/>
          </a:xfrm>
          <a:prstGeom prst="ellipse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pt-PT" sz="1400" dirty="0"/>
              <a:t>A</a:t>
            </a:r>
          </a:p>
        </p:txBody>
      </p:sp>
      <p:sp>
        <p:nvSpPr>
          <p:cNvPr id="82" name="Oval 81"/>
          <p:cNvSpPr/>
          <p:nvPr/>
        </p:nvSpPr>
        <p:spPr>
          <a:xfrm>
            <a:off x="7596188" y="2224088"/>
            <a:ext cx="411162" cy="385762"/>
          </a:xfrm>
          <a:prstGeom prst="ellipse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pt-PT" sz="1400" dirty="0"/>
              <a:t>C</a:t>
            </a:r>
          </a:p>
        </p:txBody>
      </p:sp>
      <p:sp>
        <p:nvSpPr>
          <p:cNvPr id="86022" name="TextBox 82"/>
          <p:cNvSpPr txBox="1">
            <a:spLocks noChangeArrowheads="1"/>
          </p:cNvSpPr>
          <p:nvPr/>
        </p:nvSpPr>
        <p:spPr bwMode="auto">
          <a:xfrm>
            <a:off x="7097713" y="1393825"/>
            <a:ext cx="341312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PT" altLang="pt-PT" sz="1100">
                <a:solidFill>
                  <a:srgbClr val="FF0000"/>
                </a:solidFill>
                <a:latin typeface="Arial" panose="020B0604020202020204" pitchFamily="34" charset="0"/>
              </a:rPr>
              <a:t>25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6469063" y="2286000"/>
            <a:ext cx="339725" cy="2619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PT" sz="1100" b="1" dirty="0">
                <a:solidFill>
                  <a:schemeClr val="accent4">
                    <a:lumMod val="75000"/>
                  </a:schemeClr>
                </a:solidFill>
              </a:rPr>
              <a:t>35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8007350" y="2286000"/>
            <a:ext cx="338138" cy="2619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PT" sz="1100" b="1" dirty="0">
                <a:solidFill>
                  <a:schemeClr val="accent4">
                    <a:lumMod val="75000"/>
                  </a:schemeClr>
                </a:solidFill>
              </a:rPr>
              <a:t>25</a:t>
            </a:r>
          </a:p>
        </p:txBody>
      </p:sp>
      <p:cxnSp>
        <p:nvCxnSpPr>
          <p:cNvPr id="95" name="Straight Arrow Connector 94"/>
          <p:cNvCxnSpPr>
            <a:stCxn id="78" idx="3"/>
            <a:endCxn id="81" idx="0"/>
          </p:cNvCxnSpPr>
          <p:nvPr/>
        </p:nvCxnSpPr>
        <p:spPr>
          <a:xfrm rot="5400000">
            <a:off x="6244431" y="1678782"/>
            <a:ext cx="561975" cy="528638"/>
          </a:xfrm>
          <a:prstGeom prst="straightConnector1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78" idx="5"/>
            <a:endCxn id="82" idx="0"/>
          </p:cNvCxnSpPr>
          <p:nvPr/>
        </p:nvCxnSpPr>
        <p:spPr>
          <a:xfrm rot="16200000" flipH="1">
            <a:off x="7160419" y="1583532"/>
            <a:ext cx="561975" cy="719137"/>
          </a:xfrm>
          <a:prstGeom prst="straightConnector1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027" name="TextBox 134"/>
          <p:cNvSpPr txBox="1">
            <a:spLocks noChangeArrowheads="1"/>
          </p:cNvSpPr>
          <p:nvPr/>
        </p:nvSpPr>
        <p:spPr bwMode="auto">
          <a:xfrm>
            <a:off x="7334250" y="1654175"/>
            <a:ext cx="25717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PT" altLang="pt-PT" sz="1100">
                <a:solidFill>
                  <a:srgbClr val="000000"/>
                </a:solidFill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86028" name="TextBox 144"/>
          <p:cNvSpPr txBox="1">
            <a:spLocks noChangeArrowheads="1"/>
          </p:cNvSpPr>
          <p:nvPr/>
        </p:nvSpPr>
        <p:spPr bwMode="auto">
          <a:xfrm>
            <a:off x="6230938" y="1711325"/>
            <a:ext cx="32702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PT" altLang="pt-PT" sz="1100">
                <a:solidFill>
                  <a:srgbClr val="000000"/>
                </a:solidFill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PT"/>
              <a:t>Inteligência Artificial © Joaquim Filipe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76B228-7121-4206-AE02-1E0B4813458E}" type="slidenum">
              <a:rPr lang="pt-PT" altLang="pt-PT" smtClean="0"/>
              <a:pPr>
                <a:defRPr/>
              </a:pPr>
              <a:t>75</a:t>
            </a:fld>
            <a:endParaRPr lang="pt-PT" altLang="pt-PT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850" y="476250"/>
            <a:ext cx="8062913" cy="50482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pt-PT" dirty="0"/>
              <a:t>Algoritmo RBFS</a:t>
            </a:r>
          </a:p>
        </p:txBody>
      </p:sp>
      <p:sp>
        <p:nvSpPr>
          <p:cNvPr id="78" name="Oval 77"/>
          <p:cNvSpPr/>
          <p:nvPr/>
        </p:nvSpPr>
        <p:spPr>
          <a:xfrm>
            <a:off x="6729413" y="1331913"/>
            <a:ext cx="411162" cy="387350"/>
          </a:xfrm>
          <a:prstGeom prst="ellipse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pt-PT" sz="1400" dirty="0"/>
              <a:t>G</a:t>
            </a:r>
          </a:p>
        </p:txBody>
      </p:sp>
      <p:sp>
        <p:nvSpPr>
          <p:cNvPr id="81" name="Oval 80"/>
          <p:cNvSpPr/>
          <p:nvPr/>
        </p:nvSpPr>
        <p:spPr>
          <a:xfrm>
            <a:off x="6054725" y="2224088"/>
            <a:ext cx="411163" cy="38576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pt-PT" sz="1400" dirty="0"/>
              <a:t>A</a:t>
            </a:r>
          </a:p>
        </p:txBody>
      </p:sp>
      <p:sp>
        <p:nvSpPr>
          <p:cNvPr id="82" name="Oval 81"/>
          <p:cNvSpPr/>
          <p:nvPr/>
        </p:nvSpPr>
        <p:spPr>
          <a:xfrm>
            <a:off x="7596188" y="2224088"/>
            <a:ext cx="411162" cy="385762"/>
          </a:xfrm>
          <a:prstGeom prst="ellipse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pt-PT" sz="1400" dirty="0"/>
              <a:t>C</a:t>
            </a:r>
          </a:p>
        </p:txBody>
      </p:sp>
      <p:sp>
        <p:nvSpPr>
          <p:cNvPr id="87046" name="TextBox 82"/>
          <p:cNvSpPr txBox="1">
            <a:spLocks noChangeArrowheads="1"/>
          </p:cNvSpPr>
          <p:nvPr/>
        </p:nvSpPr>
        <p:spPr bwMode="auto">
          <a:xfrm>
            <a:off x="7097713" y="1393825"/>
            <a:ext cx="341312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PT" altLang="pt-PT" sz="1100">
                <a:solidFill>
                  <a:srgbClr val="FF0000"/>
                </a:solidFill>
                <a:latin typeface="Arial" panose="020B0604020202020204" pitchFamily="34" charset="0"/>
              </a:rPr>
              <a:t>25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6469063" y="2286000"/>
            <a:ext cx="339725" cy="2619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PT" sz="1100" b="1" dirty="0">
                <a:solidFill>
                  <a:schemeClr val="accent4">
                    <a:lumMod val="75000"/>
                  </a:schemeClr>
                </a:solidFill>
              </a:rPr>
              <a:t>35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8007350" y="2286000"/>
            <a:ext cx="338138" cy="2619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PT" sz="1100" b="1" dirty="0">
                <a:solidFill>
                  <a:schemeClr val="accent4">
                    <a:lumMod val="75000"/>
                  </a:schemeClr>
                </a:solidFill>
              </a:rPr>
              <a:t>25</a:t>
            </a:r>
          </a:p>
        </p:txBody>
      </p:sp>
      <p:sp>
        <p:nvSpPr>
          <p:cNvPr id="86" name="Oval 85"/>
          <p:cNvSpPr/>
          <p:nvPr/>
        </p:nvSpPr>
        <p:spPr>
          <a:xfrm>
            <a:off x="7596188" y="3057525"/>
            <a:ext cx="411162" cy="387350"/>
          </a:xfrm>
          <a:prstGeom prst="ellipse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pt-PT" sz="1400" dirty="0"/>
              <a:t>D</a:t>
            </a:r>
          </a:p>
        </p:txBody>
      </p:sp>
      <p:sp>
        <p:nvSpPr>
          <p:cNvPr id="87" name="Oval 86"/>
          <p:cNvSpPr/>
          <p:nvPr/>
        </p:nvSpPr>
        <p:spPr>
          <a:xfrm>
            <a:off x="7596188" y="4071938"/>
            <a:ext cx="411162" cy="385762"/>
          </a:xfrm>
          <a:prstGeom prst="ellipse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pt-PT" sz="1400" dirty="0"/>
              <a:t>E</a:t>
            </a:r>
          </a:p>
        </p:txBody>
      </p:sp>
      <p:sp>
        <p:nvSpPr>
          <p:cNvPr id="94" name="Oval 93"/>
          <p:cNvSpPr/>
          <p:nvPr/>
        </p:nvSpPr>
        <p:spPr>
          <a:xfrm>
            <a:off x="7337425" y="4868863"/>
            <a:ext cx="411163" cy="387350"/>
          </a:xfrm>
          <a:prstGeom prst="ellipse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pt-PT" sz="1400" dirty="0"/>
              <a:t>A</a:t>
            </a:r>
          </a:p>
        </p:txBody>
      </p:sp>
      <p:cxnSp>
        <p:nvCxnSpPr>
          <p:cNvPr id="95" name="Straight Arrow Connector 94"/>
          <p:cNvCxnSpPr>
            <a:stCxn id="78" idx="3"/>
            <a:endCxn id="81" idx="0"/>
          </p:cNvCxnSpPr>
          <p:nvPr/>
        </p:nvCxnSpPr>
        <p:spPr>
          <a:xfrm rot="5400000">
            <a:off x="6244431" y="1678782"/>
            <a:ext cx="561975" cy="528638"/>
          </a:xfrm>
          <a:prstGeom prst="straightConnector1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78" idx="5"/>
            <a:endCxn id="82" idx="0"/>
          </p:cNvCxnSpPr>
          <p:nvPr/>
        </p:nvCxnSpPr>
        <p:spPr>
          <a:xfrm rot="16200000" flipH="1">
            <a:off x="7160419" y="1583532"/>
            <a:ext cx="561975" cy="719137"/>
          </a:xfrm>
          <a:prstGeom prst="straightConnector1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stCxn id="82" idx="4"/>
            <a:endCxn id="86" idx="0"/>
          </p:cNvCxnSpPr>
          <p:nvPr/>
        </p:nvCxnSpPr>
        <p:spPr>
          <a:xfrm rot="5400000">
            <a:off x="7577931" y="2834482"/>
            <a:ext cx="447675" cy="1588"/>
          </a:xfrm>
          <a:prstGeom prst="straightConnector1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stCxn id="86" idx="4"/>
            <a:endCxn id="87" idx="0"/>
          </p:cNvCxnSpPr>
          <p:nvPr/>
        </p:nvCxnSpPr>
        <p:spPr>
          <a:xfrm rot="5400000">
            <a:off x="7489031" y="3758407"/>
            <a:ext cx="625475" cy="1588"/>
          </a:xfrm>
          <a:prstGeom prst="straightConnector1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stCxn id="87" idx="4"/>
            <a:endCxn id="94" idx="0"/>
          </p:cNvCxnSpPr>
          <p:nvPr/>
        </p:nvCxnSpPr>
        <p:spPr>
          <a:xfrm rot="5400000">
            <a:off x="7466012" y="4533901"/>
            <a:ext cx="411163" cy="258762"/>
          </a:xfrm>
          <a:prstGeom prst="straightConnector1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>
            <a:stCxn id="87" idx="4"/>
          </p:cNvCxnSpPr>
          <p:nvPr/>
        </p:nvCxnSpPr>
        <p:spPr>
          <a:xfrm rot="16200000" flipH="1">
            <a:off x="7759700" y="4498975"/>
            <a:ext cx="411163" cy="328613"/>
          </a:xfrm>
          <a:prstGeom prst="straightConnector1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059" name="TextBox 134"/>
          <p:cNvSpPr txBox="1">
            <a:spLocks noChangeArrowheads="1"/>
          </p:cNvSpPr>
          <p:nvPr/>
        </p:nvSpPr>
        <p:spPr bwMode="auto">
          <a:xfrm>
            <a:off x="7334250" y="1654175"/>
            <a:ext cx="25717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PT" altLang="pt-PT" sz="1100">
                <a:solidFill>
                  <a:srgbClr val="000000"/>
                </a:solidFill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87060" name="TextBox 135"/>
          <p:cNvSpPr txBox="1">
            <a:spLocks noChangeArrowheads="1"/>
          </p:cNvSpPr>
          <p:nvPr/>
        </p:nvSpPr>
        <p:spPr bwMode="auto">
          <a:xfrm>
            <a:off x="7802563" y="2665413"/>
            <a:ext cx="255587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PT" altLang="pt-PT" sz="1100">
                <a:solidFill>
                  <a:srgbClr val="000000"/>
                </a:solidFill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87061" name="TextBox 136"/>
          <p:cNvSpPr txBox="1">
            <a:spLocks noChangeArrowheads="1"/>
          </p:cNvSpPr>
          <p:nvPr/>
        </p:nvSpPr>
        <p:spPr bwMode="auto">
          <a:xfrm>
            <a:off x="7802563" y="3581400"/>
            <a:ext cx="255587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PT" altLang="pt-PT" sz="1100">
                <a:solidFill>
                  <a:srgbClr val="000000"/>
                </a:solidFill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87062" name="TextBox 137"/>
          <p:cNvSpPr txBox="1">
            <a:spLocks noChangeArrowheads="1"/>
          </p:cNvSpPr>
          <p:nvPr/>
        </p:nvSpPr>
        <p:spPr bwMode="auto">
          <a:xfrm>
            <a:off x="7426325" y="4457700"/>
            <a:ext cx="255588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PT" altLang="pt-PT" sz="1100">
                <a:solidFill>
                  <a:srgbClr val="000000"/>
                </a:solidFill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87063" name="TextBox 138"/>
          <p:cNvSpPr txBox="1">
            <a:spLocks noChangeArrowheads="1"/>
          </p:cNvSpPr>
          <p:nvPr/>
        </p:nvSpPr>
        <p:spPr bwMode="auto">
          <a:xfrm>
            <a:off x="7929563" y="4457700"/>
            <a:ext cx="328612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PT" altLang="pt-PT" sz="1100">
                <a:solidFill>
                  <a:srgbClr val="000000"/>
                </a:solidFill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87064" name="TextBox 144"/>
          <p:cNvSpPr txBox="1">
            <a:spLocks noChangeArrowheads="1"/>
          </p:cNvSpPr>
          <p:nvPr/>
        </p:nvSpPr>
        <p:spPr bwMode="auto">
          <a:xfrm>
            <a:off x="6230938" y="1711325"/>
            <a:ext cx="32702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PT" altLang="pt-PT" sz="1100">
                <a:solidFill>
                  <a:srgbClr val="000000"/>
                </a:solidFill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87065" name="TextBox 95"/>
          <p:cNvSpPr txBox="1">
            <a:spLocks noChangeArrowheads="1"/>
          </p:cNvSpPr>
          <p:nvPr/>
        </p:nvSpPr>
        <p:spPr bwMode="auto">
          <a:xfrm>
            <a:off x="8058150" y="3065463"/>
            <a:ext cx="328613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PT" altLang="pt-PT" sz="1100">
                <a:solidFill>
                  <a:srgbClr val="008000"/>
                </a:solidFill>
                <a:latin typeface="Arial" panose="020B0604020202020204" pitchFamily="34" charset="0"/>
              </a:rPr>
              <a:t>15</a:t>
            </a:r>
          </a:p>
        </p:txBody>
      </p:sp>
      <p:sp>
        <p:nvSpPr>
          <p:cNvPr id="87066" name="TextBox 98"/>
          <p:cNvSpPr txBox="1">
            <a:spLocks noChangeArrowheads="1"/>
          </p:cNvSpPr>
          <p:nvPr/>
        </p:nvSpPr>
        <p:spPr bwMode="auto">
          <a:xfrm>
            <a:off x="8334375" y="4868863"/>
            <a:ext cx="328613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PT" altLang="pt-PT" sz="1100">
                <a:solidFill>
                  <a:srgbClr val="008000"/>
                </a:solidFill>
                <a:latin typeface="Arial" panose="020B0604020202020204" pitchFamily="34" charset="0"/>
              </a:rPr>
              <a:t>25</a:t>
            </a:r>
          </a:p>
        </p:txBody>
      </p:sp>
      <p:sp>
        <p:nvSpPr>
          <p:cNvPr id="87067" name="TextBox 99"/>
          <p:cNvSpPr txBox="1">
            <a:spLocks noChangeArrowheads="1"/>
          </p:cNvSpPr>
          <p:nvPr/>
        </p:nvSpPr>
        <p:spPr bwMode="auto">
          <a:xfrm>
            <a:off x="7043738" y="4852988"/>
            <a:ext cx="328612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PT" altLang="pt-PT" sz="1100">
                <a:solidFill>
                  <a:srgbClr val="008000"/>
                </a:solidFill>
                <a:latin typeface="Arial" panose="020B0604020202020204" pitchFamily="34" charset="0"/>
              </a:rPr>
              <a:t>30</a:t>
            </a:r>
          </a:p>
        </p:txBody>
      </p:sp>
      <p:sp>
        <p:nvSpPr>
          <p:cNvPr id="87068" name="TextBox 102"/>
          <p:cNvSpPr txBox="1">
            <a:spLocks noChangeArrowheads="1"/>
          </p:cNvSpPr>
          <p:nvPr/>
        </p:nvSpPr>
        <p:spPr bwMode="auto">
          <a:xfrm>
            <a:off x="8018463" y="4110038"/>
            <a:ext cx="327025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PT" altLang="pt-PT" sz="1100">
                <a:solidFill>
                  <a:srgbClr val="008000"/>
                </a:solidFill>
                <a:latin typeface="Arial" panose="020B0604020202020204" pitchFamily="34" charset="0"/>
              </a:rPr>
              <a:t>25</a:t>
            </a: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PT"/>
              <a:t>Inteligência Artificial © Joaquim Filipe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3CD6F1-6692-4E9A-908D-75A4B644C327}" type="slidenum">
              <a:rPr lang="pt-PT" altLang="pt-PT" smtClean="0"/>
              <a:pPr>
                <a:defRPr/>
              </a:pPr>
              <a:t>76</a:t>
            </a:fld>
            <a:endParaRPr lang="pt-PT" altLang="pt-PT"/>
          </a:p>
        </p:txBody>
      </p:sp>
      <p:sp>
        <p:nvSpPr>
          <p:cNvPr id="35" name="Oval 34"/>
          <p:cNvSpPr/>
          <p:nvPr/>
        </p:nvSpPr>
        <p:spPr>
          <a:xfrm>
            <a:off x="7923213" y="4868863"/>
            <a:ext cx="411162" cy="387350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pt-PT" sz="1400" dirty="0"/>
              <a:t>I</a:t>
            </a:r>
          </a:p>
        </p:txBody>
      </p:sp>
      <p:sp>
        <p:nvSpPr>
          <p:cNvPr id="38" name="Content Placeholder 2"/>
          <p:cNvSpPr txBox="1">
            <a:spLocks/>
          </p:cNvSpPr>
          <p:nvPr/>
        </p:nvSpPr>
        <p:spPr>
          <a:xfrm>
            <a:off x="3717255" y="3461408"/>
            <a:ext cx="3375025" cy="1160624"/>
          </a:xfrm>
          <a:prstGeom prst="rect">
            <a:avLst/>
          </a:prstGeom>
        </p:spPr>
        <p:txBody>
          <a:bodyPr>
            <a:normAutofit fontScale="92500"/>
          </a:bodyPr>
          <a:lstStyle/>
          <a:p>
            <a:pPr marL="342900" indent="-342900" defTabSz="457200" eaLnBrk="1" fontAlgn="auto" hangingPunct="1"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lang="pt-PT" sz="1600" i="1" u="sng" dirty="0">
                <a:latin typeface="+mn-lt"/>
              </a:rPr>
              <a:t>Nota</a:t>
            </a:r>
            <a:r>
              <a:rPr lang="pt-PT" sz="1600" dirty="0">
                <a:latin typeface="+mn-lt"/>
              </a:rPr>
              <a:t>: O nó A já está em abertos e tem maior custo. Neste caso é removido o nó antigo e conserva-se o de menor custo</a:t>
            </a:r>
          </a:p>
        </p:txBody>
      </p:sp>
      <p:cxnSp>
        <p:nvCxnSpPr>
          <p:cNvPr id="39" name="Straight Arrow Connector 38"/>
          <p:cNvCxnSpPr>
            <a:endCxn id="81" idx="4"/>
          </p:cNvCxnSpPr>
          <p:nvPr/>
        </p:nvCxnSpPr>
        <p:spPr>
          <a:xfrm flipV="1">
            <a:off x="6096794" y="2609850"/>
            <a:ext cx="163513" cy="826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endCxn id="94" idx="1"/>
          </p:cNvCxnSpPr>
          <p:nvPr/>
        </p:nvCxnSpPr>
        <p:spPr>
          <a:xfrm>
            <a:off x="6863217" y="4528345"/>
            <a:ext cx="534421" cy="397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81477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850" y="476250"/>
            <a:ext cx="8062913" cy="50482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pt-PT" dirty="0"/>
              <a:t>Algoritmo RBFS</a:t>
            </a:r>
          </a:p>
        </p:txBody>
      </p:sp>
      <p:sp>
        <p:nvSpPr>
          <p:cNvPr id="78" name="Oval 77"/>
          <p:cNvSpPr/>
          <p:nvPr/>
        </p:nvSpPr>
        <p:spPr>
          <a:xfrm>
            <a:off x="6729413" y="1331913"/>
            <a:ext cx="411162" cy="387350"/>
          </a:xfrm>
          <a:prstGeom prst="ellipse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pt-PT" sz="1400" dirty="0"/>
              <a:t>G</a:t>
            </a:r>
          </a:p>
        </p:txBody>
      </p:sp>
      <p:sp>
        <p:nvSpPr>
          <p:cNvPr id="82" name="Oval 81"/>
          <p:cNvSpPr/>
          <p:nvPr/>
        </p:nvSpPr>
        <p:spPr>
          <a:xfrm>
            <a:off x="7596188" y="2224088"/>
            <a:ext cx="411162" cy="385762"/>
          </a:xfrm>
          <a:prstGeom prst="ellipse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pt-PT" sz="1400" dirty="0"/>
              <a:t>C</a:t>
            </a:r>
          </a:p>
        </p:txBody>
      </p:sp>
      <p:sp>
        <p:nvSpPr>
          <p:cNvPr id="87046" name="TextBox 82"/>
          <p:cNvSpPr txBox="1">
            <a:spLocks noChangeArrowheads="1"/>
          </p:cNvSpPr>
          <p:nvPr/>
        </p:nvSpPr>
        <p:spPr bwMode="auto">
          <a:xfrm>
            <a:off x="7097713" y="1393825"/>
            <a:ext cx="341312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PT" altLang="pt-PT" sz="1100">
                <a:solidFill>
                  <a:srgbClr val="FF0000"/>
                </a:solidFill>
                <a:latin typeface="Arial" panose="020B0604020202020204" pitchFamily="34" charset="0"/>
              </a:rPr>
              <a:t>25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8007350" y="2286000"/>
            <a:ext cx="338138" cy="2619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PT" sz="1100" b="1" dirty="0">
                <a:solidFill>
                  <a:schemeClr val="accent4">
                    <a:lumMod val="75000"/>
                  </a:schemeClr>
                </a:solidFill>
              </a:rPr>
              <a:t>25</a:t>
            </a:r>
          </a:p>
        </p:txBody>
      </p:sp>
      <p:sp>
        <p:nvSpPr>
          <p:cNvPr id="86" name="Oval 85"/>
          <p:cNvSpPr/>
          <p:nvPr/>
        </p:nvSpPr>
        <p:spPr>
          <a:xfrm>
            <a:off x="7596188" y="3057525"/>
            <a:ext cx="411162" cy="387350"/>
          </a:xfrm>
          <a:prstGeom prst="ellipse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pt-PT" sz="1400" dirty="0"/>
              <a:t>D</a:t>
            </a:r>
          </a:p>
        </p:txBody>
      </p:sp>
      <p:sp>
        <p:nvSpPr>
          <p:cNvPr id="87" name="Oval 86"/>
          <p:cNvSpPr/>
          <p:nvPr/>
        </p:nvSpPr>
        <p:spPr>
          <a:xfrm>
            <a:off x="7596188" y="4071938"/>
            <a:ext cx="411162" cy="385762"/>
          </a:xfrm>
          <a:prstGeom prst="ellipse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pt-PT" sz="1400" dirty="0"/>
              <a:t>E</a:t>
            </a:r>
          </a:p>
        </p:txBody>
      </p:sp>
      <p:sp>
        <p:nvSpPr>
          <p:cNvPr id="94" name="Oval 93"/>
          <p:cNvSpPr/>
          <p:nvPr/>
        </p:nvSpPr>
        <p:spPr>
          <a:xfrm>
            <a:off x="7337425" y="4868863"/>
            <a:ext cx="411163" cy="387350"/>
          </a:xfrm>
          <a:prstGeom prst="ellipse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pt-PT" sz="1400" dirty="0"/>
              <a:t>A</a:t>
            </a:r>
          </a:p>
        </p:txBody>
      </p:sp>
      <p:cxnSp>
        <p:nvCxnSpPr>
          <p:cNvPr id="98" name="Straight Arrow Connector 97"/>
          <p:cNvCxnSpPr>
            <a:stCxn id="78" idx="5"/>
            <a:endCxn id="82" idx="0"/>
          </p:cNvCxnSpPr>
          <p:nvPr/>
        </p:nvCxnSpPr>
        <p:spPr>
          <a:xfrm rot="16200000" flipH="1">
            <a:off x="7160419" y="1583532"/>
            <a:ext cx="561975" cy="719137"/>
          </a:xfrm>
          <a:prstGeom prst="straightConnector1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stCxn id="82" idx="4"/>
            <a:endCxn id="86" idx="0"/>
          </p:cNvCxnSpPr>
          <p:nvPr/>
        </p:nvCxnSpPr>
        <p:spPr>
          <a:xfrm rot="5400000">
            <a:off x="7577931" y="2834482"/>
            <a:ext cx="447675" cy="1588"/>
          </a:xfrm>
          <a:prstGeom prst="straightConnector1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stCxn id="86" idx="4"/>
            <a:endCxn id="87" idx="0"/>
          </p:cNvCxnSpPr>
          <p:nvPr/>
        </p:nvCxnSpPr>
        <p:spPr>
          <a:xfrm rot="5400000">
            <a:off x="7489031" y="3758407"/>
            <a:ext cx="625475" cy="1588"/>
          </a:xfrm>
          <a:prstGeom prst="straightConnector1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stCxn id="87" idx="4"/>
            <a:endCxn id="94" idx="0"/>
          </p:cNvCxnSpPr>
          <p:nvPr/>
        </p:nvCxnSpPr>
        <p:spPr>
          <a:xfrm rot="5400000">
            <a:off x="7466012" y="4533901"/>
            <a:ext cx="411163" cy="258762"/>
          </a:xfrm>
          <a:prstGeom prst="straightConnector1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>
            <a:stCxn id="87" idx="4"/>
          </p:cNvCxnSpPr>
          <p:nvPr/>
        </p:nvCxnSpPr>
        <p:spPr>
          <a:xfrm rot="16200000" flipH="1">
            <a:off x="7759700" y="4498975"/>
            <a:ext cx="411163" cy="328613"/>
          </a:xfrm>
          <a:prstGeom prst="straightConnector1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059" name="TextBox 134"/>
          <p:cNvSpPr txBox="1">
            <a:spLocks noChangeArrowheads="1"/>
          </p:cNvSpPr>
          <p:nvPr/>
        </p:nvSpPr>
        <p:spPr bwMode="auto">
          <a:xfrm>
            <a:off x="7334250" y="1654175"/>
            <a:ext cx="25717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PT" altLang="pt-PT" sz="1100">
                <a:solidFill>
                  <a:srgbClr val="000000"/>
                </a:solidFill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87060" name="TextBox 135"/>
          <p:cNvSpPr txBox="1">
            <a:spLocks noChangeArrowheads="1"/>
          </p:cNvSpPr>
          <p:nvPr/>
        </p:nvSpPr>
        <p:spPr bwMode="auto">
          <a:xfrm>
            <a:off x="7802563" y="2665413"/>
            <a:ext cx="255587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PT" altLang="pt-PT" sz="1100">
                <a:solidFill>
                  <a:srgbClr val="000000"/>
                </a:solidFill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87061" name="TextBox 136"/>
          <p:cNvSpPr txBox="1">
            <a:spLocks noChangeArrowheads="1"/>
          </p:cNvSpPr>
          <p:nvPr/>
        </p:nvSpPr>
        <p:spPr bwMode="auto">
          <a:xfrm>
            <a:off x="7802563" y="3581400"/>
            <a:ext cx="255587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PT" altLang="pt-PT" sz="1100">
                <a:solidFill>
                  <a:srgbClr val="000000"/>
                </a:solidFill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87062" name="TextBox 137"/>
          <p:cNvSpPr txBox="1">
            <a:spLocks noChangeArrowheads="1"/>
          </p:cNvSpPr>
          <p:nvPr/>
        </p:nvSpPr>
        <p:spPr bwMode="auto">
          <a:xfrm>
            <a:off x="7426325" y="4457700"/>
            <a:ext cx="255588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PT" altLang="pt-PT" sz="1100">
                <a:solidFill>
                  <a:srgbClr val="000000"/>
                </a:solidFill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87063" name="TextBox 138"/>
          <p:cNvSpPr txBox="1">
            <a:spLocks noChangeArrowheads="1"/>
          </p:cNvSpPr>
          <p:nvPr/>
        </p:nvSpPr>
        <p:spPr bwMode="auto">
          <a:xfrm>
            <a:off x="7929563" y="4457700"/>
            <a:ext cx="328612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PT" altLang="pt-PT" sz="1100">
                <a:solidFill>
                  <a:srgbClr val="000000"/>
                </a:solidFill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87064" name="TextBox 144"/>
          <p:cNvSpPr txBox="1">
            <a:spLocks noChangeArrowheads="1"/>
          </p:cNvSpPr>
          <p:nvPr/>
        </p:nvSpPr>
        <p:spPr bwMode="auto">
          <a:xfrm>
            <a:off x="6230938" y="1711325"/>
            <a:ext cx="32702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PT" altLang="pt-PT" sz="1100">
                <a:solidFill>
                  <a:srgbClr val="000000"/>
                </a:solidFill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87065" name="TextBox 95"/>
          <p:cNvSpPr txBox="1">
            <a:spLocks noChangeArrowheads="1"/>
          </p:cNvSpPr>
          <p:nvPr/>
        </p:nvSpPr>
        <p:spPr bwMode="auto">
          <a:xfrm>
            <a:off x="8058150" y="3065463"/>
            <a:ext cx="328613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PT" altLang="pt-PT" sz="1100">
                <a:solidFill>
                  <a:srgbClr val="008000"/>
                </a:solidFill>
                <a:latin typeface="Arial" panose="020B0604020202020204" pitchFamily="34" charset="0"/>
              </a:rPr>
              <a:t>15</a:t>
            </a:r>
          </a:p>
        </p:txBody>
      </p:sp>
      <p:sp>
        <p:nvSpPr>
          <p:cNvPr id="87066" name="TextBox 98"/>
          <p:cNvSpPr txBox="1">
            <a:spLocks noChangeArrowheads="1"/>
          </p:cNvSpPr>
          <p:nvPr/>
        </p:nvSpPr>
        <p:spPr bwMode="auto">
          <a:xfrm>
            <a:off x="8334375" y="4868863"/>
            <a:ext cx="328613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PT" altLang="pt-PT" sz="1100">
                <a:solidFill>
                  <a:srgbClr val="008000"/>
                </a:solidFill>
                <a:latin typeface="Arial" panose="020B0604020202020204" pitchFamily="34" charset="0"/>
              </a:rPr>
              <a:t>25</a:t>
            </a:r>
          </a:p>
        </p:txBody>
      </p:sp>
      <p:sp>
        <p:nvSpPr>
          <p:cNvPr id="87067" name="TextBox 99"/>
          <p:cNvSpPr txBox="1">
            <a:spLocks noChangeArrowheads="1"/>
          </p:cNvSpPr>
          <p:nvPr/>
        </p:nvSpPr>
        <p:spPr bwMode="auto">
          <a:xfrm>
            <a:off x="7043738" y="4852988"/>
            <a:ext cx="328612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PT" altLang="pt-PT" sz="1100">
                <a:solidFill>
                  <a:srgbClr val="008000"/>
                </a:solidFill>
                <a:latin typeface="Arial" panose="020B0604020202020204" pitchFamily="34" charset="0"/>
              </a:rPr>
              <a:t>30</a:t>
            </a:r>
          </a:p>
        </p:txBody>
      </p:sp>
      <p:sp>
        <p:nvSpPr>
          <p:cNvPr id="87068" name="TextBox 102"/>
          <p:cNvSpPr txBox="1">
            <a:spLocks noChangeArrowheads="1"/>
          </p:cNvSpPr>
          <p:nvPr/>
        </p:nvSpPr>
        <p:spPr bwMode="auto">
          <a:xfrm>
            <a:off x="8018463" y="4110038"/>
            <a:ext cx="327025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PT" altLang="pt-PT" sz="1100">
                <a:solidFill>
                  <a:srgbClr val="008000"/>
                </a:solidFill>
                <a:latin typeface="Arial" panose="020B0604020202020204" pitchFamily="34" charset="0"/>
              </a:rPr>
              <a:t>25</a:t>
            </a: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PT"/>
              <a:t>Inteligência Artificial © Joaquim Filipe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3CD6F1-6692-4E9A-908D-75A4B644C327}" type="slidenum">
              <a:rPr lang="pt-PT" altLang="pt-PT" smtClean="0"/>
              <a:pPr>
                <a:defRPr/>
              </a:pPr>
              <a:t>77</a:t>
            </a:fld>
            <a:endParaRPr lang="pt-PT" altLang="pt-PT"/>
          </a:p>
        </p:txBody>
      </p:sp>
      <p:sp>
        <p:nvSpPr>
          <p:cNvPr id="35" name="Oval 34"/>
          <p:cNvSpPr/>
          <p:nvPr/>
        </p:nvSpPr>
        <p:spPr>
          <a:xfrm>
            <a:off x="7923213" y="4868863"/>
            <a:ext cx="411162" cy="387350"/>
          </a:xfrm>
          <a:prstGeom prst="ellipse">
            <a:avLst/>
          </a:prstGeom>
          <a:solidFill>
            <a:schemeClr val="accent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pt-PT" sz="1400" dirty="0"/>
              <a:t>I</a:t>
            </a:r>
          </a:p>
        </p:txBody>
      </p:sp>
      <p:sp>
        <p:nvSpPr>
          <p:cNvPr id="36" name="Content Placeholder 2"/>
          <p:cNvSpPr txBox="1">
            <a:spLocks/>
          </p:cNvSpPr>
          <p:nvPr/>
        </p:nvSpPr>
        <p:spPr>
          <a:xfrm>
            <a:off x="3554684" y="5596731"/>
            <a:ext cx="4104729" cy="348455"/>
          </a:xfrm>
          <a:prstGeom prst="rect">
            <a:avLst/>
          </a:prstGeom>
          <a:solidFill>
            <a:schemeClr val="accent2"/>
          </a:solidFill>
        </p:spPr>
        <p:txBody>
          <a:bodyPr>
            <a:normAutofit fontScale="92500" lnSpcReduction="10000"/>
          </a:bodyPr>
          <a:lstStyle/>
          <a:p>
            <a:pPr marL="342900" indent="-342900" defTabSz="457200" eaLnBrk="1" fontAlgn="auto" hangingPunct="1"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lang="pt-PT" sz="1900" dirty="0">
                <a:latin typeface="+mn-lt"/>
              </a:rPr>
              <a:t>Pára e dá a solução: G, C, D, E, I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 flipV="1">
            <a:off x="7507289" y="5236368"/>
            <a:ext cx="376237" cy="341313"/>
          </a:xfrm>
          <a:prstGeom prst="straightConnector1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888" y="763588"/>
            <a:ext cx="7291387" cy="1293812"/>
          </a:xfrm>
        </p:spPr>
        <p:txBody>
          <a:bodyPr/>
          <a:lstStyle/>
          <a:p>
            <a:pPr>
              <a:defRPr/>
            </a:pPr>
            <a:r>
              <a:rPr lang="pt-PT" dirty="0"/>
              <a:t>Análise comparativa Simulação</a:t>
            </a:r>
          </a:p>
        </p:txBody>
      </p:sp>
      <p:sp>
        <p:nvSpPr>
          <p:cNvPr id="880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pt-PT" altLang="pt-PT" sz="3200"/>
              <a:t>A*</a:t>
            </a:r>
          </a:p>
          <a:p>
            <a:pPr>
              <a:lnSpc>
                <a:spcPct val="150000"/>
              </a:lnSpc>
            </a:pPr>
            <a:r>
              <a:rPr lang="pt-PT" altLang="pt-PT" sz="3200"/>
              <a:t>IDA* - Iterative Deepening A*</a:t>
            </a:r>
          </a:p>
          <a:p>
            <a:pPr>
              <a:lnSpc>
                <a:spcPct val="150000"/>
              </a:lnSpc>
            </a:pPr>
            <a:r>
              <a:rPr lang="pt-PT" altLang="pt-PT" sz="3200"/>
              <a:t>RBFS – Recursive Best First Search</a:t>
            </a:r>
          </a:p>
          <a:p>
            <a:pPr>
              <a:lnSpc>
                <a:spcPct val="150000"/>
              </a:lnSpc>
            </a:pPr>
            <a:r>
              <a:rPr lang="pt-PT" altLang="pt-PT" sz="3200">
                <a:solidFill>
                  <a:srgbClr val="FFFF00"/>
                </a:solidFill>
              </a:rPr>
              <a:t>SMA* - Simplified Memory-Bound A*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PT"/>
              <a:t>Inteligência Artificial © Joaquim Filipe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1E0470-C967-4E79-BCED-0377E909E3F0}" type="slidenum">
              <a:rPr lang="pt-PT" altLang="pt-PT" smtClean="0"/>
              <a:pPr>
                <a:defRPr/>
              </a:pPr>
              <a:t>78</a:t>
            </a:fld>
            <a:endParaRPr lang="pt-PT" altLang="pt-PT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850" y="476250"/>
            <a:ext cx="7561263" cy="50482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pt-PT" dirty="0"/>
              <a:t>Algoritmo SMA* (</a:t>
            </a:r>
            <a:r>
              <a:rPr lang="pt-PT" dirty="0" err="1"/>
              <a:t>max</a:t>
            </a:r>
            <a:r>
              <a:rPr lang="pt-PT" dirty="0"/>
              <a:t> = 8 nós)</a:t>
            </a: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PT"/>
              <a:t>Inteligência Artificial © Joaquim Filipe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689772-D4B3-4C40-A0E0-4B53E80B2F0B}" type="slidenum">
              <a:rPr lang="pt-PT" altLang="pt-PT" smtClean="0"/>
              <a:pPr>
                <a:defRPr/>
              </a:pPr>
              <a:t>79</a:t>
            </a:fld>
            <a:endParaRPr lang="pt-PT" altLang="pt-PT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PT"/>
              <a:t>Representação de um Estado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593725" y="2193925"/>
            <a:ext cx="7507288" cy="4070350"/>
          </a:xfrm>
        </p:spPr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pt-PT" altLang="pt-PT"/>
              <a:t>Um estado no problema do caixeiro viajante pode ser representado como um conjunto de 2 elementos: {C, V}</a:t>
            </a:r>
          </a:p>
          <a:p>
            <a:pPr lvl="2" eaLnBrk="1" hangingPunct="1">
              <a:lnSpc>
                <a:spcPct val="100000"/>
              </a:lnSpc>
            </a:pPr>
            <a:r>
              <a:rPr lang="pt-PT" altLang="pt-PT"/>
              <a:t>C = Conjunto de cidades a visitar.</a:t>
            </a:r>
          </a:p>
          <a:p>
            <a:pPr lvl="2" eaLnBrk="1" hangingPunct="1">
              <a:lnSpc>
                <a:spcPct val="100000"/>
              </a:lnSpc>
            </a:pPr>
            <a:r>
              <a:rPr lang="pt-PT" altLang="pt-PT"/>
              <a:t>V = Conjunto das cidades já visitadas.</a:t>
            </a:r>
          </a:p>
          <a:p>
            <a:pPr eaLnBrk="1" hangingPunct="1">
              <a:lnSpc>
                <a:spcPct val="100000"/>
              </a:lnSpc>
            </a:pPr>
            <a:r>
              <a:rPr lang="pt-PT" altLang="pt-PT"/>
              <a:t>O estado final é um estado em que </a:t>
            </a:r>
          </a:p>
          <a:p>
            <a:pPr lvl="2" eaLnBrk="1" hangingPunct="1">
              <a:lnSpc>
                <a:spcPct val="100000"/>
              </a:lnSpc>
            </a:pPr>
            <a:r>
              <a:rPr lang="pt-PT" altLang="pt-PT"/>
              <a:t>C = </a:t>
            </a:r>
            <a:r>
              <a:rPr lang="en-US" altLang="pt-PT">
                <a:cs typeface="Arial" panose="020B0604020202020204" pitchFamily="34" charset="0"/>
              </a:rPr>
              <a:t>Ø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pt-PT">
                <a:cs typeface="Arial" panose="020B0604020202020204" pitchFamily="34" charset="0"/>
              </a:rPr>
              <a:t>O estado inicial é o estado em que C contém todas as cidades e V = Ø.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PT"/>
              <a:t>Inteligência Artificial © Joaquim Filipe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fld id="{27F59825-7F92-4E93-AFD5-F250EC8FDAA7}" type="slidenum">
              <a:rPr lang="pt-PT" altLang="pt-PT"/>
              <a:pPr eaLnBrk="1" hangingPunct="1">
                <a:defRPr/>
              </a:pPr>
              <a:t>8</a:t>
            </a:fld>
            <a:endParaRPr lang="pt-PT" altLang="pt-PT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850" y="476250"/>
            <a:ext cx="7561263" cy="50482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pt-PT" dirty="0"/>
              <a:t>Algoritmo SMA* (</a:t>
            </a:r>
            <a:r>
              <a:rPr lang="pt-PT" dirty="0" err="1"/>
              <a:t>max</a:t>
            </a:r>
            <a:r>
              <a:rPr lang="pt-PT" dirty="0"/>
              <a:t> = 8 nós)</a:t>
            </a:r>
          </a:p>
        </p:txBody>
      </p:sp>
      <p:sp>
        <p:nvSpPr>
          <p:cNvPr id="78" name="Oval 77"/>
          <p:cNvSpPr/>
          <p:nvPr/>
        </p:nvSpPr>
        <p:spPr>
          <a:xfrm>
            <a:off x="6729413" y="1331913"/>
            <a:ext cx="411162" cy="38735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pt-PT" sz="1400" dirty="0"/>
              <a:t>G</a:t>
            </a:r>
          </a:p>
        </p:txBody>
      </p:sp>
      <p:sp>
        <p:nvSpPr>
          <p:cNvPr id="81" name="Oval 80"/>
          <p:cNvSpPr/>
          <p:nvPr/>
        </p:nvSpPr>
        <p:spPr>
          <a:xfrm>
            <a:off x="6054725" y="2224088"/>
            <a:ext cx="411163" cy="385762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pt-PT" sz="1400" dirty="0"/>
              <a:t>A</a:t>
            </a:r>
          </a:p>
        </p:txBody>
      </p:sp>
      <p:sp>
        <p:nvSpPr>
          <p:cNvPr id="82" name="Oval 81"/>
          <p:cNvSpPr/>
          <p:nvPr/>
        </p:nvSpPr>
        <p:spPr>
          <a:xfrm>
            <a:off x="7596188" y="2224088"/>
            <a:ext cx="411162" cy="385762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pt-PT" sz="1400" dirty="0"/>
              <a:t>C</a:t>
            </a:r>
          </a:p>
        </p:txBody>
      </p:sp>
      <p:sp>
        <p:nvSpPr>
          <p:cNvPr id="90118" name="TextBox 82"/>
          <p:cNvSpPr txBox="1">
            <a:spLocks noChangeArrowheads="1"/>
          </p:cNvSpPr>
          <p:nvPr/>
        </p:nvSpPr>
        <p:spPr bwMode="auto">
          <a:xfrm>
            <a:off x="7097713" y="1393825"/>
            <a:ext cx="1303337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PT" altLang="pt-PT" sz="1100">
                <a:solidFill>
                  <a:srgbClr val="FF0000"/>
                </a:solidFill>
                <a:latin typeface="Arial" panose="020B0604020202020204" pitchFamily="34" charset="0"/>
              </a:rPr>
              <a:t>10=&gt;15=&gt;25=&gt;20</a:t>
            </a:r>
          </a:p>
        </p:txBody>
      </p:sp>
      <p:sp>
        <p:nvSpPr>
          <p:cNvPr id="90119" name="TextBox 83"/>
          <p:cNvSpPr txBox="1">
            <a:spLocks noChangeArrowheads="1"/>
          </p:cNvSpPr>
          <p:nvPr/>
        </p:nvSpPr>
        <p:spPr bwMode="auto">
          <a:xfrm>
            <a:off x="6469063" y="2286000"/>
            <a:ext cx="328612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PT" altLang="pt-PT" sz="1100">
                <a:solidFill>
                  <a:srgbClr val="008000"/>
                </a:solidFill>
                <a:latin typeface="Arial" panose="020B0604020202020204" pitchFamily="34" charset="0"/>
              </a:rPr>
              <a:t>20</a:t>
            </a:r>
          </a:p>
        </p:txBody>
      </p:sp>
      <p:sp>
        <p:nvSpPr>
          <p:cNvPr id="90120" name="TextBox 84"/>
          <p:cNvSpPr txBox="1">
            <a:spLocks noChangeArrowheads="1"/>
          </p:cNvSpPr>
          <p:nvPr/>
        </p:nvSpPr>
        <p:spPr bwMode="auto">
          <a:xfrm>
            <a:off x="8007350" y="2286000"/>
            <a:ext cx="661988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PT" altLang="pt-PT" sz="1100">
                <a:solidFill>
                  <a:srgbClr val="008000"/>
                </a:solidFill>
                <a:latin typeface="Arial" panose="020B0604020202020204" pitchFamily="34" charset="0"/>
              </a:rPr>
              <a:t>15=&gt;25</a:t>
            </a:r>
          </a:p>
        </p:txBody>
      </p:sp>
      <p:sp>
        <p:nvSpPr>
          <p:cNvPr id="86" name="Oval 85"/>
          <p:cNvSpPr/>
          <p:nvPr/>
        </p:nvSpPr>
        <p:spPr>
          <a:xfrm>
            <a:off x="7596188" y="3057525"/>
            <a:ext cx="411162" cy="38735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pt-PT" sz="1400" dirty="0"/>
              <a:t>D</a:t>
            </a:r>
          </a:p>
        </p:txBody>
      </p:sp>
      <p:sp>
        <p:nvSpPr>
          <p:cNvPr id="87" name="Oval 86"/>
          <p:cNvSpPr/>
          <p:nvPr/>
        </p:nvSpPr>
        <p:spPr>
          <a:xfrm>
            <a:off x="7596188" y="4071938"/>
            <a:ext cx="411162" cy="385762"/>
          </a:xfrm>
          <a:prstGeom prst="ellipse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pt-PT" sz="1400" dirty="0"/>
              <a:t>E</a:t>
            </a:r>
          </a:p>
        </p:txBody>
      </p:sp>
      <p:sp>
        <p:nvSpPr>
          <p:cNvPr id="88" name="Oval 87"/>
          <p:cNvSpPr/>
          <p:nvPr/>
        </p:nvSpPr>
        <p:spPr>
          <a:xfrm>
            <a:off x="6737350" y="3057525"/>
            <a:ext cx="411163" cy="38735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pt-PT" sz="1400" dirty="0"/>
              <a:t>H</a:t>
            </a:r>
          </a:p>
        </p:txBody>
      </p:sp>
      <p:sp>
        <p:nvSpPr>
          <p:cNvPr id="90" name="Oval 89"/>
          <p:cNvSpPr/>
          <p:nvPr/>
        </p:nvSpPr>
        <p:spPr>
          <a:xfrm>
            <a:off x="5402263" y="3057525"/>
            <a:ext cx="411162" cy="387350"/>
          </a:xfrm>
          <a:prstGeom prst="ellipse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pt-PT" sz="1400" dirty="0"/>
              <a:t>B</a:t>
            </a:r>
          </a:p>
        </p:txBody>
      </p:sp>
      <p:cxnSp>
        <p:nvCxnSpPr>
          <p:cNvPr id="95" name="Straight Arrow Connector 94"/>
          <p:cNvCxnSpPr>
            <a:stCxn id="78" idx="3"/>
            <a:endCxn id="81" idx="0"/>
          </p:cNvCxnSpPr>
          <p:nvPr/>
        </p:nvCxnSpPr>
        <p:spPr>
          <a:xfrm rot="5400000">
            <a:off x="6244431" y="1678782"/>
            <a:ext cx="561975" cy="528638"/>
          </a:xfrm>
          <a:prstGeom prst="straightConnector1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78" idx="5"/>
            <a:endCxn id="82" idx="0"/>
          </p:cNvCxnSpPr>
          <p:nvPr/>
        </p:nvCxnSpPr>
        <p:spPr>
          <a:xfrm rot="16200000" flipH="1">
            <a:off x="7160419" y="1583532"/>
            <a:ext cx="561975" cy="719137"/>
          </a:xfrm>
          <a:prstGeom prst="straightConnector1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stCxn id="81" idx="3"/>
            <a:endCxn id="90" idx="0"/>
          </p:cNvCxnSpPr>
          <p:nvPr/>
        </p:nvCxnSpPr>
        <p:spPr>
          <a:xfrm rot="5400000">
            <a:off x="5609431" y="2551907"/>
            <a:ext cx="503237" cy="508000"/>
          </a:xfrm>
          <a:prstGeom prst="straightConnector1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stCxn id="81" idx="5"/>
            <a:endCxn id="88" idx="0"/>
          </p:cNvCxnSpPr>
          <p:nvPr/>
        </p:nvCxnSpPr>
        <p:spPr>
          <a:xfrm rot="16200000" flipH="1">
            <a:off x="6422232" y="2537619"/>
            <a:ext cx="503237" cy="536575"/>
          </a:xfrm>
          <a:prstGeom prst="straightConnector1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stCxn id="82" idx="4"/>
            <a:endCxn id="86" idx="0"/>
          </p:cNvCxnSpPr>
          <p:nvPr/>
        </p:nvCxnSpPr>
        <p:spPr>
          <a:xfrm rot="5400000">
            <a:off x="7577931" y="2834482"/>
            <a:ext cx="447675" cy="1588"/>
          </a:xfrm>
          <a:prstGeom prst="straightConnector1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stCxn id="86" idx="4"/>
            <a:endCxn id="87" idx="0"/>
          </p:cNvCxnSpPr>
          <p:nvPr/>
        </p:nvCxnSpPr>
        <p:spPr>
          <a:xfrm rot="5400000">
            <a:off x="7489031" y="3758407"/>
            <a:ext cx="625475" cy="1588"/>
          </a:xfrm>
          <a:prstGeom prst="straightConnector1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131" name="TextBox 134"/>
          <p:cNvSpPr txBox="1">
            <a:spLocks noChangeArrowheads="1"/>
          </p:cNvSpPr>
          <p:nvPr/>
        </p:nvSpPr>
        <p:spPr bwMode="auto">
          <a:xfrm>
            <a:off x="7334250" y="1654175"/>
            <a:ext cx="25717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PT" altLang="pt-PT" sz="1100">
                <a:solidFill>
                  <a:srgbClr val="000000"/>
                </a:solidFill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90132" name="TextBox 135"/>
          <p:cNvSpPr txBox="1">
            <a:spLocks noChangeArrowheads="1"/>
          </p:cNvSpPr>
          <p:nvPr/>
        </p:nvSpPr>
        <p:spPr bwMode="auto">
          <a:xfrm>
            <a:off x="7802563" y="2665413"/>
            <a:ext cx="255587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PT" altLang="pt-PT" sz="1100">
                <a:solidFill>
                  <a:srgbClr val="000000"/>
                </a:solidFill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90133" name="TextBox 136"/>
          <p:cNvSpPr txBox="1">
            <a:spLocks noChangeArrowheads="1"/>
          </p:cNvSpPr>
          <p:nvPr/>
        </p:nvSpPr>
        <p:spPr bwMode="auto">
          <a:xfrm>
            <a:off x="7802563" y="3581400"/>
            <a:ext cx="255587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PT" altLang="pt-PT" sz="1100">
                <a:solidFill>
                  <a:srgbClr val="000000"/>
                </a:solidFill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90134" name="TextBox 139"/>
          <p:cNvSpPr txBox="1">
            <a:spLocks noChangeArrowheads="1"/>
          </p:cNvSpPr>
          <p:nvPr/>
        </p:nvSpPr>
        <p:spPr bwMode="auto">
          <a:xfrm>
            <a:off x="6534150" y="3581400"/>
            <a:ext cx="255588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PT" altLang="pt-PT" sz="1100">
                <a:solidFill>
                  <a:srgbClr val="000000"/>
                </a:solidFill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90135" name="TextBox 140"/>
          <p:cNvSpPr txBox="1">
            <a:spLocks noChangeArrowheads="1"/>
          </p:cNvSpPr>
          <p:nvPr/>
        </p:nvSpPr>
        <p:spPr bwMode="auto">
          <a:xfrm>
            <a:off x="7078663" y="3581400"/>
            <a:ext cx="32702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PT" altLang="pt-PT" sz="1100">
                <a:solidFill>
                  <a:srgbClr val="000000"/>
                </a:solidFill>
                <a:latin typeface="Arial" panose="020B0604020202020204" pitchFamily="34" charset="0"/>
              </a:rPr>
              <a:t>20</a:t>
            </a:r>
          </a:p>
        </p:txBody>
      </p:sp>
      <p:sp>
        <p:nvSpPr>
          <p:cNvPr id="90136" name="TextBox 141"/>
          <p:cNvSpPr txBox="1">
            <a:spLocks noChangeArrowheads="1"/>
          </p:cNvSpPr>
          <p:nvPr/>
        </p:nvSpPr>
        <p:spPr bwMode="auto">
          <a:xfrm>
            <a:off x="5684838" y="2608263"/>
            <a:ext cx="255587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PT" altLang="pt-PT" sz="1100">
                <a:solidFill>
                  <a:srgbClr val="000000"/>
                </a:solidFill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90137" name="TextBox 142"/>
          <p:cNvSpPr txBox="1">
            <a:spLocks noChangeArrowheads="1"/>
          </p:cNvSpPr>
          <p:nvPr/>
        </p:nvSpPr>
        <p:spPr bwMode="auto">
          <a:xfrm>
            <a:off x="6242050" y="2714625"/>
            <a:ext cx="32702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PT" altLang="pt-PT" sz="1100">
                <a:solidFill>
                  <a:srgbClr val="000000"/>
                </a:solidFill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90138" name="TextBox 143"/>
          <p:cNvSpPr txBox="1">
            <a:spLocks noChangeArrowheads="1"/>
          </p:cNvSpPr>
          <p:nvPr/>
        </p:nvSpPr>
        <p:spPr bwMode="auto">
          <a:xfrm>
            <a:off x="6626225" y="2554288"/>
            <a:ext cx="328613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PT" altLang="pt-PT" sz="1100">
                <a:solidFill>
                  <a:srgbClr val="000000"/>
                </a:solidFill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90139" name="TextBox 144"/>
          <p:cNvSpPr txBox="1">
            <a:spLocks noChangeArrowheads="1"/>
          </p:cNvSpPr>
          <p:nvPr/>
        </p:nvSpPr>
        <p:spPr bwMode="auto">
          <a:xfrm>
            <a:off x="6230938" y="1711325"/>
            <a:ext cx="32702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PT" altLang="pt-PT" sz="1100">
                <a:solidFill>
                  <a:srgbClr val="000000"/>
                </a:solidFill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90140" name="TextBox 95"/>
          <p:cNvSpPr txBox="1">
            <a:spLocks noChangeArrowheads="1"/>
          </p:cNvSpPr>
          <p:nvPr/>
        </p:nvSpPr>
        <p:spPr bwMode="auto">
          <a:xfrm>
            <a:off x="8058150" y="3065463"/>
            <a:ext cx="661988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PT" altLang="pt-PT" sz="1100">
                <a:solidFill>
                  <a:srgbClr val="008000"/>
                </a:solidFill>
                <a:latin typeface="Arial" panose="020B0604020202020204" pitchFamily="34" charset="0"/>
              </a:rPr>
              <a:t>15=&gt;25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pt-PT" altLang="pt-PT" sz="1100">
              <a:solidFill>
                <a:srgbClr val="008000"/>
              </a:solidFill>
              <a:latin typeface="Arial" panose="020B0604020202020204" pitchFamily="34" charset="0"/>
            </a:endParaRPr>
          </a:p>
        </p:txBody>
      </p:sp>
      <p:sp>
        <p:nvSpPr>
          <p:cNvPr id="90141" name="TextBox 102"/>
          <p:cNvSpPr txBox="1">
            <a:spLocks noChangeArrowheads="1"/>
          </p:cNvSpPr>
          <p:nvPr/>
        </p:nvSpPr>
        <p:spPr bwMode="auto">
          <a:xfrm>
            <a:off x="8018463" y="4110038"/>
            <a:ext cx="327025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PT" altLang="pt-PT" sz="1100">
                <a:solidFill>
                  <a:srgbClr val="008000"/>
                </a:solidFill>
                <a:latin typeface="Arial" panose="020B0604020202020204" pitchFamily="34" charset="0"/>
              </a:rPr>
              <a:t>25</a:t>
            </a:r>
          </a:p>
        </p:txBody>
      </p:sp>
      <p:sp>
        <p:nvSpPr>
          <p:cNvPr id="90142" name="TextBox 105"/>
          <p:cNvSpPr txBox="1">
            <a:spLocks noChangeArrowheads="1"/>
          </p:cNvSpPr>
          <p:nvPr/>
        </p:nvSpPr>
        <p:spPr bwMode="auto">
          <a:xfrm>
            <a:off x="7078663" y="3065463"/>
            <a:ext cx="327025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PT" altLang="pt-PT" sz="1100">
                <a:solidFill>
                  <a:srgbClr val="008000"/>
                </a:solidFill>
                <a:latin typeface="Arial" panose="020B0604020202020204" pitchFamily="34" charset="0"/>
              </a:rPr>
              <a:t>20</a:t>
            </a:r>
          </a:p>
        </p:txBody>
      </p:sp>
      <p:sp>
        <p:nvSpPr>
          <p:cNvPr id="90143" name="TextBox 106"/>
          <p:cNvSpPr txBox="1">
            <a:spLocks noChangeArrowheads="1"/>
          </p:cNvSpPr>
          <p:nvPr/>
        </p:nvSpPr>
        <p:spPr bwMode="auto">
          <a:xfrm>
            <a:off x="5751513" y="3125788"/>
            <a:ext cx="327025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PT" altLang="pt-PT" sz="1100">
                <a:solidFill>
                  <a:srgbClr val="008000"/>
                </a:solidFill>
                <a:latin typeface="Arial" panose="020B0604020202020204" pitchFamily="34" charset="0"/>
              </a:rPr>
              <a:t>35</a:t>
            </a: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PT"/>
              <a:t>Inteligência Artificial © Joaquim Filipe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0F8E8E6-A387-40FD-B5C4-9F144006DC82}" type="slidenum">
              <a:rPr lang="pt-PT" altLang="pt-PT" smtClean="0"/>
              <a:pPr>
                <a:defRPr/>
              </a:pPr>
              <a:t>80</a:t>
            </a:fld>
            <a:endParaRPr lang="pt-PT" altLang="pt-PT"/>
          </a:p>
        </p:txBody>
      </p:sp>
      <p:sp>
        <p:nvSpPr>
          <p:cNvPr id="90147" name="Content Placeholder 109"/>
          <p:cNvSpPr txBox="1">
            <a:spLocks/>
          </p:cNvSpPr>
          <p:nvPr/>
        </p:nvSpPr>
        <p:spPr bwMode="auto">
          <a:xfrm>
            <a:off x="4284663" y="4100513"/>
            <a:ext cx="22494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pt-PT" altLang="pt-PT" sz="1400"/>
              <a:t>	nó D não é gerado de novo porque o estado não teria um custo inferior ao do nó de fechados (25)</a:t>
            </a:r>
          </a:p>
        </p:txBody>
      </p:sp>
      <p:cxnSp>
        <p:nvCxnSpPr>
          <p:cNvPr id="173" name="Straight Arrow Connector 172"/>
          <p:cNvCxnSpPr/>
          <p:nvPr/>
        </p:nvCxnSpPr>
        <p:spPr>
          <a:xfrm flipV="1">
            <a:off x="5565775" y="3429000"/>
            <a:ext cx="650875" cy="636588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74" name="Oval 173"/>
          <p:cNvSpPr/>
          <p:nvPr/>
        </p:nvSpPr>
        <p:spPr>
          <a:xfrm>
            <a:off x="6094413" y="3035300"/>
            <a:ext cx="411162" cy="3873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pt-PT" sz="1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850" y="476250"/>
            <a:ext cx="7561263" cy="50482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pt-PT" dirty="0"/>
              <a:t>Algoritmo SMA* (</a:t>
            </a:r>
            <a:r>
              <a:rPr lang="pt-PT" dirty="0" err="1"/>
              <a:t>max</a:t>
            </a:r>
            <a:r>
              <a:rPr lang="pt-PT" dirty="0"/>
              <a:t> = 8 nós)</a:t>
            </a:r>
          </a:p>
        </p:txBody>
      </p:sp>
      <p:sp>
        <p:nvSpPr>
          <p:cNvPr id="91139" name="Content Placeholder 109"/>
          <p:cNvSpPr>
            <a:spLocks noGrp="1"/>
          </p:cNvSpPr>
          <p:nvPr>
            <p:ph idx="4294967295"/>
          </p:nvPr>
        </p:nvSpPr>
        <p:spPr>
          <a:xfrm>
            <a:off x="323850" y="5213350"/>
            <a:ext cx="4602162" cy="696912"/>
          </a:xfrm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pt-PT" altLang="pt-PT" sz="1600" dirty="0"/>
              <a:t>	Até agora observou-se o comportamento normal do A* mas atingiu-se a capacidade de memória máxima.</a:t>
            </a:r>
          </a:p>
        </p:txBody>
      </p:sp>
      <p:sp>
        <p:nvSpPr>
          <p:cNvPr id="78" name="Oval 77"/>
          <p:cNvSpPr/>
          <p:nvPr/>
        </p:nvSpPr>
        <p:spPr>
          <a:xfrm>
            <a:off x="6729413" y="1331913"/>
            <a:ext cx="411162" cy="38735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pt-PT" sz="1400" dirty="0"/>
              <a:t>G</a:t>
            </a:r>
          </a:p>
        </p:txBody>
      </p:sp>
      <p:sp>
        <p:nvSpPr>
          <p:cNvPr id="81" name="Oval 80"/>
          <p:cNvSpPr/>
          <p:nvPr/>
        </p:nvSpPr>
        <p:spPr>
          <a:xfrm>
            <a:off x="6054725" y="2224088"/>
            <a:ext cx="411163" cy="385762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pt-PT" sz="1400" dirty="0"/>
              <a:t>A</a:t>
            </a:r>
          </a:p>
        </p:txBody>
      </p:sp>
      <p:sp>
        <p:nvSpPr>
          <p:cNvPr id="82" name="Oval 81"/>
          <p:cNvSpPr/>
          <p:nvPr/>
        </p:nvSpPr>
        <p:spPr>
          <a:xfrm>
            <a:off x="7596188" y="2224088"/>
            <a:ext cx="411162" cy="385762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pt-PT" sz="1400" dirty="0"/>
              <a:t>C</a:t>
            </a:r>
          </a:p>
        </p:txBody>
      </p:sp>
      <p:sp>
        <p:nvSpPr>
          <p:cNvPr id="91143" name="TextBox 82"/>
          <p:cNvSpPr txBox="1">
            <a:spLocks noChangeArrowheads="1"/>
          </p:cNvSpPr>
          <p:nvPr/>
        </p:nvSpPr>
        <p:spPr bwMode="auto">
          <a:xfrm>
            <a:off x="7097713" y="1393825"/>
            <a:ext cx="341312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PT" altLang="pt-PT" sz="1100">
                <a:solidFill>
                  <a:srgbClr val="FF0000"/>
                </a:solidFill>
                <a:latin typeface="Arial" panose="020B0604020202020204" pitchFamily="34" charset="0"/>
              </a:rPr>
              <a:t>20</a:t>
            </a:r>
          </a:p>
        </p:txBody>
      </p:sp>
      <p:sp>
        <p:nvSpPr>
          <p:cNvPr id="91144" name="TextBox 83"/>
          <p:cNvSpPr txBox="1">
            <a:spLocks noChangeArrowheads="1"/>
          </p:cNvSpPr>
          <p:nvPr/>
        </p:nvSpPr>
        <p:spPr bwMode="auto">
          <a:xfrm>
            <a:off x="6469063" y="2286000"/>
            <a:ext cx="328612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PT" altLang="pt-PT" sz="1100">
                <a:solidFill>
                  <a:srgbClr val="008000"/>
                </a:solidFill>
                <a:latin typeface="Arial" panose="020B0604020202020204" pitchFamily="34" charset="0"/>
              </a:rPr>
              <a:t>20</a:t>
            </a:r>
          </a:p>
        </p:txBody>
      </p:sp>
      <p:sp>
        <p:nvSpPr>
          <p:cNvPr id="91145" name="TextBox 84"/>
          <p:cNvSpPr txBox="1">
            <a:spLocks noChangeArrowheads="1"/>
          </p:cNvSpPr>
          <p:nvPr/>
        </p:nvSpPr>
        <p:spPr bwMode="auto">
          <a:xfrm>
            <a:off x="8007350" y="2286000"/>
            <a:ext cx="341313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PT" altLang="pt-PT" sz="1100">
                <a:solidFill>
                  <a:srgbClr val="008000"/>
                </a:solidFill>
                <a:latin typeface="Arial" panose="020B0604020202020204" pitchFamily="34" charset="0"/>
              </a:rPr>
              <a:t>25</a:t>
            </a:r>
          </a:p>
        </p:txBody>
      </p:sp>
      <p:sp>
        <p:nvSpPr>
          <p:cNvPr id="86" name="Oval 85"/>
          <p:cNvSpPr/>
          <p:nvPr/>
        </p:nvSpPr>
        <p:spPr>
          <a:xfrm>
            <a:off x="7596188" y="3057525"/>
            <a:ext cx="411162" cy="38735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pt-PT" sz="1400" dirty="0"/>
              <a:t>D</a:t>
            </a:r>
          </a:p>
        </p:txBody>
      </p:sp>
      <p:sp>
        <p:nvSpPr>
          <p:cNvPr id="87" name="Oval 86"/>
          <p:cNvSpPr/>
          <p:nvPr/>
        </p:nvSpPr>
        <p:spPr>
          <a:xfrm>
            <a:off x="7596188" y="4071938"/>
            <a:ext cx="411162" cy="385762"/>
          </a:xfrm>
          <a:prstGeom prst="ellipse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pt-PT" sz="1400" dirty="0"/>
              <a:t>E</a:t>
            </a:r>
          </a:p>
        </p:txBody>
      </p:sp>
      <p:sp>
        <p:nvSpPr>
          <p:cNvPr id="88" name="Oval 87"/>
          <p:cNvSpPr/>
          <p:nvPr/>
        </p:nvSpPr>
        <p:spPr>
          <a:xfrm>
            <a:off x="6737350" y="3057525"/>
            <a:ext cx="411163" cy="38735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pt-PT" sz="1400" dirty="0"/>
              <a:t>H</a:t>
            </a:r>
          </a:p>
        </p:txBody>
      </p:sp>
      <p:sp>
        <p:nvSpPr>
          <p:cNvPr id="90" name="Oval 89"/>
          <p:cNvSpPr/>
          <p:nvPr/>
        </p:nvSpPr>
        <p:spPr>
          <a:xfrm>
            <a:off x="5402263" y="3057525"/>
            <a:ext cx="411162" cy="387350"/>
          </a:xfrm>
          <a:prstGeom prst="ellipse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pt-PT" sz="1400" dirty="0"/>
              <a:t>B</a:t>
            </a:r>
          </a:p>
        </p:txBody>
      </p:sp>
      <p:sp>
        <p:nvSpPr>
          <p:cNvPr id="92" name="Oval 91"/>
          <p:cNvSpPr/>
          <p:nvPr/>
        </p:nvSpPr>
        <p:spPr>
          <a:xfrm>
            <a:off x="6386513" y="4071938"/>
            <a:ext cx="411162" cy="38576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pt-PT" sz="1400" dirty="0"/>
              <a:t>B</a:t>
            </a:r>
          </a:p>
        </p:txBody>
      </p:sp>
      <p:cxnSp>
        <p:nvCxnSpPr>
          <p:cNvPr id="95" name="Straight Arrow Connector 94"/>
          <p:cNvCxnSpPr>
            <a:stCxn id="78" idx="3"/>
            <a:endCxn id="81" idx="0"/>
          </p:cNvCxnSpPr>
          <p:nvPr/>
        </p:nvCxnSpPr>
        <p:spPr>
          <a:xfrm rot="5400000">
            <a:off x="6244431" y="1678782"/>
            <a:ext cx="561975" cy="528638"/>
          </a:xfrm>
          <a:prstGeom prst="straightConnector1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78" idx="5"/>
            <a:endCxn id="82" idx="0"/>
          </p:cNvCxnSpPr>
          <p:nvPr/>
        </p:nvCxnSpPr>
        <p:spPr>
          <a:xfrm rot="16200000" flipH="1">
            <a:off x="7160419" y="1583532"/>
            <a:ext cx="561975" cy="719137"/>
          </a:xfrm>
          <a:prstGeom prst="straightConnector1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stCxn id="81" idx="3"/>
            <a:endCxn id="90" idx="0"/>
          </p:cNvCxnSpPr>
          <p:nvPr/>
        </p:nvCxnSpPr>
        <p:spPr>
          <a:xfrm rot="5400000">
            <a:off x="5609431" y="2551907"/>
            <a:ext cx="503237" cy="508000"/>
          </a:xfrm>
          <a:prstGeom prst="straightConnector1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stCxn id="81" idx="5"/>
            <a:endCxn id="88" idx="0"/>
          </p:cNvCxnSpPr>
          <p:nvPr/>
        </p:nvCxnSpPr>
        <p:spPr>
          <a:xfrm rot="16200000" flipH="1">
            <a:off x="6422232" y="2537619"/>
            <a:ext cx="503237" cy="536575"/>
          </a:xfrm>
          <a:prstGeom prst="straightConnector1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stCxn id="82" idx="4"/>
            <a:endCxn id="86" idx="0"/>
          </p:cNvCxnSpPr>
          <p:nvPr/>
        </p:nvCxnSpPr>
        <p:spPr>
          <a:xfrm rot="5400000">
            <a:off x="7577931" y="2834482"/>
            <a:ext cx="447675" cy="1588"/>
          </a:xfrm>
          <a:prstGeom prst="straightConnector1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stCxn id="86" idx="4"/>
            <a:endCxn id="87" idx="0"/>
          </p:cNvCxnSpPr>
          <p:nvPr/>
        </p:nvCxnSpPr>
        <p:spPr>
          <a:xfrm rot="5400000">
            <a:off x="7489031" y="3758407"/>
            <a:ext cx="625475" cy="1588"/>
          </a:xfrm>
          <a:prstGeom prst="straightConnector1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stCxn id="88" idx="4"/>
            <a:endCxn id="92" idx="0"/>
          </p:cNvCxnSpPr>
          <p:nvPr/>
        </p:nvCxnSpPr>
        <p:spPr>
          <a:xfrm rot="5400000">
            <a:off x="6453187" y="3582988"/>
            <a:ext cx="627063" cy="350838"/>
          </a:xfrm>
          <a:prstGeom prst="straightConnector1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158" name="TextBox 134"/>
          <p:cNvSpPr txBox="1">
            <a:spLocks noChangeArrowheads="1"/>
          </p:cNvSpPr>
          <p:nvPr/>
        </p:nvSpPr>
        <p:spPr bwMode="auto">
          <a:xfrm>
            <a:off x="7334250" y="1654175"/>
            <a:ext cx="25717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PT" altLang="pt-PT" sz="1100">
                <a:solidFill>
                  <a:srgbClr val="000000"/>
                </a:solidFill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91159" name="TextBox 135"/>
          <p:cNvSpPr txBox="1">
            <a:spLocks noChangeArrowheads="1"/>
          </p:cNvSpPr>
          <p:nvPr/>
        </p:nvSpPr>
        <p:spPr bwMode="auto">
          <a:xfrm>
            <a:off x="7802563" y="2665413"/>
            <a:ext cx="255587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PT" altLang="pt-PT" sz="1100">
                <a:solidFill>
                  <a:srgbClr val="000000"/>
                </a:solidFill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91160" name="TextBox 136"/>
          <p:cNvSpPr txBox="1">
            <a:spLocks noChangeArrowheads="1"/>
          </p:cNvSpPr>
          <p:nvPr/>
        </p:nvSpPr>
        <p:spPr bwMode="auto">
          <a:xfrm>
            <a:off x="7802563" y="3581400"/>
            <a:ext cx="255587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PT" altLang="pt-PT" sz="1100">
                <a:solidFill>
                  <a:srgbClr val="000000"/>
                </a:solidFill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91161" name="TextBox 139"/>
          <p:cNvSpPr txBox="1">
            <a:spLocks noChangeArrowheads="1"/>
          </p:cNvSpPr>
          <p:nvPr/>
        </p:nvSpPr>
        <p:spPr bwMode="auto">
          <a:xfrm>
            <a:off x="6534150" y="3581400"/>
            <a:ext cx="255588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PT" altLang="pt-PT" sz="1100">
                <a:solidFill>
                  <a:srgbClr val="000000"/>
                </a:solidFill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91162" name="TextBox 140"/>
          <p:cNvSpPr txBox="1">
            <a:spLocks noChangeArrowheads="1"/>
          </p:cNvSpPr>
          <p:nvPr/>
        </p:nvSpPr>
        <p:spPr bwMode="auto">
          <a:xfrm>
            <a:off x="7078663" y="3581400"/>
            <a:ext cx="32702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PT" altLang="pt-PT" sz="1100">
                <a:solidFill>
                  <a:srgbClr val="000000"/>
                </a:solidFill>
                <a:latin typeface="Arial" panose="020B0604020202020204" pitchFamily="34" charset="0"/>
              </a:rPr>
              <a:t>20</a:t>
            </a:r>
          </a:p>
        </p:txBody>
      </p:sp>
      <p:sp>
        <p:nvSpPr>
          <p:cNvPr id="91163" name="TextBox 141"/>
          <p:cNvSpPr txBox="1">
            <a:spLocks noChangeArrowheads="1"/>
          </p:cNvSpPr>
          <p:nvPr/>
        </p:nvSpPr>
        <p:spPr bwMode="auto">
          <a:xfrm>
            <a:off x="5684838" y="2608263"/>
            <a:ext cx="255587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PT" altLang="pt-PT" sz="1100">
                <a:solidFill>
                  <a:srgbClr val="000000"/>
                </a:solidFill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91164" name="TextBox 142"/>
          <p:cNvSpPr txBox="1">
            <a:spLocks noChangeArrowheads="1"/>
          </p:cNvSpPr>
          <p:nvPr/>
        </p:nvSpPr>
        <p:spPr bwMode="auto">
          <a:xfrm>
            <a:off x="6242050" y="2714625"/>
            <a:ext cx="32702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PT" altLang="pt-PT" sz="1100">
                <a:solidFill>
                  <a:srgbClr val="000000"/>
                </a:solidFill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91165" name="TextBox 143"/>
          <p:cNvSpPr txBox="1">
            <a:spLocks noChangeArrowheads="1"/>
          </p:cNvSpPr>
          <p:nvPr/>
        </p:nvSpPr>
        <p:spPr bwMode="auto">
          <a:xfrm>
            <a:off x="6626225" y="2554288"/>
            <a:ext cx="328613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PT" altLang="pt-PT" sz="1100">
                <a:solidFill>
                  <a:srgbClr val="000000"/>
                </a:solidFill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91166" name="TextBox 144"/>
          <p:cNvSpPr txBox="1">
            <a:spLocks noChangeArrowheads="1"/>
          </p:cNvSpPr>
          <p:nvPr/>
        </p:nvSpPr>
        <p:spPr bwMode="auto">
          <a:xfrm>
            <a:off x="6230938" y="1711325"/>
            <a:ext cx="32702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PT" altLang="pt-PT" sz="1100">
                <a:solidFill>
                  <a:srgbClr val="000000"/>
                </a:solidFill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91167" name="TextBox 95"/>
          <p:cNvSpPr txBox="1">
            <a:spLocks noChangeArrowheads="1"/>
          </p:cNvSpPr>
          <p:nvPr/>
        </p:nvSpPr>
        <p:spPr bwMode="auto">
          <a:xfrm>
            <a:off x="8058150" y="3065463"/>
            <a:ext cx="341313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PT" altLang="pt-PT" sz="1100">
                <a:solidFill>
                  <a:srgbClr val="008000"/>
                </a:solidFill>
                <a:latin typeface="Arial" panose="020B0604020202020204" pitchFamily="34" charset="0"/>
              </a:rPr>
              <a:t>25</a:t>
            </a:r>
          </a:p>
        </p:txBody>
      </p:sp>
      <p:sp>
        <p:nvSpPr>
          <p:cNvPr id="91168" name="TextBox 96"/>
          <p:cNvSpPr txBox="1">
            <a:spLocks noChangeArrowheads="1"/>
          </p:cNvSpPr>
          <p:nvPr/>
        </p:nvSpPr>
        <p:spPr bwMode="auto">
          <a:xfrm>
            <a:off x="6735763" y="4021138"/>
            <a:ext cx="327025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PT" altLang="pt-PT" sz="1100">
                <a:solidFill>
                  <a:srgbClr val="008000"/>
                </a:solidFill>
                <a:latin typeface="Arial" panose="020B0604020202020204" pitchFamily="34" charset="0"/>
              </a:rPr>
              <a:t>45</a:t>
            </a:r>
          </a:p>
        </p:txBody>
      </p:sp>
      <p:sp>
        <p:nvSpPr>
          <p:cNvPr id="91169" name="TextBox 102"/>
          <p:cNvSpPr txBox="1">
            <a:spLocks noChangeArrowheads="1"/>
          </p:cNvSpPr>
          <p:nvPr/>
        </p:nvSpPr>
        <p:spPr bwMode="auto">
          <a:xfrm>
            <a:off x="8018463" y="4110038"/>
            <a:ext cx="327025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PT" altLang="pt-PT" sz="1100">
                <a:solidFill>
                  <a:srgbClr val="008000"/>
                </a:solidFill>
                <a:latin typeface="Arial" panose="020B0604020202020204" pitchFamily="34" charset="0"/>
              </a:rPr>
              <a:t>25</a:t>
            </a:r>
          </a:p>
        </p:txBody>
      </p:sp>
      <p:sp>
        <p:nvSpPr>
          <p:cNvPr id="91170" name="TextBox 105"/>
          <p:cNvSpPr txBox="1">
            <a:spLocks noChangeArrowheads="1"/>
          </p:cNvSpPr>
          <p:nvPr/>
        </p:nvSpPr>
        <p:spPr bwMode="auto">
          <a:xfrm>
            <a:off x="7078663" y="3065463"/>
            <a:ext cx="327025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PT" altLang="pt-PT" sz="1100">
                <a:solidFill>
                  <a:srgbClr val="008000"/>
                </a:solidFill>
                <a:latin typeface="Arial" panose="020B0604020202020204" pitchFamily="34" charset="0"/>
              </a:rPr>
              <a:t>20</a:t>
            </a:r>
          </a:p>
        </p:txBody>
      </p:sp>
      <p:sp>
        <p:nvSpPr>
          <p:cNvPr id="91171" name="TextBox 106"/>
          <p:cNvSpPr txBox="1">
            <a:spLocks noChangeArrowheads="1"/>
          </p:cNvSpPr>
          <p:nvPr/>
        </p:nvSpPr>
        <p:spPr bwMode="auto">
          <a:xfrm>
            <a:off x="5751513" y="3125788"/>
            <a:ext cx="327025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PT" altLang="pt-PT" sz="1100">
                <a:solidFill>
                  <a:srgbClr val="008000"/>
                </a:solidFill>
                <a:latin typeface="Arial" panose="020B0604020202020204" pitchFamily="34" charset="0"/>
              </a:rPr>
              <a:t>35</a:t>
            </a: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PT"/>
              <a:t>Inteligência Artificial © Joaquim Filipe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207485-84E0-41E5-9B4D-BE9EA5C1FAC0}" type="slidenum">
              <a:rPr lang="pt-PT" altLang="pt-PT" smtClean="0"/>
              <a:pPr>
                <a:defRPr/>
              </a:pPr>
              <a:t>81</a:t>
            </a:fld>
            <a:endParaRPr lang="pt-PT" altLang="pt-PT"/>
          </a:p>
        </p:txBody>
      </p:sp>
      <p:sp>
        <p:nvSpPr>
          <p:cNvPr id="91175" name="Content Placeholder 109"/>
          <p:cNvSpPr txBox="1">
            <a:spLocks/>
          </p:cNvSpPr>
          <p:nvPr/>
        </p:nvSpPr>
        <p:spPr bwMode="auto">
          <a:xfrm>
            <a:off x="7281333" y="5542316"/>
            <a:ext cx="1553987" cy="3540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pt-PT" altLang="pt-PT" sz="1600" b="1" dirty="0">
                <a:solidFill>
                  <a:schemeClr val="accent6"/>
                </a:solidFill>
              </a:rPr>
              <a:t>nó a eliminar</a:t>
            </a:r>
          </a:p>
        </p:txBody>
      </p:sp>
      <p:cxnSp>
        <p:nvCxnSpPr>
          <p:cNvPr id="176" name="Straight Arrow Connector 175"/>
          <p:cNvCxnSpPr/>
          <p:nvPr/>
        </p:nvCxnSpPr>
        <p:spPr>
          <a:xfrm flipV="1">
            <a:off x="6300192" y="4476751"/>
            <a:ext cx="207963" cy="654049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7013576" y="4071939"/>
            <a:ext cx="412750" cy="385762"/>
          </a:xfrm>
          <a:prstGeom prst="ellipse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pt-PT" sz="1400" dirty="0"/>
              <a:t>I</a:t>
            </a:r>
          </a:p>
        </p:txBody>
      </p:sp>
      <p:cxnSp>
        <p:nvCxnSpPr>
          <p:cNvPr id="42" name="Straight Arrow Connector 41"/>
          <p:cNvCxnSpPr>
            <a:endCxn id="41" idx="0"/>
          </p:cNvCxnSpPr>
          <p:nvPr/>
        </p:nvCxnSpPr>
        <p:spPr>
          <a:xfrm rot="16200000" flipH="1">
            <a:off x="6767513" y="3619502"/>
            <a:ext cx="627063" cy="277812"/>
          </a:xfrm>
          <a:prstGeom prst="straightConnector1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101"/>
          <p:cNvSpPr txBox="1">
            <a:spLocks noChangeArrowheads="1"/>
          </p:cNvSpPr>
          <p:nvPr/>
        </p:nvSpPr>
        <p:spPr bwMode="auto">
          <a:xfrm>
            <a:off x="7335839" y="4021139"/>
            <a:ext cx="327025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PT" altLang="pt-PT" sz="1100">
                <a:solidFill>
                  <a:srgbClr val="008000"/>
                </a:solidFill>
                <a:latin typeface="Arial" panose="020B0604020202020204" pitchFamily="34" charset="0"/>
              </a:rPr>
              <a:t>40</a:t>
            </a:r>
          </a:p>
        </p:txBody>
      </p:sp>
      <p:sp>
        <p:nvSpPr>
          <p:cNvPr id="47" name="Content Placeholder 109"/>
          <p:cNvSpPr txBox="1">
            <a:spLocks/>
          </p:cNvSpPr>
          <p:nvPr/>
        </p:nvSpPr>
        <p:spPr bwMode="auto">
          <a:xfrm>
            <a:off x="5554663" y="5131509"/>
            <a:ext cx="1665288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pt-PT" altLang="pt-PT" sz="1600" dirty="0"/>
              <a:t>Nó repetido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 flipH="1" flipV="1">
            <a:off x="7268369" y="4529490"/>
            <a:ext cx="290513" cy="879832"/>
          </a:xfrm>
          <a:prstGeom prst="straightConnector1">
            <a:avLst/>
          </a:prstGeom>
          <a:ln w="50800">
            <a:solidFill>
              <a:schemeClr val="accent6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850" y="476250"/>
            <a:ext cx="7561263" cy="50482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pt-PT" dirty="0"/>
              <a:t>Algoritmo SMA* (</a:t>
            </a:r>
            <a:r>
              <a:rPr lang="pt-PT" dirty="0" err="1"/>
              <a:t>max</a:t>
            </a:r>
            <a:r>
              <a:rPr lang="pt-PT" dirty="0"/>
              <a:t> = 8 nós)</a:t>
            </a:r>
          </a:p>
        </p:txBody>
      </p:sp>
      <p:sp>
        <p:nvSpPr>
          <p:cNvPr id="78" name="Oval 77"/>
          <p:cNvSpPr/>
          <p:nvPr/>
        </p:nvSpPr>
        <p:spPr>
          <a:xfrm>
            <a:off x="6729413" y="1331913"/>
            <a:ext cx="411162" cy="38735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pt-PT" sz="1400" dirty="0"/>
              <a:t>G</a:t>
            </a:r>
          </a:p>
        </p:txBody>
      </p:sp>
      <p:sp>
        <p:nvSpPr>
          <p:cNvPr id="81" name="Oval 80"/>
          <p:cNvSpPr/>
          <p:nvPr/>
        </p:nvSpPr>
        <p:spPr>
          <a:xfrm>
            <a:off x="6054725" y="2224088"/>
            <a:ext cx="411163" cy="385762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pt-PT" sz="1400" dirty="0"/>
              <a:t>A</a:t>
            </a:r>
          </a:p>
        </p:txBody>
      </p:sp>
      <p:sp>
        <p:nvSpPr>
          <p:cNvPr id="82" name="Oval 81"/>
          <p:cNvSpPr/>
          <p:nvPr/>
        </p:nvSpPr>
        <p:spPr>
          <a:xfrm>
            <a:off x="7596188" y="2224088"/>
            <a:ext cx="411162" cy="385762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pt-PT" sz="1400" dirty="0"/>
              <a:t>C</a:t>
            </a:r>
          </a:p>
        </p:txBody>
      </p:sp>
      <p:sp>
        <p:nvSpPr>
          <p:cNvPr id="92166" name="TextBox 82"/>
          <p:cNvSpPr txBox="1">
            <a:spLocks noChangeArrowheads="1"/>
          </p:cNvSpPr>
          <p:nvPr/>
        </p:nvSpPr>
        <p:spPr bwMode="auto">
          <a:xfrm>
            <a:off x="7097713" y="1393825"/>
            <a:ext cx="34176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PT" altLang="pt-PT" sz="1100" dirty="0">
                <a:solidFill>
                  <a:srgbClr val="FF0000"/>
                </a:solidFill>
                <a:latin typeface="Arial" panose="020B0604020202020204" pitchFamily="34" charset="0"/>
              </a:rPr>
              <a:t>25</a:t>
            </a:r>
          </a:p>
        </p:txBody>
      </p:sp>
      <p:sp>
        <p:nvSpPr>
          <p:cNvPr id="92167" name="TextBox 83"/>
          <p:cNvSpPr txBox="1">
            <a:spLocks noChangeArrowheads="1"/>
          </p:cNvSpPr>
          <p:nvPr/>
        </p:nvSpPr>
        <p:spPr bwMode="auto">
          <a:xfrm>
            <a:off x="6469063" y="2286000"/>
            <a:ext cx="34176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PT" altLang="pt-PT" sz="1100" dirty="0">
                <a:solidFill>
                  <a:srgbClr val="008000"/>
                </a:solidFill>
                <a:latin typeface="Arial" panose="020B0604020202020204" pitchFamily="34" charset="0"/>
              </a:rPr>
              <a:t>35</a:t>
            </a:r>
          </a:p>
        </p:txBody>
      </p:sp>
      <p:sp>
        <p:nvSpPr>
          <p:cNvPr id="92168" name="TextBox 84"/>
          <p:cNvSpPr txBox="1">
            <a:spLocks noChangeArrowheads="1"/>
          </p:cNvSpPr>
          <p:nvPr/>
        </p:nvSpPr>
        <p:spPr bwMode="auto">
          <a:xfrm>
            <a:off x="8007350" y="2286000"/>
            <a:ext cx="341313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PT" altLang="pt-PT" sz="1100">
                <a:solidFill>
                  <a:srgbClr val="008000"/>
                </a:solidFill>
                <a:latin typeface="Arial" panose="020B0604020202020204" pitchFamily="34" charset="0"/>
              </a:rPr>
              <a:t>25</a:t>
            </a:r>
          </a:p>
        </p:txBody>
      </p:sp>
      <p:sp>
        <p:nvSpPr>
          <p:cNvPr id="86" name="Oval 85"/>
          <p:cNvSpPr/>
          <p:nvPr/>
        </p:nvSpPr>
        <p:spPr>
          <a:xfrm>
            <a:off x="7596188" y="3057525"/>
            <a:ext cx="411162" cy="38735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pt-PT" sz="1400" dirty="0"/>
              <a:t>D</a:t>
            </a:r>
          </a:p>
        </p:txBody>
      </p:sp>
      <p:sp>
        <p:nvSpPr>
          <p:cNvPr id="87" name="Oval 86"/>
          <p:cNvSpPr/>
          <p:nvPr/>
        </p:nvSpPr>
        <p:spPr>
          <a:xfrm>
            <a:off x="7596188" y="4071938"/>
            <a:ext cx="411162" cy="385762"/>
          </a:xfrm>
          <a:prstGeom prst="ellipse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pt-PT" sz="1400" dirty="0"/>
              <a:t>E</a:t>
            </a:r>
          </a:p>
        </p:txBody>
      </p:sp>
      <p:sp>
        <p:nvSpPr>
          <p:cNvPr id="88" name="Oval 87"/>
          <p:cNvSpPr/>
          <p:nvPr/>
        </p:nvSpPr>
        <p:spPr>
          <a:xfrm>
            <a:off x="6737350" y="3057525"/>
            <a:ext cx="411163" cy="38735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pt-PT" sz="1400" dirty="0"/>
              <a:t>H</a:t>
            </a:r>
          </a:p>
        </p:txBody>
      </p:sp>
      <p:sp>
        <p:nvSpPr>
          <p:cNvPr id="90" name="Oval 89"/>
          <p:cNvSpPr/>
          <p:nvPr/>
        </p:nvSpPr>
        <p:spPr>
          <a:xfrm>
            <a:off x="5402263" y="3057525"/>
            <a:ext cx="411162" cy="387350"/>
          </a:xfrm>
          <a:prstGeom prst="ellipse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pt-PT" sz="1400" dirty="0"/>
              <a:t>B</a:t>
            </a:r>
          </a:p>
        </p:txBody>
      </p:sp>
      <p:cxnSp>
        <p:nvCxnSpPr>
          <p:cNvPr id="95" name="Straight Arrow Connector 94"/>
          <p:cNvCxnSpPr>
            <a:stCxn id="78" idx="3"/>
            <a:endCxn id="81" idx="0"/>
          </p:cNvCxnSpPr>
          <p:nvPr/>
        </p:nvCxnSpPr>
        <p:spPr>
          <a:xfrm rot="5400000">
            <a:off x="6244431" y="1678782"/>
            <a:ext cx="561975" cy="528638"/>
          </a:xfrm>
          <a:prstGeom prst="straightConnector1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78" idx="5"/>
            <a:endCxn id="82" idx="0"/>
          </p:cNvCxnSpPr>
          <p:nvPr/>
        </p:nvCxnSpPr>
        <p:spPr>
          <a:xfrm rot="16200000" flipH="1">
            <a:off x="7160419" y="1583532"/>
            <a:ext cx="561975" cy="719137"/>
          </a:xfrm>
          <a:prstGeom prst="straightConnector1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stCxn id="81" idx="3"/>
            <a:endCxn id="90" idx="0"/>
          </p:cNvCxnSpPr>
          <p:nvPr/>
        </p:nvCxnSpPr>
        <p:spPr>
          <a:xfrm rot="5400000">
            <a:off x="5609431" y="2551907"/>
            <a:ext cx="503237" cy="508000"/>
          </a:xfrm>
          <a:prstGeom prst="straightConnector1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stCxn id="81" idx="5"/>
            <a:endCxn id="88" idx="0"/>
          </p:cNvCxnSpPr>
          <p:nvPr/>
        </p:nvCxnSpPr>
        <p:spPr>
          <a:xfrm rot="16200000" flipH="1">
            <a:off x="6422232" y="2537619"/>
            <a:ext cx="503237" cy="536575"/>
          </a:xfrm>
          <a:prstGeom prst="straightConnector1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stCxn id="82" idx="4"/>
            <a:endCxn id="86" idx="0"/>
          </p:cNvCxnSpPr>
          <p:nvPr/>
        </p:nvCxnSpPr>
        <p:spPr>
          <a:xfrm rot="5400000">
            <a:off x="7577931" y="2834482"/>
            <a:ext cx="447675" cy="1588"/>
          </a:xfrm>
          <a:prstGeom prst="straightConnector1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stCxn id="86" idx="4"/>
            <a:endCxn id="87" idx="0"/>
          </p:cNvCxnSpPr>
          <p:nvPr/>
        </p:nvCxnSpPr>
        <p:spPr>
          <a:xfrm rot="5400000">
            <a:off x="7489031" y="3758407"/>
            <a:ext cx="625475" cy="1588"/>
          </a:xfrm>
          <a:prstGeom prst="straightConnector1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179" name="TextBox 134"/>
          <p:cNvSpPr txBox="1">
            <a:spLocks noChangeArrowheads="1"/>
          </p:cNvSpPr>
          <p:nvPr/>
        </p:nvSpPr>
        <p:spPr bwMode="auto">
          <a:xfrm>
            <a:off x="7334250" y="1654175"/>
            <a:ext cx="25717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PT" altLang="pt-PT" sz="1100">
                <a:solidFill>
                  <a:srgbClr val="000000"/>
                </a:solidFill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92180" name="TextBox 135"/>
          <p:cNvSpPr txBox="1">
            <a:spLocks noChangeArrowheads="1"/>
          </p:cNvSpPr>
          <p:nvPr/>
        </p:nvSpPr>
        <p:spPr bwMode="auto">
          <a:xfrm>
            <a:off x="7802563" y="2665413"/>
            <a:ext cx="255587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PT" altLang="pt-PT" sz="1100">
                <a:solidFill>
                  <a:srgbClr val="000000"/>
                </a:solidFill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92181" name="TextBox 136"/>
          <p:cNvSpPr txBox="1">
            <a:spLocks noChangeArrowheads="1"/>
          </p:cNvSpPr>
          <p:nvPr/>
        </p:nvSpPr>
        <p:spPr bwMode="auto">
          <a:xfrm>
            <a:off x="7802563" y="3581400"/>
            <a:ext cx="255587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PT" altLang="pt-PT" sz="1100">
                <a:solidFill>
                  <a:srgbClr val="000000"/>
                </a:solidFill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92182" name="TextBox 139"/>
          <p:cNvSpPr txBox="1">
            <a:spLocks noChangeArrowheads="1"/>
          </p:cNvSpPr>
          <p:nvPr/>
        </p:nvSpPr>
        <p:spPr bwMode="auto">
          <a:xfrm>
            <a:off x="6534150" y="3581400"/>
            <a:ext cx="255588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PT" altLang="pt-PT" sz="1100">
                <a:solidFill>
                  <a:srgbClr val="000000"/>
                </a:solidFill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92183" name="TextBox 140"/>
          <p:cNvSpPr txBox="1">
            <a:spLocks noChangeArrowheads="1"/>
          </p:cNvSpPr>
          <p:nvPr/>
        </p:nvSpPr>
        <p:spPr bwMode="auto">
          <a:xfrm>
            <a:off x="7078663" y="3581400"/>
            <a:ext cx="32702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PT" altLang="pt-PT" sz="1100">
                <a:solidFill>
                  <a:srgbClr val="000000"/>
                </a:solidFill>
                <a:latin typeface="Arial" panose="020B0604020202020204" pitchFamily="34" charset="0"/>
              </a:rPr>
              <a:t>20</a:t>
            </a:r>
          </a:p>
        </p:txBody>
      </p:sp>
      <p:sp>
        <p:nvSpPr>
          <p:cNvPr id="92184" name="TextBox 141"/>
          <p:cNvSpPr txBox="1">
            <a:spLocks noChangeArrowheads="1"/>
          </p:cNvSpPr>
          <p:nvPr/>
        </p:nvSpPr>
        <p:spPr bwMode="auto">
          <a:xfrm>
            <a:off x="5684838" y="2608263"/>
            <a:ext cx="255587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PT" altLang="pt-PT" sz="1100">
                <a:solidFill>
                  <a:srgbClr val="000000"/>
                </a:solidFill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92185" name="TextBox 142"/>
          <p:cNvSpPr txBox="1">
            <a:spLocks noChangeArrowheads="1"/>
          </p:cNvSpPr>
          <p:nvPr/>
        </p:nvSpPr>
        <p:spPr bwMode="auto">
          <a:xfrm>
            <a:off x="6242050" y="2714625"/>
            <a:ext cx="32702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PT" altLang="pt-PT" sz="1100">
                <a:solidFill>
                  <a:srgbClr val="000000"/>
                </a:solidFill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92186" name="TextBox 143"/>
          <p:cNvSpPr txBox="1">
            <a:spLocks noChangeArrowheads="1"/>
          </p:cNvSpPr>
          <p:nvPr/>
        </p:nvSpPr>
        <p:spPr bwMode="auto">
          <a:xfrm>
            <a:off x="6626225" y="2554288"/>
            <a:ext cx="328613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PT" altLang="pt-PT" sz="1100">
                <a:solidFill>
                  <a:srgbClr val="000000"/>
                </a:solidFill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92187" name="TextBox 144"/>
          <p:cNvSpPr txBox="1">
            <a:spLocks noChangeArrowheads="1"/>
          </p:cNvSpPr>
          <p:nvPr/>
        </p:nvSpPr>
        <p:spPr bwMode="auto">
          <a:xfrm>
            <a:off x="6230938" y="1711325"/>
            <a:ext cx="32702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PT" altLang="pt-PT" sz="1100">
                <a:solidFill>
                  <a:srgbClr val="000000"/>
                </a:solidFill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92188" name="TextBox 95"/>
          <p:cNvSpPr txBox="1">
            <a:spLocks noChangeArrowheads="1"/>
          </p:cNvSpPr>
          <p:nvPr/>
        </p:nvSpPr>
        <p:spPr bwMode="auto">
          <a:xfrm>
            <a:off x="8058150" y="3065463"/>
            <a:ext cx="341313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PT" altLang="pt-PT" sz="1100">
                <a:solidFill>
                  <a:srgbClr val="008000"/>
                </a:solidFill>
                <a:latin typeface="Arial" panose="020B0604020202020204" pitchFamily="34" charset="0"/>
              </a:rPr>
              <a:t>25</a:t>
            </a:r>
          </a:p>
        </p:txBody>
      </p:sp>
      <p:sp>
        <p:nvSpPr>
          <p:cNvPr id="92189" name="TextBox 102"/>
          <p:cNvSpPr txBox="1">
            <a:spLocks noChangeArrowheads="1"/>
          </p:cNvSpPr>
          <p:nvPr/>
        </p:nvSpPr>
        <p:spPr bwMode="auto">
          <a:xfrm>
            <a:off x="8018463" y="4110038"/>
            <a:ext cx="327025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PT" altLang="pt-PT" sz="1100">
                <a:solidFill>
                  <a:srgbClr val="008000"/>
                </a:solidFill>
                <a:latin typeface="Arial" panose="020B0604020202020204" pitchFamily="34" charset="0"/>
              </a:rPr>
              <a:t>25</a:t>
            </a:r>
          </a:p>
        </p:txBody>
      </p:sp>
      <p:sp>
        <p:nvSpPr>
          <p:cNvPr id="92190" name="TextBox 105"/>
          <p:cNvSpPr txBox="1">
            <a:spLocks noChangeArrowheads="1"/>
          </p:cNvSpPr>
          <p:nvPr/>
        </p:nvSpPr>
        <p:spPr bwMode="auto">
          <a:xfrm>
            <a:off x="7078663" y="3065463"/>
            <a:ext cx="327025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PT" altLang="pt-PT" sz="1100">
                <a:solidFill>
                  <a:srgbClr val="008000"/>
                </a:solidFill>
                <a:latin typeface="Arial" panose="020B0604020202020204" pitchFamily="34" charset="0"/>
              </a:rPr>
              <a:t>20</a:t>
            </a:r>
          </a:p>
        </p:txBody>
      </p:sp>
      <p:sp>
        <p:nvSpPr>
          <p:cNvPr id="92191" name="TextBox 106"/>
          <p:cNvSpPr txBox="1">
            <a:spLocks noChangeArrowheads="1"/>
          </p:cNvSpPr>
          <p:nvPr/>
        </p:nvSpPr>
        <p:spPr bwMode="auto">
          <a:xfrm>
            <a:off x="5751513" y="3125788"/>
            <a:ext cx="327025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PT" altLang="pt-PT" sz="1100">
                <a:solidFill>
                  <a:srgbClr val="008000"/>
                </a:solidFill>
                <a:latin typeface="Arial" panose="020B0604020202020204" pitchFamily="34" charset="0"/>
              </a:rPr>
              <a:t>35</a:t>
            </a: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PT"/>
              <a:t>Inteligência Artificial © Joaquim Filipe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604A05-46AF-4045-AE0E-B7DBA2658773}" type="slidenum">
              <a:rPr lang="pt-PT" altLang="pt-PT" smtClean="0"/>
              <a:pPr>
                <a:defRPr/>
              </a:pPr>
              <a:t>82</a:t>
            </a:fld>
            <a:endParaRPr lang="pt-PT" altLang="pt-PT"/>
          </a:p>
        </p:txBody>
      </p:sp>
      <p:sp>
        <p:nvSpPr>
          <p:cNvPr id="177" name="Content Placeholder 2"/>
          <p:cNvSpPr txBox="1">
            <a:spLocks/>
          </p:cNvSpPr>
          <p:nvPr/>
        </p:nvSpPr>
        <p:spPr>
          <a:xfrm>
            <a:off x="7070725" y="3214688"/>
            <a:ext cx="541338" cy="288925"/>
          </a:xfrm>
          <a:prstGeom prst="rect">
            <a:avLst/>
          </a:prstGeom>
          <a:ln>
            <a:noFill/>
          </a:ln>
        </p:spPr>
        <p:txBody>
          <a:bodyPr/>
          <a:lstStyle/>
          <a:p>
            <a:pPr marL="342900" indent="-342900" defTabSz="457200" eaLnBrk="1" fontAlgn="auto" hangingPunct="1"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lang="pt-PT" sz="1200" b="1" dirty="0">
                <a:solidFill>
                  <a:srgbClr val="3366FF"/>
                </a:solidFill>
                <a:latin typeface="+mn-lt"/>
              </a:rPr>
              <a:t>[40]</a:t>
            </a:r>
          </a:p>
        </p:txBody>
      </p:sp>
      <p:sp>
        <p:nvSpPr>
          <p:cNvPr id="92196" name="Content Placeholder 109"/>
          <p:cNvSpPr txBox="1">
            <a:spLocks/>
          </p:cNvSpPr>
          <p:nvPr/>
        </p:nvSpPr>
        <p:spPr bwMode="auto">
          <a:xfrm>
            <a:off x="5004048" y="4403725"/>
            <a:ext cx="1725365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pt-PT" altLang="pt-PT" sz="1600" dirty="0"/>
              <a:t>Valor do nó “esquecido”</a:t>
            </a:r>
          </a:p>
        </p:txBody>
      </p:sp>
      <p:cxnSp>
        <p:nvCxnSpPr>
          <p:cNvPr id="46" name="Straight Arrow Connector 45"/>
          <p:cNvCxnSpPr/>
          <p:nvPr/>
        </p:nvCxnSpPr>
        <p:spPr>
          <a:xfrm flipV="1">
            <a:off x="6140984" y="3460192"/>
            <a:ext cx="1017740" cy="97738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850" y="476250"/>
            <a:ext cx="7561263" cy="50482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pt-PT" dirty="0"/>
              <a:t>Algoritmo SMA* (</a:t>
            </a:r>
            <a:r>
              <a:rPr lang="pt-PT" dirty="0" err="1"/>
              <a:t>max</a:t>
            </a:r>
            <a:r>
              <a:rPr lang="pt-PT" dirty="0"/>
              <a:t> = 8 nós)</a:t>
            </a:r>
          </a:p>
        </p:txBody>
      </p:sp>
      <p:sp>
        <p:nvSpPr>
          <p:cNvPr id="78" name="Oval 77"/>
          <p:cNvSpPr/>
          <p:nvPr/>
        </p:nvSpPr>
        <p:spPr>
          <a:xfrm>
            <a:off x="6729413" y="1331913"/>
            <a:ext cx="411162" cy="38735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pt-PT" sz="1400" dirty="0"/>
              <a:t>G</a:t>
            </a:r>
          </a:p>
        </p:txBody>
      </p:sp>
      <p:sp>
        <p:nvSpPr>
          <p:cNvPr id="81" name="Oval 80"/>
          <p:cNvSpPr/>
          <p:nvPr/>
        </p:nvSpPr>
        <p:spPr>
          <a:xfrm>
            <a:off x="6054725" y="2224088"/>
            <a:ext cx="411163" cy="385762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pt-PT" sz="1400" dirty="0"/>
              <a:t>A</a:t>
            </a:r>
          </a:p>
        </p:txBody>
      </p:sp>
      <p:sp>
        <p:nvSpPr>
          <p:cNvPr id="82" name="Oval 81"/>
          <p:cNvSpPr/>
          <p:nvPr/>
        </p:nvSpPr>
        <p:spPr>
          <a:xfrm>
            <a:off x="7596188" y="2224088"/>
            <a:ext cx="411162" cy="385762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pt-PT" sz="1400" dirty="0"/>
              <a:t>C</a:t>
            </a:r>
          </a:p>
        </p:txBody>
      </p:sp>
      <p:sp>
        <p:nvSpPr>
          <p:cNvPr id="95238" name="TextBox 82"/>
          <p:cNvSpPr txBox="1">
            <a:spLocks noChangeArrowheads="1"/>
          </p:cNvSpPr>
          <p:nvPr/>
        </p:nvSpPr>
        <p:spPr bwMode="auto">
          <a:xfrm>
            <a:off x="7097713" y="1393825"/>
            <a:ext cx="341312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PT" altLang="pt-PT" sz="1100">
                <a:solidFill>
                  <a:srgbClr val="FF0000"/>
                </a:solidFill>
                <a:latin typeface="Arial" panose="020B0604020202020204" pitchFamily="34" charset="0"/>
              </a:rPr>
              <a:t>30</a:t>
            </a:r>
          </a:p>
        </p:txBody>
      </p:sp>
      <p:sp>
        <p:nvSpPr>
          <p:cNvPr id="95239" name="TextBox 83"/>
          <p:cNvSpPr txBox="1">
            <a:spLocks noChangeArrowheads="1"/>
          </p:cNvSpPr>
          <p:nvPr/>
        </p:nvSpPr>
        <p:spPr bwMode="auto">
          <a:xfrm>
            <a:off x="6469063" y="2286000"/>
            <a:ext cx="3429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PT" altLang="pt-PT" sz="1100">
                <a:solidFill>
                  <a:srgbClr val="008000"/>
                </a:solidFill>
                <a:latin typeface="Arial" panose="020B0604020202020204" pitchFamily="34" charset="0"/>
              </a:rPr>
              <a:t>35</a:t>
            </a:r>
          </a:p>
        </p:txBody>
      </p:sp>
      <p:sp>
        <p:nvSpPr>
          <p:cNvPr id="95240" name="TextBox 84"/>
          <p:cNvSpPr txBox="1">
            <a:spLocks noChangeArrowheads="1"/>
          </p:cNvSpPr>
          <p:nvPr/>
        </p:nvSpPr>
        <p:spPr bwMode="auto">
          <a:xfrm>
            <a:off x="8007350" y="2286000"/>
            <a:ext cx="341313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PT" altLang="pt-PT" sz="1100">
                <a:solidFill>
                  <a:srgbClr val="008000"/>
                </a:solidFill>
                <a:latin typeface="Arial" panose="020B0604020202020204" pitchFamily="34" charset="0"/>
              </a:rPr>
              <a:t>30</a:t>
            </a:r>
          </a:p>
        </p:txBody>
      </p:sp>
      <p:sp>
        <p:nvSpPr>
          <p:cNvPr id="86" name="Oval 85"/>
          <p:cNvSpPr/>
          <p:nvPr/>
        </p:nvSpPr>
        <p:spPr>
          <a:xfrm>
            <a:off x="7596188" y="3057525"/>
            <a:ext cx="411162" cy="38735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pt-PT" sz="1400" dirty="0"/>
              <a:t>D</a:t>
            </a:r>
          </a:p>
        </p:txBody>
      </p:sp>
      <p:sp>
        <p:nvSpPr>
          <p:cNvPr id="87" name="Oval 86"/>
          <p:cNvSpPr/>
          <p:nvPr/>
        </p:nvSpPr>
        <p:spPr>
          <a:xfrm>
            <a:off x="7580313" y="4011613"/>
            <a:ext cx="411162" cy="38735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pt-PT" sz="1400" dirty="0"/>
              <a:t>E</a:t>
            </a:r>
          </a:p>
        </p:txBody>
      </p:sp>
      <p:sp>
        <p:nvSpPr>
          <p:cNvPr id="88" name="Oval 87"/>
          <p:cNvSpPr/>
          <p:nvPr/>
        </p:nvSpPr>
        <p:spPr>
          <a:xfrm>
            <a:off x="6737350" y="3057525"/>
            <a:ext cx="411163" cy="38735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pt-PT" sz="1400" dirty="0"/>
              <a:t>H</a:t>
            </a:r>
          </a:p>
        </p:txBody>
      </p:sp>
      <p:sp>
        <p:nvSpPr>
          <p:cNvPr id="90" name="Oval 89"/>
          <p:cNvSpPr/>
          <p:nvPr/>
        </p:nvSpPr>
        <p:spPr>
          <a:xfrm>
            <a:off x="5402263" y="3057525"/>
            <a:ext cx="411162" cy="387350"/>
          </a:xfrm>
          <a:prstGeom prst="ellipse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pt-PT" sz="1400" dirty="0"/>
              <a:t>B</a:t>
            </a:r>
          </a:p>
        </p:txBody>
      </p:sp>
      <p:cxnSp>
        <p:nvCxnSpPr>
          <p:cNvPr id="95" name="Straight Arrow Connector 94"/>
          <p:cNvCxnSpPr>
            <a:stCxn id="78" idx="3"/>
            <a:endCxn id="81" idx="0"/>
          </p:cNvCxnSpPr>
          <p:nvPr/>
        </p:nvCxnSpPr>
        <p:spPr>
          <a:xfrm rot="5400000">
            <a:off x="6244431" y="1678782"/>
            <a:ext cx="561975" cy="528638"/>
          </a:xfrm>
          <a:prstGeom prst="straightConnector1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78" idx="5"/>
            <a:endCxn id="82" idx="0"/>
          </p:cNvCxnSpPr>
          <p:nvPr/>
        </p:nvCxnSpPr>
        <p:spPr>
          <a:xfrm rot="16200000" flipH="1">
            <a:off x="7160419" y="1583532"/>
            <a:ext cx="561975" cy="719137"/>
          </a:xfrm>
          <a:prstGeom prst="straightConnector1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stCxn id="81" idx="3"/>
            <a:endCxn id="90" idx="0"/>
          </p:cNvCxnSpPr>
          <p:nvPr/>
        </p:nvCxnSpPr>
        <p:spPr>
          <a:xfrm rot="5400000">
            <a:off x="5609431" y="2551907"/>
            <a:ext cx="503237" cy="508000"/>
          </a:xfrm>
          <a:prstGeom prst="straightConnector1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stCxn id="81" idx="5"/>
            <a:endCxn id="88" idx="0"/>
          </p:cNvCxnSpPr>
          <p:nvPr/>
        </p:nvCxnSpPr>
        <p:spPr>
          <a:xfrm rot="16200000" flipH="1">
            <a:off x="6422232" y="2537619"/>
            <a:ext cx="503237" cy="536575"/>
          </a:xfrm>
          <a:prstGeom prst="straightConnector1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stCxn id="82" idx="4"/>
            <a:endCxn id="86" idx="0"/>
          </p:cNvCxnSpPr>
          <p:nvPr/>
        </p:nvCxnSpPr>
        <p:spPr>
          <a:xfrm rot="5400000">
            <a:off x="7577931" y="2834482"/>
            <a:ext cx="447675" cy="1588"/>
          </a:xfrm>
          <a:prstGeom prst="straightConnector1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stCxn id="86" idx="4"/>
            <a:endCxn id="87" idx="0"/>
          </p:cNvCxnSpPr>
          <p:nvPr/>
        </p:nvCxnSpPr>
        <p:spPr>
          <a:xfrm rot="5400000">
            <a:off x="7509669" y="3720306"/>
            <a:ext cx="566738" cy="15875"/>
          </a:xfrm>
          <a:prstGeom prst="straightConnector1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251" name="TextBox 134"/>
          <p:cNvSpPr txBox="1">
            <a:spLocks noChangeArrowheads="1"/>
          </p:cNvSpPr>
          <p:nvPr/>
        </p:nvSpPr>
        <p:spPr bwMode="auto">
          <a:xfrm>
            <a:off x="7334250" y="1654175"/>
            <a:ext cx="25717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PT" altLang="pt-PT" sz="1100">
                <a:solidFill>
                  <a:srgbClr val="000000"/>
                </a:solidFill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95252" name="TextBox 135"/>
          <p:cNvSpPr txBox="1">
            <a:spLocks noChangeArrowheads="1"/>
          </p:cNvSpPr>
          <p:nvPr/>
        </p:nvSpPr>
        <p:spPr bwMode="auto">
          <a:xfrm>
            <a:off x="7802563" y="2665413"/>
            <a:ext cx="255587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PT" altLang="pt-PT" sz="1100">
                <a:solidFill>
                  <a:srgbClr val="000000"/>
                </a:solidFill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95253" name="TextBox 136"/>
          <p:cNvSpPr txBox="1">
            <a:spLocks noChangeArrowheads="1"/>
          </p:cNvSpPr>
          <p:nvPr/>
        </p:nvSpPr>
        <p:spPr bwMode="auto">
          <a:xfrm>
            <a:off x="7802563" y="3581400"/>
            <a:ext cx="255587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PT" altLang="pt-PT" sz="1100">
                <a:solidFill>
                  <a:srgbClr val="000000"/>
                </a:solidFill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95254" name="TextBox 141"/>
          <p:cNvSpPr txBox="1">
            <a:spLocks noChangeArrowheads="1"/>
          </p:cNvSpPr>
          <p:nvPr/>
        </p:nvSpPr>
        <p:spPr bwMode="auto">
          <a:xfrm>
            <a:off x="5684838" y="2608263"/>
            <a:ext cx="255587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PT" altLang="pt-PT" sz="1100">
                <a:solidFill>
                  <a:srgbClr val="000000"/>
                </a:solidFill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95255" name="TextBox 143"/>
          <p:cNvSpPr txBox="1">
            <a:spLocks noChangeArrowheads="1"/>
          </p:cNvSpPr>
          <p:nvPr/>
        </p:nvSpPr>
        <p:spPr bwMode="auto">
          <a:xfrm>
            <a:off x="6626225" y="2554288"/>
            <a:ext cx="328613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PT" altLang="pt-PT" sz="1100">
                <a:solidFill>
                  <a:srgbClr val="000000"/>
                </a:solidFill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95256" name="TextBox 144"/>
          <p:cNvSpPr txBox="1">
            <a:spLocks noChangeArrowheads="1"/>
          </p:cNvSpPr>
          <p:nvPr/>
        </p:nvSpPr>
        <p:spPr bwMode="auto">
          <a:xfrm>
            <a:off x="6230938" y="1711325"/>
            <a:ext cx="32702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PT" altLang="pt-PT" sz="1100">
                <a:solidFill>
                  <a:srgbClr val="000000"/>
                </a:solidFill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95257" name="TextBox 95"/>
          <p:cNvSpPr txBox="1">
            <a:spLocks noChangeArrowheads="1"/>
          </p:cNvSpPr>
          <p:nvPr/>
        </p:nvSpPr>
        <p:spPr bwMode="auto">
          <a:xfrm>
            <a:off x="8058150" y="3065463"/>
            <a:ext cx="341313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PT" altLang="pt-PT" sz="1100">
                <a:solidFill>
                  <a:srgbClr val="008000"/>
                </a:solidFill>
                <a:latin typeface="Arial" panose="020B0604020202020204" pitchFamily="34" charset="0"/>
              </a:rPr>
              <a:t>30</a:t>
            </a:r>
          </a:p>
        </p:txBody>
      </p:sp>
      <p:sp>
        <p:nvSpPr>
          <p:cNvPr id="95258" name="TextBox 102"/>
          <p:cNvSpPr txBox="1">
            <a:spLocks noChangeArrowheads="1"/>
          </p:cNvSpPr>
          <p:nvPr/>
        </p:nvSpPr>
        <p:spPr bwMode="auto">
          <a:xfrm>
            <a:off x="8018463" y="4110038"/>
            <a:ext cx="341312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PT" altLang="pt-PT" sz="1100">
                <a:solidFill>
                  <a:srgbClr val="008000"/>
                </a:solidFill>
                <a:latin typeface="Arial" panose="020B0604020202020204" pitchFamily="34" charset="0"/>
              </a:rPr>
              <a:t>30</a:t>
            </a:r>
          </a:p>
        </p:txBody>
      </p:sp>
      <p:sp>
        <p:nvSpPr>
          <p:cNvPr id="95259" name="TextBox 105"/>
          <p:cNvSpPr txBox="1">
            <a:spLocks noChangeArrowheads="1"/>
          </p:cNvSpPr>
          <p:nvPr/>
        </p:nvSpPr>
        <p:spPr bwMode="auto">
          <a:xfrm>
            <a:off x="7078663" y="3065463"/>
            <a:ext cx="341312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PT" altLang="pt-PT" sz="1100">
                <a:solidFill>
                  <a:srgbClr val="008000"/>
                </a:solidFill>
                <a:latin typeface="Arial" panose="020B0604020202020204" pitchFamily="34" charset="0"/>
              </a:rPr>
              <a:t>40</a:t>
            </a:r>
          </a:p>
        </p:txBody>
      </p:sp>
      <p:sp>
        <p:nvSpPr>
          <p:cNvPr id="95260" name="TextBox 106"/>
          <p:cNvSpPr txBox="1">
            <a:spLocks noChangeArrowheads="1"/>
          </p:cNvSpPr>
          <p:nvPr/>
        </p:nvSpPr>
        <p:spPr bwMode="auto">
          <a:xfrm>
            <a:off x="5751513" y="3125788"/>
            <a:ext cx="327025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PT" altLang="pt-PT" sz="1100">
                <a:solidFill>
                  <a:srgbClr val="008000"/>
                </a:solidFill>
                <a:latin typeface="Arial" panose="020B0604020202020204" pitchFamily="34" charset="0"/>
              </a:rPr>
              <a:t>35</a:t>
            </a:r>
          </a:p>
        </p:txBody>
      </p:sp>
      <p:sp>
        <p:nvSpPr>
          <p:cNvPr id="119" name="Oval 118"/>
          <p:cNvSpPr/>
          <p:nvPr/>
        </p:nvSpPr>
        <p:spPr>
          <a:xfrm>
            <a:off x="7232650" y="4868863"/>
            <a:ext cx="411163" cy="387350"/>
          </a:xfrm>
          <a:prstGeom prst="ellipse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pt-PT" sz="1400" dirty="0"/>
              <a:t>A</a:t>
            </a:r>
          </a:p>
        </p:txBody>
      </p:sp>
      <p:cxnSp>
        <p:nvCxnSpPr>
          <p:cNvPr id="121" name="Straight Arrow Connector 120"/>
          <p:cNvCxnSpPr>
            <a:stCxn id="87" idx="4"/>
            <a:endCxn id="119" idx="0"/>
          </p:cNvCxnSpPr>
          <p:nvPr/>
        </p:nvCxnSpPr>
        <p:spPr>
          <a:xfrm flipH="1">
            <a:off x="7439025" y="4398963"/>
            <a:ext cx="346075" cy="469900"/>
          </a:xfrm>
          <a:prstGeom prst="straightConnector1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263" name="TextBox 122"/>
          <p:cNvSpPr txBox="1">
            <a:spLocks noChangeArrowheads="1"/>
          </p:cNvSpPr>
          <p:nvPr/>
        </p:nvSpPr>
        <p:spPr bwMode="auto">
          <a:xfrm>
            <a:off x="7426325" y="4457700"/>
            <a:ext cx="255588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PT" altLang="pt-PT" sz="1100">
                <a:solidFill>
                  <a:srgbClr val="000000"/>
                </a:solidFill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95264" name="TextBox 123"/>
          <p:cNvSpPr txBox="1">
            <a:spLocks noChangeArrowheads="1"/>
          </p:cNvSpPr>
          <p:nvPr/>
        </p:nvSpPr>
        <p:spPr bwMode="auto">
          <a:xfrm>
            <a:off x="7929563" y="4457700"/>
            <a:ext cx="328612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PT" altLang="pt-PT" sz="1100">
                <a:solidFill>
                  <a:srgbClr val="000000"/>
                </a:solidFill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95265" name="TextBox 125"/>
          <p:cNvSpPr txBox="1">
            <a:spLocks noChangeArrowheads="1"/>
          </p:cNvSpPr>
          <p:nvPr/>
        </p:nvSpPr>
        <p:spPr bwMode="auto">
          <a:xfrm>
            <a:off x="6948488" y="4886325"/>
            <a:ext cx="32702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PT" altLang="pt-PT" sz="1100">
                <a:solidFill>
                  <a:srgbClr val="008000"/>
                </a:solidFill>
                <a:latin typeface="Arial" panose="020B0604020202020204" pitchFamily="34" charset="0"/>
              </a:rPr>
              <a:t>30</a:t>
            </a: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PT"/>
              <a:t>Inteligência Artificial © Joaquim Filipe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B63343-F738-44F5-9B87-68ED1228163C}" type="slidenum">
              <a:rPr lang="pt-PT" altLang="pt-PT" smtClean="0"/>
              <a:pPr>
                <a:defRPr/>
              </a:pPr>
              <a:t>83</a:t>
            </a:fld>
            <a:endParaRPr lang="pt-PT" altLang="pt-PT"/>
          </a:p>
        </p:txBody>
      </p:sp>
      <p:sp>
        <p:nvSpPr>
          <p:cNvPr id="179" name="Content Placeholder 2"/>
          <p:cNvSpPr txBox="1">
            <a:spLocks/>
          </p:cNvSpPr>
          <p:nvPr/>
        </p:nvSpPr>
        <p:spPr>
          <a:xfrm>
            <a:off x="7070725" y="3214688"/>
            <a:ext cx="541338" cy="288925"/>
          </a:xfrm>
          <a:prstGeom prst="rect">
            <a:avLst/>
          </a:prstGeom>
          <a:ln>
            <a:noFill/>
          </a:ln>
        </p:spPr>
        <p:txBody>
          <a:bodyPr/>
          <a:lstStyle/>
          <a:p>
            <a:pPr marL="342900" indent="-342900" defTabSz="457200" eaLnBrk="1" fontAlgn="auto" hangingPunct="1"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lang="pt-PT" sz="1200" b="1" dirty="0">
                <a:solidFill>
                  <a:srgbClr val="3366FF"/>
                </a:solidFill>
                <a:latin typeface="+mn-lt"/>
              </a:rPr>
              <a:t>[40]</a:t>
            </a:r>
          </a:p>
        </p:txBody>
      </p:sp>
      <p:sp>
        <p:nvSpPr>
          <p:cNvPr id="38" name="Content Placeholder 109"/>
          <p:cNvSpPr txBox="1">
            <a:spLocks/>
          </p:cNvSpPr>
          <p:nvPr/>
        </p:nvSpPr>
        <p:spPr bwMode="auto">
          <a:xfrm>
            <a:off x="4261290" y="1782763"/>
            <a:ext cx="1995488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pt-PT" altLang="pt-PT" sz="1600" dirty="0"/>
              <a:t>Nó repetido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5604457" y="1916832"/>
            <a:ext cx="479711" cy="35798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850" y="476250"/>
            <a:ext cx="7561263" cy="50482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pt-PT" dirty="0"/>
              <a:t>Algoritmo SMA* (</a:t>
            </a:r>
            <a:r>
              <a:rPr lang="pt-PT" dirty="0" err="1"/>
              <a:t>max</a:t>
            </a:r>
            <a:r>
              <a:rPr lang="pt-PT" dirty="0"/>
              <a:t> = 8 nós)</a:t>
            </a:r>
          </a:p>
        </p:txBody>
      </p:sp>
      <p:sp>
        <p:nvSpPr>
          <p:cNvPr id="78" name="Oval 77"/>
          <p:cNvSpPr/>
          <p:nvPr/>
        </p:nvSpPr>
        <p:spPr>
          <a:xfrm>
            <a:off x="6729413" y="1331913"/>
            <a:ext cx="411162" cy="38735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pt-PT" sz="1400" dirty="0"/>
              <a:t>G</a:t>
            </a:r>
          </a:p>
        </p:txBody>
      </p:sp>
      <p:sp>
        <p:nvSpPr>
          <p:cNvPr id="82" name="Oval 81"/>
          <p:cNvSpPr/>
          <p:nvPr/>
        </p:nvSpPr>
        <p:spPr>
          <a:xfrm>
            <a:off x="7596188" y="2224088"/>
            <a:ext cx="411162" cy="385762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pt-PT" sz="1400" dirty="0"/>
              <a:t>C</a:t>
            </a:r>
          </a:p>
        </p:txBody>
      </p:sp>
      <p:sp>
        <p:nvSpPr>
          <p:cNvPr id="95238" name="TextBox 82"/>
          <p:cNvSpPr txBox="1">
            <a:spLocks noChangeArrowheads="1"/>
          </p:cNvSpPr>
          <p:nvPr/>
        </p:nvSpPr>
        <p:spPr bwMode="auto">
          <a:xfrm>
            <a:off x="7097713" y="1393825"/>
            <a:ext cx="341312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PT" altLang="pt-PT" sz="1100">
                <a:solidFill>
                  <a:srgbClr val="FF0000"/>
                </a:solidFill>
                <a:latin typeface="Arial" panose="020B0604020202020204" pitchFamily="34" charset="0"/>
              </a:rPr>
              <a:t>30</a:t>
            </a:r>
          </a:p>
        </p:txBody>
      </p:sp>
      <p:sp>
        <p:nvSpPr>
          <p:cNvPr id="95240" name="TextBox 84"/>
          <p:cNvSpPr txBox="1">
            <a:spLocks noChangeArrowheads="1"/>
          </p:cNvSpPr>
          <p:nvPr/>
        </p:nvSpPr>
        <p:spPr bwMode="auto">
          <a:xfrm>
            <a:off x="8007350" y="2286000"/>
            <a:ext cx="341313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PT" altLang="pt-PT" sz="1100">
                <a:solidFill>
                  <a:srgbClr val="008000"/>
                </a:solidFill>
                <a:latin typeface="Arial" panose="020B0604020202020204" pitchFamily="34" charset="0"/>
              </a:rPr>
              <a:t>30</a:t>
            </a:r>
          </a:p>
        </p:txBody>
      </p:sp>
      <p:sp>
        <p:nvSpPr>
          <p:cNvPr id="86" name="Oval 85"/>
          <p:cNvSpPr/>
          <p:nvPr/>
        </p:nvSpPr>
        <p:spPr>
          <a:xfrm>
            <a:off x="7596188" y="3057525"/>
            <a:ext cx="411162" cy="38735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pt-PT" sz="1400" dirty="0"/>
              <a:t>D</a:t>
            </a:r>
          </a:p>
        </p:txBody>
      </p:sp>
      <p:sp>
        <p:nvSpPr>
          <p:cNvPr id="87" name="Oval 86"/>
          <p:cNvSpPr/>
          <p:nvPr/>
        </p:nvSpPr>
        <p:spPr>
          <a:xfrm>
            <a:off x="7580313" y="4011613"/>
            <a:ext cx="411162" cy="38735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pt-PT" sz="1400" dirty="0"/>
              <a:t>E</a:t>
            </a:r>
          </a:p>
        </p:txBody>
      </p:sp>
      <p:cxnSp>
        <p:nvCxnSpPr>
          <p:cNvPr id="98" name="Straight Arrow Connector 97"/>
          <p:cNvCxnSpPr>
            <a:stCxn id="78" idx="5"/>
            <a:endCxn id="82" idx="0"/>
          </p:cNvCxnSpPr>
          <p:nvPr/>
        </p:nvCxnSpPr>
        <p:spPr>
          <a:xfrm rot="16200000" flipH="1">
            <a:off x="7160419" y="1583532"/>
            <a:ext cx="561975" cy="719137"/>
          </a:xfrm>
          <a:prstGeom prst="straightConnector1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stCxn id="82" idx="4"/>
            <a:endCxn id="86" idx="0"/>
          </p:cNvCxnSpPr>
          <p:nvPr/>
        </p:nvCxnSpPr>
        <p:spPr>
          <a:xfrm rot="5400000">
            <a:off x="7577931" y="2834482"/>
            <a:ext cx="447675" cy="1588"/>
          </a:xfrm>
          <a:prstGeom prst="straightConnector1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stCxn id="86" idx="4"/>
            <a:endCxn id="87" idx="0"/>
          </p:cNvCxnSpPr>
          <p:nvPr/>
        </p:nvCxnSpPr>
        <p:spPr>
          <a:xfrm rot="5400000">
            <a:off x="7509669" y="3720306"/>
            <a:ext cx="566738" cy="15875"/>
          </a:xfrm>
          <a:prstGeom prst="straightConnector1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251" name="TextBox 134"/>
          <p:cNvSpPr txBox="1">
            <a:spLocks noChangeArrowheads="1"/>
          </p:cNvSpPr>
          <p:nvPr/>
        </p:nvSpPr>
        <p:spPr bwMode="auto">
          <a:xfrm>
            <a:off x="7334250" y="1654175"/>
            <a:ext cx="25717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PT" altLang="pt-PT" sz="1100">
                <a:solidFill>
                  <a:srgbClr val="000000"/>
                </a:solidFill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95252" name="TextBox 135"/>
          <p:cNvSpPr txBox="1">
            <a:spLocks noChangeArrowheads="1"/>
          </p:cNvSpPr>
          <p:nvPr/>
        </p:nvSpPr>
        <p:spPr bwMode="auto">
          <a:xfrm>
            <a:off x="7802563" y="2665413"/>
            <a:ext cx="255587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PT" altLang="pt-PT" sz="1100">
                <a:solidFill>
                  <a:srgbClr val="000000"/>
                </a:solidFill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95253" name="TextBox 136"/>
          <p:cNvSpPr txBox="1">
            <a:spLocks noChangeArrowheads="1"/>
          </p:cNvSpPr>
          <p:nvPr/>
        </p:nvSpPr>
        <p:spPr bwMode="auto">
          <a:xfrm>
            <a:off x="7802563" y="3581400"/>
            <a:ext cx="255587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PT" altLang="pt-PT" sz="1100">
                <a:solidFill>
                  <a:srgbClr val="000000"/>
                </a:solidFill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95257" name="TextBox 95"/>
          <p:cNvSpPr txBox="1">
            <a:spLocks noChangeArrowheads="1"/>
          </p:cNvSpPr>
          <p:nvPr/>
        </p:nvSpPr>
        <p:spPr bwMode="auto">
          <a:xfrm>
            <a:off x="8058150" y="3065463"/>
            <a:ext cx="341313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PT" altLang="pt-PT" sz="1100">
                <a:solidFill>
                  <a:srgbClr val="008000"/>
                </a:solidFill>
                <a:latin typeface="Arial" panose="020B0604020202020204" pitchFamily="34" charset="0"/>
              </a:rPr>
              <a:t>30</a:t>
            </a:r>
          </a:p>
        </p:txBody>
      </p:sp>
      <p:sp>
        <p:nvSpPr>
          <p:cNvPr id="95258" name="TextBox 102"/>
          <p:cNvSpPr txBox="1">
            <a:spLocks noChangeArrowheads="1"/>
          </p:cNvSpPr>
          <p:nvPr/>
        </p:nvSpPr>
        <p:spPr bwMode="auto">
          <a:xfrm>
            <a:off x="8018463" y="4110038"/>
            <a:ext cx="341312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PT" altLang="pt-PT" sz="1100">
                <a:solidFill>
                  <a:srgbClr val="008000"/>
                </a:solidFill>
                <a:latin typeface="Arial" panose="020B0604020202020204" pitchFamily="34" charset="0"/>
              </a:rPr>
              <a:t>30</a:t>
            </a:r>
          </a:p>
        </p:txBody>
      </p:sp>
      <p:sp>
        <p:nvSpPr>
          <p:cNvPr id="119" name="Oval 118"/>
          <p:cNvSpPr/>
          <p:nvPr/>
        </p:nvSpPr>
        <p:spPr>
          <a:xfrm>
            <a:off x="7232650" y="4868863"/>
            <a:ext cx="411163" cy="387350"/>
          </a:xfrm>
          <a:prstGeom prst="ellipse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pt-PT" sz="1400" dirty="0"/>
              <a:t>A</a:t>
            </a:r>
          </a:p>
        </p:txBody>
      </p:sp>
      <p:cxnSp>
        <p:nvCxnSpPr>
          <p:cNvPr id="121" name="Straight Arrow Connector 120"/>
          <p:cNvCxnSpPr>
            <a:stCxn id="87" idx="4"/>
            <a:endCxn id="119" idx="0"/>
          </p:cNvCxnSpPr>
          <p:nvPr/>
        </p:nvCxnSpPr>
        <p:spPr>
          <a:xfrm flipH="1">
            <a:off x="7439025" y="4398963"/>
            <a:ext cx="346075" cy="469900"/>
          </a:xfrm>
          <a:prstGeom prst="straightConnector1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263" name="TextBox 122"/>
          <p:cNvSpPr txBox="1">
            <a:spLocks noChangeArrowheads="1"/>
          </p:cNvSpPr>
          <p:nvPr/>
        </p:nvSpPr>
        <p:spPr bwMode="auto">
          <a:xfrm>
            <a:off x="7426325" y="4457700"/>
            <a:ext cx="255588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PT" altLang="pt-PT" sz="1100">
                <a:solidFill>
                  <a:srgbClr val="000000"/>
                </a:solidFill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95264" name="TextBox 123"/>
          <p:cNvSpPr txBox="1">
            <a:spLocks noChangeArrowheads="1"/>
          </p:cNvSpPr>
          <p:nvPr/>
        </p:nvSpPr>
        <p:spPr bwMode="auto">
          <a:xfrm>
            <a:off x="7929563" y="4457700"/>
            <a:ext cx="328612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PT" altLang="pt-PT" sz="1100">
                <a:solidFill>
                  <a:srgbClr val="000000"/>
                </a:solidFill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95265" name="TextBox 125"/>
          <p:cNvSpPr txBox="1">
            <a:spLocks noChangeArrowheads="1"/>
          </p:cNvSpPr>
          <p:nvPr/>
        </p:nvSpPr>
        <p:spPr bwMode="auto">
          <a:xfrm>
            <a:off x="6948488" y="4886325"/>
            <a:ext cx="32702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PT" altLang="pt-PT" sz="1100">
                <a:solidFill>
                  <a:srgbClr val="008000"/>
                </a:solidFill>
                <a:latin typeface="Arial" panose="020B0604020202020204" pitchFamily="34" charset="0"/>
              </a:rPr>
              <a:t>30</a:t>
            </a: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PT"/>
              <a:t>Inteligência Artificial © Joaquim Filipe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B63343-F738-44F5-9B87-68ED1228163C}" type="slidenum">
              <a:rPr lang="pt-PT" altLang="pt-PT" smtClean="0"/>
              <a:pPr>
                <a:defRPr/>
              </a:pPr>
              <a:t>84</a:t>
            </a:fld>
            <a:endParaRPr lang="pt-PT" altLang="pt-PT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7785100" y="4398963"/>
            <a:ext cx="344488" cy="469900"/>
          </a:xfrm>
          <a:prstGeom prst="straightConnector1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124"/>
          <p:cNvSpPr txBox="1">
            <a:spLocks noChangeArrowheads="1"/>
          </p:cNvSpPr>
          <p:nvPr/>
        </p:nvSpPr>
        <p:spPr bwMode="auto">
          <a:xfrm>
            <a:off x="8334375" y="4868863"/>
            <a:ext cx="3429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PT" altLang="pt-PT" sz="1100">
                <a:solidFill>
                  <a:srgbClr val="008000"/>
                </a:solidFill>
                <a:latin typeface="Arial" panose="020B0604020202020204" pitchFamily="34" charset="0"/>
              </a:rPr>
              <a:t>25</a:t>
            </a:r>
          </a:p>
        </p:txBody>
      </p:sp>
      <p:sp>
        <p:nvSpPr>
          <p:cNvPr id="46" name="Oval 45"/>
          <p:cNvSpPr/>
          <p:nvPr/>
        </p:nvSpPr>
        <p:spPr>
          <a:xfrm>
            <a:off x="7923213" y="4868863"/>
            <a:ext cx="411162" cy="387350"/>
          </a:xfrm>
          <a:prstGeom prst="ellipse">
            <a:avLst/>
          </a:prstGeom>
          <a:solidFill>
            <a:schemeClr val="accent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pt-PT" sz="1400" dirty="0"/>
              <a:t>I</a:t>
            </a:r>
          </a:p>
        </p:txBody>
      </p:sp>
      <p:sp>
        <p:nvSpPr>
          <p:cNvPr id="47" name="Content Placeholder 2"/>
          <p:cNvSpPr txBox="1">
            <a:spLocks/>
          </p:cNvSpPr>
          <p:nvPr/>
        </p:nvSpPr>
        <p:spPr>
          <a:xfrm>
            <a:off x="3554684" y="5596731"/>
            <a:ext cx="4104729" cy="348455"/>
          </a:xfrm>
          <a:prstGeom prst="rect">
            <a:avLst/>
          </a:prstGeom>
          <a:solidFill>
            <a:schemeClr val="accent2"/>
          </a:solidFill>
        </p:spPr>
        <p:txBody>
          <a:bodyPr>
            <a:normAutofit fontScale="92500" lnSpcReduction="10000"/>
          </a:bodyPr>
          <a:lstStyle/>
          <a:p>
            <a:pPr marL="342900" indent="-342900" defTabSz="457200" eaLnBrk="1" fontAlgn="auto" hangingPunct="1"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lang="pt-PT" sz="1900" dirty="0">
                <a:latin typeface="+mn-lt"/>
              </a:rPr>
              <a:t>Pára e dá a solução: G, C, D, E, I</a:t>
            </a:r>
          </a:p>
        </p:txBody>
      </p:sp>
      <p:cxnSp>
        <p:nvCxnSpPr>
          <p:cNvPr id="48" name="Straight Arrow Connector 47"/>
          <p:cNvCxnSpPr/>
          <p:nvPr/>
        </p:nvCxnSpPr>
        <p:spPr>
          <a:xfrm flipV="1">
            <a:off x="7507289" y="5236368"/>
            <a:ext cx="376237" cy="341313"/>
          </a:xfrm>
          <a:prstGeom prst="straightConnector1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B2655178-3564-46FA-8AD6-AAF86DA97F21}"/>
              </a:ext>
            </a:extLst>
          </p:cNvPr>
          <p:cNvSpPr txBox="1">
            <a:spLocks/>
          </p:cNvSpPr>
          <p:nvPr/>
        </p:nvSpPr>
        <p:spPr>
          <a:xfrm>
            <a:off x="7222331" y="1546225"/>
            <a:ext cx="541338" cy="288925"/>
          </a:xfrm>
          <a:prstGeom prst="rect">
            <a:avLst/>
          </a:prstGeom>
          <a:ln>
            <a:noFill/>
          </a:ln>
        </p:spPr>
        <p:txBody>
          <a:bodyPr/>
          <a:lstStyle/>
          <a:p>
            <a:pPr marL="342900" indent="-342900" defTabSz="457200" eaLnBrk="1" fontAlgn="auto" hangingPunct="1"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lang="pt-PT" sz="1200" b="1" dirty="0">
                <a:solidFill>
                  <a:srgbClr val="3366FF"/>
                </a:solidFill>
                <a:latin typeface="+mn-lt"/>
              </a:rPr>
              <a:t>[35]</a:t>
            </a:r>
          </a:p>
        </p:txBody>
      </p:sp>
    </p:spTree>
    <p:extLst>
      <p:ext uri="{BB962C8B-B14F-4D97-AF65-F5344CB8AC3E}">
        <p14:creationId xmlns:p14="http://schemas.microsoft.com/office/powerpoint/2010/main" val="3274306983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cap="small" dirty="0"/>
              <a:t>Exercicio 1: A ponte</a:t>
            </a:r>
            <a:endParaRPr lang="pt-PT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sz="2000" dirty="0"/>
              <a:t> Quatro pessoas querem passar de um lado para o outro de uma ponte. Na ponte só conseguem passar duas pessoas de cada vez. É de noite e para passar a ponte é necessário uma tocha. Só existe uma tocha. Cada uma das pessoas demora um tempo diferente a percorrer a ponte: um demora 1 minuto, outro 2 minutos, outro 5 minutos e o último 10 minutos.</a:t>
            </a:r>
          </a:p>
          <a:p>
            <a:r>
              <a:rPr lang="pt-PT" sz="2000" dirty="0"/>
              <a:t>Apresentar </a:t>
            </a:r>
          </a:p>
          <a:p>
            <a:pPr lvl="1"/>
            <a:r>
              <a:rPr lang="pt-PT" sz="1800" dirty="0"/>
              <a:t>uma descrição para o </a:t>
            </a:r>
            <a:r>
              <a:rPr lang="pt-PT" sz="1800" b="1" dirty="0"/>
              <a:t>estado</a:t>
            </a:r>
            <a:r>
              <a:rPr lang="pt-PT" sz="1800" dirty="0"/>
              <a:t> do problema.</a:t>
            </a:r>
          </a:p>
          <a:p>
            <a:pPr lvl="1"/>
            <a:r>
              <a:rPr lang="pt-PT" sz="1800" dirty="0"/>
              <a:t>Apresentar a lista dos </a:t>
            </a:r>
            <a:r>
              <a:rPr lang="pt-PT" sz="1800" b="1" dirty="0"/>
              <a:t>operadores </a:t>
            </a:r>
            <a:endParaRPr lang="pt-PT" sz="1800" dirty="0"/>
          </a:p>
          <a:p>
            <a:pPr lvl="1"/>
            <a:r>
              <a:rPr lang="pt-PT" sz="1800" dirty="0"/>
              <a:t>uma regra para avaliação de </a:t>
            </a:r>
            <a:r>
              <a:rPr lang="pt-PT" sz="1800"/>
              <a:t>estado final (considere </a:t>
            </a:r>
            <a:r>
              <a:rPr lang="pt-PT" sz="1800" dirty="0"/>
              <a:t>que o tempo mínimo </a:t>
            </a:r>
            <a:r>
              <a:rPr lang="pt-PT" sz="1800"/>
              <a:t>é 19 </a:t>
            </a:r>
            <a:r>
              <a:rPr lang="pt-PT" sz="1800" dirty="0"/>
              <a:t>minutos).</a:t>
            </a:r>
          </a:p>
          <a:p>
            <a:endParaRPr lang="pt-PT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PT"/>
              <a:t>Inteligência Artificial © Joaquim Filipe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11F18E-84CA-43F8-B18B-37628891FD59}" type="slidenum">
              <a:rPr lang="pt-PT" altLang="pt-PT" smtClean="0"/>
              <a:pPr>
                <a:defRPr/>
              </a:pPr>
              <a:t>85</a:t>
            </a:fld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4176856519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dirty="0"/>
              <a:t>Resolver no papel o problema indicando o </a:t>
            </a:r>
            <a:r>
              <a:rPr lang="pt-PT" b="1" dirty="0"/>
              <a:t>estado inicial</a:t>
            </a:r>
            <a:r>
              <a:rPr lang="pt-PT" dirty="0"/>
              <a:t>, o </a:t>
            </a:r>
            <a:r>
              <a:rPr lang="pt-PT" b="1" dirty="0"/>
              <a:t>estado objectivo</a:t>
            </a:r>
            <a:r>
              <a:rPr lang="pt-PT" dirty="0"/>
              <a:t>, os </a:t>
            </a:r>
            <a:r>
              <a:rPr lang="pt-PT" b="1" dirty="0"/>
              <a:t>operadores</a:t>
            </a:r>
            <a:r>
              <a:rPr lang="pt-PT" dirty="0"/>
              <a:t> e </a:t>
            </a:r>
            <a:r>
              <a:rPr lang="pt-PT" b="1" dirty="0"/>
              <a:t>estados</a:t>
            </a:r>
            <a:r>
              <a:rPr lang="pt-PT" dirty="0"/>
              <a:t> desde o estado inicial até ao estado objectivo. </a:t>
            </a:r>
          </a:p>
          <a:p>
            <a:pPr lvl="0"/>
            <a:r>
              <a:rPr lang="pt-PT" dirty="0"/>
              <a:t>Indicar os 4 primeiros passos do algoritmo A* usando a seguinte função f’(n):  </a:t>
            </a:r>
          </a:p>
          <a:p>
            <a:r>
              <a:rPr lang="pt-PT" dirty="0"/>
              <a:t>f'(n) 	= g(n) + h’(n), em que:</a:t>
            </a:r>
          </a:p>
          <a:p>
            <a:pPr marL="457200" lvl="1" indent="0">
              <a:buNone/>
            </a:pPr>
            <a:r>
              <a:rPr lang="pt-PT" dirty="0"/>
              <a:t>g(n) = Tempo já gasto</a:t>
            </a:r>
          </a:p>
          <a:p>
            <a:pPr marL="457200" lvl="1" indent="0">
              <a:buNone/>
            </a:pPr>
            <a:r>
              <a:rPr lang="pt-PT" dirty="0"/>
              <a:t>h’(n) = Estimativa do tempo que se gastará </a:t>
            </a:r>
            <a:br>
              <a:rPr lang="pt-PT" dirty="0"/>
            </a:br>
            <a:r>
              <a:rPr lang="pt-PT" dirty="0"/>
              <a:t>igual à soma dos tempos das pessoas na margem inicial.</a:t>
            </a:r>
          </a:p>
          <a:p>
            <a:pPr marL="457200" lvl="1" indent="0">
              <a:buNone/>
            </a:pPr>
            <a:endParaRPr lang="pt-PT" sz="2400" dirty="0"/>
          </a:p>
          <a:p>
            <a:pPr marL="457200" lvl="1" indent="0">
              <a:buNone/>
            </a:pPr>
            <a:r>
              <a:rPr lang="pt-PT" sz="2400" dirty="0"/>
              <a:t>Esta heurística é admissível?  Justifique. </a:t>
            </a:r>
          </a:p>
          <a:p>
            <a:pPr marL="0" indent="0">
              <a:buNone/>
            </a:pPr>
            <a:endParaRPr lang="pt-PT" dirty="0"/>
          </a:p>
          <a:p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PT"/>
              <a:t>Inteligência Artificial © Joaquim Filipe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BCFBB6-3E44-4571-9ED5-3F88F3A75C2B}" type="slidenum">
              <a:rPr lang="pt-PT" altLang="pt-PT" smtClean="0"/>
              <a:pPr>
                <a:defRPr/>
              </a:pPr>
              <a:t>86</a:t>
            </a:fld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4057245549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/>
              <a:t>Exercicio 2: TORRES DE HANÓI</a:t>
            </a:r>
            <a:br>
              <a:rPr lang="pt-PT" dirty="0"/>
            </a:br>
            <a:endParaRPr lang="pt-PT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93725" y="2193925"/>
            <a:ext cx="5681663" cy="3611339"/>
          </a:xfrm>
        </p:spPr>
        <p:txBody>
          <a:bodyPr/>
          <a:lstStyle/>
          <a:p>
            <a:r>
              <a:rPr lang="pt-PT" sz="2000" dirty="0"/>
              <a:t>Considere o problema das torres de Hanói em que se pretende passar n discos de tamanhos distintos empilhados de uma posição para outra, existindo uma posição intermédia. Só se pode mover um disco de cada vez e não se pode colocar um disco maior sobre um mais pequeno.</a:t>
            </a:r>
          </a:p>
          <a:p>
            <a:r>
              <a:rPr lang="pt-PT" sz="2000" dirty="0"/>
              <a:t>Defina o espaço de estados do problema, os operadores e uma função de avaliação de solução. </a:t>
            </a:r>
          </a:p>
          <a:p>
            <a:r>
              <a:rPr lang="pt-PT" sz="2000" dirty="0"/>
              <a:t>Escreva a árvore de procura usando o algoritmo BF com n=4 a partir da seguinte posição inicial: ((1 3) (2 4) ())</a:t>
            </a:r>
          </a:p>
          <a:p>
            <a:pPr marL="0" indent="0">
              <a:buNone/>
            </a:pPr>
            <a:endParaRPr lang="pt-PT" sz="2000" dirty="0"/>
          </a:p>
          <a:p>
            <a:pPr marL="0" indent="0">
              <a:buNone/>
            </a:pPr>
            <a:endParaRPr lang="pt-PT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PT"/>
              <a:t>Inteligência Artificial © Joaquim Filipe</a:t>
            </a:r>
            <a:endParaRPr lang="pt-P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11F18E-84CA-43F8-B18B-37628891FD59}" type="slidenum">
              <a:rPr lang="pt-PT" altLang="pt-PT" smtClean="0"/>
              <a:pPr>
                <a:defRPr/>
              </a:pPr>
              <a:t>87</a:t>
            </a:fld>
            <a:endParaRPr lang="pt-PT" altLang="pt-PT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9159" y="2276872"/>
            <a:ext cx="2572521" cy="1655763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5536" y="3932635"/>
            <a:ext cx="2559767" cy="18383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511602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PT"/>
              <a:t>Solução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PT" altLang="pt-PT" sz="2800"/>
              <a:t>A solução é obtida aplicando operadores às descrições dos estados até que surja a descrição do estado final.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PT"/>
              <a:t>Inteligência Artificial © Joaquim Filipe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fld id="{516A4733-E7B9-4095-80F2-F159638D5783}" type="slidenum">
              <a:rPr lang="pt-PT" altLang="pt-PT"/>
              <a:pPr eaLnBrk="1" hangingPunct="1">
                <a:defRPr/>
              </a:pPr>
              <a:t>9</a:t>
            </a:fld>
            <a:endParaRPr lang="pt-PT" altLang="pt-PT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934</TotalTime>
  <Words>5406</Words>
  <Application>Microsoft Office PowerPoint</Application>
  <PresentationFormat>On-screen Show (4:3)</PresentationFormat>
  <Paragraphs>1072</Paragraphs>
  <Slides>87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87</vt:i4>
      </vt:variant>
    </vt:vector>
  </HeadingPairs>
  <TitlesOfParts>
    <vt:vector size="95" baseType="lpstr">
      <vt:lpstr>Arial</vt:lpstr>
      <vt:lpstr>Calibri</vt:lpstr>
      <vt:lpstr>Century Gothic</vt:lpstr>
      <vt:lpstr>Euclid Symbol</vt:lpstr>
      <vt:lpstr>Times New Roman</vt:lpstr>
      <vt:lpstr>Wingdings</vt:lpstr>
      <vt:lpstr>Vapor Trail</vt:lpstr>
      <vt:lpstr>Equation</vt:lpstr>
      <vt:lpstr>Procura em Espaço de Estados</vt:lpstr>
      <vt:lpstr>Resolução de problemas</vt:lpstr>
      <vt:lpstr>Espaço de estados</vt:lpstr>
      <vt:lpstr>Exemplo (puzzle de 15)</vt:lpstr>
      <vt:lpstr>Representação</vt:lpstr>
      <vt:lpstr>Exemplo</vt:lpstr>
      <vt:lpstr>Grafo do problema</vt:lpstr>
      <vt:lpstr>Representação de um Estado</vt:lpstr>
      <vt:lpstr>Solução</vt:lpstr>
      <vt:lpstr>Estratégias de exploração de árvores</vt:lpstr>
      <vt:lpstr>Métodos de procura: em largura primeiro (breadth-first)</vt:lpstr>
      <vt:lpstr>Fluxograma do Breadth-First</vt:lpstr>
      <vt:lpstr>Características do BF</vt:lpstr>
      <vt:lpstr>Métodos de procura: Custo uniforme</vt:lpstr>
      <vt:lpstr>algoritmo</vt:lpstr>
      <vt:lpstr>Métodos de procura: em profundidade primeiro  (depth-first)</vt:lpstr>
      <vt:lpstr>Algoritmo</vt:lpstr>
      <vt:lpstr>Fluxograma</vt:lpstr>
      <vt:lpstr>Continuação</vt:lpstr>
      <vt:lpstr>Grafos em vez de árvores</vt:lpstr>
      <vt:lpstr>Cont.</vt:lpstr>
      <vt:lpstr>Explosão Combinatória</vt:lpstr>
      <vt:lpstr>Métodos Heurísticos ou “informados”</vt:lpstr>
      <vt:lpstr>Uso de Funções de Avaliação</vt:lpstr>
      <vt:lpstr>Algoritmo de procura ordenada</vt:lpstr>
      <vt:lpstr>Algortimo A*</vt:lpstr>
      <vt:lpstr>Algoritmo de procura óptimo</vt:lpstr>
      <vt:lpstr>Admissibilidade</vt:lpstr>
      <vt:lpstr>Informação heurística</vt:lpstr>
      <vt:lpstr>Consistência</vt:lpstr>
      <vt:lpstr>Exemplo de aplicação</vt:lpstr>
      <vt:lpstr>Verificar  o grafo seguinte</vt:lpstr>
      <vt:lpstr>Comparação com BF</vt:lpstr>
      <vt:lpstr>Comparação do BF com o DF</vt:lpstr>
      <vt:lpstr>BF vs. DF (com d=L)</vt:lpstr>
      <vt:lpstr>DF (com d&gt;L)</vt:lpstr>
      <vt:lpstr>Algoritmo de dijkstra</vt:lpstr>
      <vt:lpstr>Comparação com outros algoritmos de procura em espaço de estados</vt:lpstr>
      <vt:lpstr>Medidas de desempenho</vt:lpstr>
      <vt:lpstr>Resolução de equações de ordem superior</vt:lpstr>
      <vt:lpstr>Algoritmos de Procura em Espaço de Estados</vt:lpstr>
      <vt:lpstr>IDA* Iterative Deepening A*</vt:lpstr>
      <vt:lpstr>Algoritmo IDA*</vt:lpstr>
      <vt:lpstr>desempenho </vt:lpstr>
      <vt:lpstr>PowerPoint Presentation</vt:lpstr>
      <vt:lpstr>RBFS - Recursive Best-First Search</vt:lpstr>
      <vt:lpstr>SMA* Simplified Memory-Bounded A*</vt:lpstr>
      <vt:lpstr>PowerPoint Presentation</vt:lpstr>
      <vt:lpstr>Algoritmo</vt:lpstr>
      <vt:lpstr>Apreciação Final sobre o SMA*</vt:lpstr>
      <vt:lpstr>Comparação de algoritmos</vt:lpstr>
      <vt:lpstr>Análise comparativa Simulação</vt:lpstr>
      <vt:lpstr>Algoritmo A*</vt:lpstr>
      <vt:lpstr>Algoritmo A*</vt:lpstr>
      <vt:lpstr>Algoritmo A*</vt:lpstr>
      <vt:lpstr>Algoritmo A*</vt:lpstr>
      <vt:lpstr>Algoritmo A*</vt:lpstr>
      <vt:lpstr>Algoritmo A*</vt:lpstr>
      <vt:lpstr>Algoritmo A*</vt:lpstr>
      <vt:lpstr>Algoritmo A*</vt:lpstr>
      <vt:lpstr>Algoritmo A*</vt:lpstr>
      <vt:lpstr>Análise comparativa Simulação</vt:lpstr>
      <vt:lpstr>Algoritmo IDA*</vt:lpstr>
      <vt:lpstr>Algoritmo IDA*</vt:lpstr>
      <vt:lpstr>Algoritmo IDA*</vt:lpstr>
      <vt:lpstr>Algoritmo IDA*</vt:lpstr>
      <vt:lpstr>Análise comparativa Simulação</vt:lpstr>
      <vt:lpstr>Algoritmo RBFS</vt:lpstr>
      <vt:lpstr>Algoritmo RBFS</vt:lpstr>
      <vt:lpstr>Algoritmo RBFS</vt:lpstr>
      <vt:lpstr>Algoritmo RBFS</vt:lpstr>
      <vt:lpstr>Algoritmo RBFS</vt:lpstr>
      <vt:lpstr>Algoritmo RBFS</vt:lpstr>
      <vt:lpstr>Algoritmo RBFS</vt:lpstr>
      <vt:lpstr>Algoritmo RBFS</vt:lpstr>
      <vt:lpstr>Algoritmo RBFS</vt:lpstr>
      <vt:lpstr>Algoritmo RBFS</vt:lpstr>
      <vt:lpstr>Análise comparativa Simulação</vt:lpstr>
      <vt:lpstr>Algoritmo SMA* (max = 8 nós)</vt:lpstr>
      <vt:lpstr>Algoritmo SMA* (max = 8 nós)</vt:lpstr>
      <vt:lpstr>Algoritmo SMA* (max = 8 nós)</vt:lpstr>
      <vt:lpstr>Algoritmo SMA* (max = 8 nós)</vt:lpstr>
      <vt:lpstr>Algoritmo SMA* (max = 8 nós)</vt:lpstr>
      <vt:lpstr>Algoritmo SMA* (max = 8 nós)</vt:lpstr>
      <vt:lpstr>Exercicio 1: A ponte</vt:lpstr>
      <vt:lpstr>Cont.</vt:lpstr>
      <vt:lpstr>Exercicio 2: TORRES DE HANÓI </vt:lpstr>
    </vt:vector>
  </TitlesOfParts>
  <Company>GATEWAY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Algoritmos de Procura em Espaço de Estados</dc:title>
  <dc:creator>GATEWAY</dc:creator>
  <cp:lastModifiedBy>afred@lx.it.pt</cp:lastModifiedBy>
  <cp:revision>124</cp:revision>
  <cp:lastPrinted>1601-01-01T00:00:00Z</cp:lastPrinted>
  <dcterms:created xsi:type="dcterms:W3CDTF">2001-11-11T17:10:51Z</dcterms:created>
  <dcterms:modified xsi:type="dcterms:W3CDTF">2021-11-09T09:02:44Z</dcterms:modified>
</cp:coreProperties>
</file>