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122"/>
  </p:notesMasterIdLst>
  <p:handoutMasterIdLst>
    <p:handoutMasterId r:id="rId123"/>
  </p:handoutMasterIdLst>
  <p:sldIdLst>
    <p:sldId id="263" r:id="rId2"/>
    <p:sldId id="404" r:id="rId3"/>
    <p:sldId id="405" r:id="rId4"/>
    <p:sldId id="281" r:id="rId5"/>
    <p:sldId id="257" r:id="rId6"/>
    <p:sldId id="295" r:id="rId7"/>
    <p:sldId id="294" r:id="rId8"/>
    <p:sldId id="400" r:id="rId9"/>
    <p:sldId id="398" r:id="rId10"/>
    <p:sldId id="378" r:id="rId11"/>
    <p:sldId id="399" r:id="rId12"/>
    <p:sldId id="401" r:id="rId13"/>
    <p:sldId id="402" r:id="rId14"/>
    <p:sldId id="397" r:id="rId15"/>
    <p:sldId id="293" r:id="rId16"/>
    <p:sldId id="348" r:id="rId17"/>
    <p:sldId id="319" r:id="rId18"/>
    <p:sldId id="298" r:id="rId19"/>
    <p:sldId id="259" r:id="rId20"/>
    <p:sldId id="260" r:id="rId21"/>
    <p:sldId id="261" r:id="rId22"/>
    <p:sldId id="321" r:id="rId23"/>
    <p:sldId id="262" r:id="rId24"/>
    <p:sldId id="362" r:id="rId25"/>
    <p:sldId id="322" r:id="rId26"/>
    <p:sldId id="361" r:id="rId27"/>
    <p:sldId id="374" r:id="rId28"/>
    <p:sldId id="264" r:id="rId29"/>
    <p:sldId id="265" r:id="rId30"/>
    <p:sldId id="377" r:id="rId31"/>
    <p:sldId id="320" r:id="rId32"/>
    <p:sldId id="323" r:id="rId33"/>
    <p:sldId id="266" r:id="rId34"/>
    <p:sldId id="267" r:id="rId35"/>
    <p:sldId id="268" r:id="rId36"/>
    <p:sldId id="269" r:id="rId37"/>
    <p:sldId id="300" r:id="rId38"/>
    <p:sldId id="271" r:id="rId39"/>
    <p:sldId id="375" r:id="rId40"/>
    <p:sldId id="275" r:id="rId41"/>
    <p:sldId id="364" r:id="rId42"/>
    <p:sldId id="270" r:id="rId43"/>
    <p:sldId id="325" r:id="rId44"/>
    <p:sldId id="326" r:id="rId45"/>
    <p:sldId id="365" r:id="rId46"/>
    <p:sldId id="406" r:id="rId47"/>
    <p:sldId id="324" r:id="rId48"/>
    <p:sldId id="347" r:id="rId49"/>
    <p:sldId id="376" r:id="rId50"/>
    <p:sldId id="344" r:id="rId51"/>
    <p:sldId id="345" r:id="rId52"/>
    <p:sldId id="373" r:id="rId53"/>
    <p:sldId id="279" r:id="rId54"/>
    <p:sldId id="338" r:id="rId55"/>
    <p:sldId id="339" r:id="rId56"/>
    <p:sldId id="358" r:id="rId57"/>
    <p:sldId id="359" r:id="rId58"/>
    <p:sldId id="366" r:id="rId59"/>
    <p:sldId id="367" r:id="rId60"/>
    <p:sldId id="368" r:id="rId61"/>
    <p:sldId id="369" r:id="rId62"/>
    <p:sldId id="370" r:id="rId63"/>
    <p:sldId id="371" r:id="rId64"/>
    <p:sldId id="372" r:id="rId65"/>
    <p:sldId id="327" r:id="rId66"/>
    <p:sldId id="349" r:id="rId67"/>
    <p:sldId id="350" r:id="rId68"/>
    <p:sldId id="309" r:id="rId69"/>
    <p:sldId id="335" r:id="rId70"/>
    <p:sldId id="276" r:id="rId71"/>
    <p:sldId id="277" r:id="rId72"/>
    <p:sldId id="278" r:id="rId73"/>
    <p:sldId id="305" r:id="rId74"/>
    <p:sldId id="306" r:id="rId75"/>
    <p:sldId id="334" r:id="rId76"/>
    <p:sldId id="336" r:id="rId77"/>
    <p:sldId id="333" r:id="rId78"/>
    <p:sldId id="337" r:id="rId79"/>
    <p:sldId id="304" r:id="rId80"/>
    <p:sldId id="272" r:id="rId81"/>
    <p:sldId id="328" r:id="rId82"/>
    <p:sldId id="329" r:id="rId83"/>
    <p:sldId id="330" r:id="rId84"/>
    <p:sldId id="332" r:id="rId85"/>
    <p:sldId id="273" r:id="rId86"/>
    <p:sldId id="312" r:id="rId87"/>
    <p:sldId id="313" r:id="rId88"/>
    <p:sldId id="317" r:id="rId89"/>
    <p:sldId id="403" r:id="rId90"/>
    <p:sldId id="331" r:id="rId91"/>
    <p:sldId id="315" r:id="rId92"/>
    <p:sldId id="360" r:id="rId93"/>
    <p:sldId id="341" r:id="rId94"/>
    <p:sldId id="342" r:id="rId95"/>
    <p:sldId id="340" r:id="rId96"/>
    <p:sldId id="343" r:id="rId97"/>
    <p:sldId id="380" r:id="rId98"/>
    <p:sldId id="381" r:id="rId99"/>
    <p:sldId id="382" r:id="rId100"/>
    <p:sldId id="383" r:id="rId101"/>
    <p:sldId id="384" r:id="rId102"/>
    <p:sldId id="385" r:id="rId103"/>
    <p:sldId id="386" r:id="rId104"/>
    <p:sldId id="387" r:id="rId105"/>
    <p:sldId id="388" r:id="rId106"/>
    <p:sldId id="389" r:id="rId107"/>
    <p:sldId id="390" r:id="rId108"/>
    <p:sldId id="391" r:id="rId109"/>
    <p:sldId id="392" r:id="rId110"/>
    <p:sldId id="393" r:id="rId111"/>
    <p:sldId id="394" r:id="rId112"/>
    <p:sldId id="395" r:id="rId113"/>
    <p:sldId id="396" r:id="rId114"/>
    <p:sldId id="354" r:id="rId115"/>
    <p:sldId id="351" r:id="rId116"/>
    <p:sldId id="352" r:id="rId117"/>
    <p:sldId id="353" r:id="rId118"/>
    <p:sldId id="355" r:id="rId119"/>
    <p:sldId id="356" r:id="rId120"/>
    <p:sldId id="357" r:id="rId121"/>
  </p:sldIdLst>
  <p:sldSz cx="9144000" cy="6858000" type="screen4x3"/>
  <p:notesSz cx="6858000" cy="9144000"/>
  <p:custDataLst>
    <p:tags r:id="rId1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590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57" d="100"/>
          <a:sy n="157" d="100"/>
        </p:scale>
        <p:origin x="472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handoutMaster" Target="handoutMasters/handoutMaster1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CDF5A2-EC9E-4E70-AD9E-C483ACAA73B5}" type="doc">
      <dgm:prSet loTypeId="urn:microsoft.com/office/officeart/2005/8/layout/cycle5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99ED961-CE43-49D1-9CD5-5EA881B77588}">
      <dgm:prSet phldrT="[Text]"/>
      <dgm:spPr/>
      <dgm:t>
        <a:bodyPr/>
        <a:lstStyle/>
        <a:p>
          <a:r>
            <a:rPr lang="pt-PT" dirty="0" err="1"/>
            <a:t>Read</a:t>
          </a:r>
          <a:r>
            <a:rPr lang="pt-PT" dirty="0"/>
            <a:t> (instrução)</a:t>
          </a:r>
          <a:endParaRPr lang="en-US" dirty="0"/>
        </a:p>
      </dgm:t>
    </dgm:pt>
    <dgm:pt modelId="{34159C05-6031-4B76-B31F-4C2F04F15FA7}" type="parTrans" cxnId="{F5E07A2A-9F06-46AE-B2E7-0D253FCFEF84}">
      <dgm:prSet/>
      <dgm:spPr/>
      <dgm:t>
        <a:bodyPr/>
        <a:lstStyle/>
        <a:p>
          <a:endParaRPr lang="en-US"/>
        </a:p>
      </dgm:t>
    </dgm:pt>
    <dgm:pt modelId="{FCEFBF47-806C-474D-BE1A-078B06ED2F29}" type="sibTrans" cxnId="{F5E07A2A-9F06-46AE-B2E7-0D253FCFEF84}">
      <dgm:prSet/>
      <dgm:spPr/>
      <dgm:t>
        <a:bodyPr/>
        <a:lstStyle/>
        <a:p>
          <a:endParaRPr lang="en-US"/>
        </a:p>
      </dgm:t>
    </dgm:pt>
    <dgm:pt modelId="{DA49224A-017F-404F-8E93-6418339206A6}">
      <dgm:prSet phldrT="[Text]"/>
      <dgm:spPr/>
      <dgm:t>
        <a:bodyPr/>
        <a:lstStyle/>
        <a:p>
          <a:r>
            <a:rPr lang="pt-PT" dirty="0" err="1"/>
            <a:t>Eval</a:t>
          </a:r>
          <a:r>
            <a:rPr lang="pt-PT" dirty="0"/>
            <a:t> (estrutura)</a:t>
          </a:r>
          <a:endParaRPr lang="en-US" dirty="0"/>
        </a:p>
      </dgm:t>
    </dgm:pt>
    <dgm:pt modelId="{3E3573C9-E8BC-4DAF-B4E8-138FE063432A}" type="parTrans" cxnId="{7909025E-33FD-4E1B-989A-238637ED95C0}">
      <dgm:prSet/>
      <dgm:spPr/>
      <dgm:t>
        <a:bodyPr/>
        <a:lstStyle/>
        <a:p>
          <a:endParaRPr lang="en-US"/>
        </a:p>
      </dgm:t>
    </dgm:pt>
    <dgm:pt modelId="{D92D5E05-2B1A-4A7C-AB35-81B15559B586}" type="sibTrans" cxnId="{7909025E-33FD-4E1B-989A-238637ED95C0}">
      <dgm:prSet/>
      <dgm:spPr/>
      <dgm:t>
        <a:bodyPr/>
        <a:lstStyle/>
        <a:p>
          <a:endParaRPr lang="en-US"/>
        </a:p>
      </dgm:t>
    </dgm:pt>
    <dgm:pt modelId="{FF4B5BC8-BF60-4B3C-811D-D38B22AF5AAC}">
      <dgm:prSet phldrT="[Text]"/>
      <dgm:spPr/>
      <dgm:t>
        <a:bodyPr/>
        <a:lstStyle/>
        <a:p>
          <a:r>
            <a:rPr lang="pt-PT" dirty="0" err="1"/>
            <a:t>Print</a:t>
          </a:r>
          <a:r>
            <a:rPr lang="pt-PT" dirty="0"/>
            <a:t> (resultado)</a:t>
          </a:r>
          <a:endParaRPr lang="en-US" dirty="0"/>
        </a:p>
      </dgm:t>
    </dgm:pt>
    <dgm:pt modelId="{9004B55B-5DC2-476A-B72E-DA1CC293E055}" type="parTrans" cxnId="{5183D5A1-D779-48AB-9A44-75FC26278ECC}">
      <dgm:prSet/>
      <dgm:spPr/>
      <dgm:t>
        <a:bodyPr/>
        <a:lstStyle/>
        <a:p>
          <a:endParaRPr lang="en-US"/>
        </a:p>
      </dgm:t>
    </dgm:pt>
    <dgm:pt modelId="{4EA085D5-27F4-4950-B33D-11130E77E714}" type="sibTrans" cxnId="{5183D5A1-D779-48AB-9A44-75FC26278ECC}">
      <dgm:prSet/>
      <dgm:spPr/>
      <dgm:t>
        <a:bodyPr/>
        <a:lstStyle/>
        <a:p>
          <a:endParaRPr lang="en-US"/>
        </a:p>
      </dgm:t>
    </dgm:pt>
    <dgm:pt modelId="{899601C6-739A-4168-92D4-955326864021}" type="pres">
      <dgm:prSet presAssocID="{C2CDF5A2-EC9E-4E70-AD9E-C483ACAA73B5}" presName="cycle" presStyleCnt="0">
        <dgm:presLayoutVars>
          <dgm:dir/>
          <dgm:resizeHandles val="exact"/>
        </dgm:presLayoutVars>
      </dgm:prSet>
      <dgm:spPr/>
    </dgm:pt>
    <dgm:pt modelId="{27CADCD8-2A4A-4798-9D06-215B82E8CEBF}" type="pres">
      <dgm:prSet presAssocID="{C99ED961-CE43-49D1-9CD5-5EA881B77588}" presName="node" presStyleLbl="node1" presStyleIdx="0" presStyleCnt="3">
        <dgm:presLayoutVars>
          <dgm:bulletEnabled val="1"/>
        </dgm:presLayoutVars>
      </dgm:prSet>
      <dgm:spPr/>
    </dgm:pt>
    <dgm:pt modelId="{C6325FB2-F006-4C93-8FF7-311C0CC843CB}" type="pres">
      <dgm:prSet presAssocID="{C99ED961-CE43-49D1-9CD5-5EA881B77588}" presName="spNode" presStyleCnt="0"/>
      <dgm:spPr/>
    </dgm:pt>
    <dgm:pt modelId="{1C839393-2931-43E6-9691-5433E5242CCD}" type="pres">
      <dgm:prSet presAssocID="{FCEFBF47-806C-474D-BE1A-078B06ED2F29}" presName="sibTrans" presStyleLbl="sibTrans1D1" presStyleIdx="0" presStyleCnt="3"/>
      <dgm:spPr/>
    </dgm:pt>
    <dgm:pt modelId="{CDF7D379-068A-456F-8178-C268EBA1150D}" type="pres">
      <dgm:prSet presAssocID="{DA49224A-017F-404F-8E93-6418339206A6}" presName="node" presStyleLbl="node1" presStyleIdx="1" presStyleCnt="3">
        <dgm:presLayoutVars>
          <dgm:bulletEnabled val="1"/>
        </dgm:presLayoutVars>
      </dgm:prSet>
      <dgm:spPr/>
    </dgm:pt>
    <dgm:pt modelId="{B090EDF8-3219-4295-834D-3B1D53C2ACC5}" type="pres">
      <dgm:prSet presAssocID="{DA49224A-017F-404F-8E93-6418339206A6}" presName="spNode" presStyleCnt="0"/>
      <dgm:spPr/>
    </dgm:pt>
    <dgm:pt modelId="{0A964E84-951E-4840-A74A-CBF0FCF42E17}" type="pres">
      <dgm:prSet presAssocID="{D92D5E05-2B1A-4A7C-AB35-81B15559B586}" presName="sibTrans" presStyleLbl="sibTrans1D1" presStyleIdx="1" presStyleCnt="3"/>
      <dgm:spPr/>
    </dgm:pt>
    <dgm:pt modelId="{BF35EC8E-12CC-40A0-A0FB-6BA3D0E9E610}" type="pres">
      <dgm:prSet presAssocID="{FF4B5BC8-BF60-4B3C-811D-D38B22AF5AAC}" presName="node" presStyleLbl="node1" presStyleIdx="2" presStyleCnt="3">
        <dgm:presLayoutVars>
          <dgm:bulletEnabled val="1"/>
        </dgm:presLayoutVars>
      </dgm:prSet>
      <dgm:spPr/>
    </dgm:pt>
    <dgm:pt modelId="{742D545D-BEB4-4348-9F5A-CCAE689D4D75}" type="pres">
      <dgm:prSet presAssocID="{FF4B5BC8-BF60-4B3C-811D-D38B22AF5AAC}" presName="spNode" presStyleCnt="0"/>
      <dgm:spPr/>
    </dgm:pt>
    <dgm:pt modelId="{87A351D0-6429-4D10-829E-DC5662D1C3BF}" type="pres">
      <dgm:prSet presAssocID="{4EA085D5-27F4-4950-B33D-11130E77E714}" presName="sibTrans" presStyleLbl="sibTrans1D1" presStyleIdx="2" presStyleCnt="3"/>
      <dgm:spPr/>
    </dgm:pt>
  </dgm:ptLst>
  <dgm:cxnLst>
    <dgm:cxn modelId="{F5E07A2A-9F06-46AE-B2E7-0D253FCFEF84}" srcId="{C2CDF5A2-EC9E-4E70-AD9E-C483ACAA73B5}" destId="{C99ED961-CE43-49D1-9CD5-5EA881B77588}" srcOrd="0" destOrd="0" parTransId="{34159C05-6031-4B76-B31F-4C2F04F15FA7}" sibTransId="{FCEFBF47-806C-474D-BE1A-078B06ED2F29}"/>
    <dgm:cxn modelId="{7909025E-33FD-4E1B-989A-238637ED95C0}" srcId="{C2CDF5A2-EC9E-4E70-AD9E-C483ACAA73B5}" destId="{DA49224A-017F-404F-8E93-6418339206A6}" srcOrd="1" destOrd="0" parTransId="{3E3573C9-E8BC-4DAF-B4E8-138FE063432A}" sibTransId="{D92D5E05-2B1A-4A7C-AB35-81B15559B586}"/>
    <dgm:cxn modelId="{BF4A7242-60B9-44BD-9099-9A39CC853B6E}" type="presOf" srcId="{DA49224A-017F-404F-8E93-6418339206A6}" destId="{CDF7D379-068A-456F-8178-C268EBA1150D}" srcOrd="0" destOrd="0" presId="urn:microsoft.com/office/officeart/2005/8/layout/cycle5"/>
    <dgm:cxn modelId="{F7410C71-C6C7-4E60-AEBD-F9F13CDDB058}" type="presOf" srcId="{4EA085D5-27F4-4950-B33D-11130E77E714}" destId="{87A351D0-6429-4D10-829E-DC5662D1C3BF}" srcOrd="0" destOrd="0" presId="urn:microsoft.com/office/officeart/2005/8/layout/cycle5"/>
    <dgm:cxn modelId="{D1359853-A35C-4607-AF84-BFF77CD274FA}" type="presOf" srcId="{C99ED961-CE43-49D1-9CD5-5EA881B77588}" destId="{27CADCD8-2A4A-4798-9D06-215B82E8CEBF}" srcOrd="0" destOrd="0" presId="urn:microsoft.com/office/officeart/2005/8/layout/cycle5"/>
    <dgm:cxn modelId="{785AFE56-03E5-462E-A835-05A2BFEC04EA}" type="presOf" srcId="{FCEFBF47-806C-474D-BE1A-078B06ED2F29}" destId="{1C839393-2931-43E6-9691-5433E5242CCD}" srcOrd="0" destOrd="0" presId="urn:microsoft.com/office/officeart/2005/8/layout/cycle5"/>
    <dgm:cxn modelId="{5183D5A1-D779-48AB-9A44-75FC26278ECC}" srcId="{C2CDF5A2-EC9E-4E70-AD9E-C483ACAA73B5}" destId="{FF4B5BC8-BF60-4B3C-811D-D38B22AF5AAC}" srcOrd="2" destOrd="0" parTransId="{9004B55B-5DC2-476A-B72E-DA1CC293E055}" sibTransId="{4EA085D5-27F4-4950-B33D-11130E77E714}"/>
    <dgm:cxn modelId="{6CFBD1A2-2560-4D85-BD24-FD87CFF80807}" type="presOf" srcId="{FF4B5BC8-BF60-4B3C-811D-D38B22AF5AAC}" destId="{BF35EC8E-12CC-40A0-A0FB-6BA3D0E9E610}" srcOrd="0" destOrd="0" presId="urn:microsoft.com/office/officeart/2005/8/layout/cycle5"/>
    <dgm:cxn modelId="{D51BF3BC-18D9-4B8D-8F03-6E29EAD28EB5}" type="presOf" srcId="{D92D5E05-2B1A-4A7C-AB35-81B15559B586}" destId="{0A964E84-951E-4840-A74A-CBF0FCF42E17}" srcOrd="0" destOrd="0" presId="urn:microsoft.com/office/officeart/2005/8/layout/cycle5"/>
    <dgm:cxn modelId="{3310BCC7-D756-45B1-9710-5A188F601138}" type="presOf" srcId="{C2CDF5A2-EC9E-4E70-AD9E-C483ACAA73B5}" destId="{899601C6-739A-4168-92D4-955326864021}" srcOrd="0" destOrd="0" presId="urn:microsoft.com/office/officeart/2005/8/layout/cycle5"/>
    <dgm:cxn modelId="{9ED913FF-D900-429A-B1AA-3757C46E9CCF}" type="presParOf" srcId="{899601C6-739A-4168-92D4-955326864021}" destId="{27CADCD8-2A4A-4798-9D06-215B82E8CEBF}" srcOrd="0" destOrd="0" presId="urn:microsoft.com/office/officeart/2005/8/layout/cycle5"/>
    <dgm:cxn modelId="{37FE3E47-16B7-44B6-AB0D-A6126F5381E6}" type="presParOf" srcId="{899601C6-739A-4168-92D4-955326864021}" destId="{C6325FB2-F006-4C93-8FF7-311C0CC843CB}" srcOrd="1" destOrd="0" presId="urn:microsoft.com/office/officeart/2005/8/layout/cycle5"/>
    <dgm:cxn modelId="{C329B886-E5EA-473B-B66A-03F15C04F250}" type="presParOf" srcId="{899601C6-739A-4168-92D4-955326864021}" destId="{1C839393-2931-43E6-9691-5433E5242CCD}" srcOrd="2" destOrd="0" presId="urn:microsoft.com/office/officeart/2005/8/layout/cycle5"/>
    <dgm:cxn modelId="{DAADC636-EAC3-4BC4-8893-1AB9E4756DF3}" type="presParOf" srcId="{899601C6-739A-4168-92D4-955326864021}" destId="{CDF7D379-068A-456F-8178-C268EBA1150D}" srcOrd="3" destOrd="0" presId="urn:microsoft.com/office/officeart/2005/8/layout/cycle5"/>
    <dgm:cxn modelId="{F85FA07B-522A-4A00-A97B-02E0122B1DBC}" type="presParOf" srcId="{899601C6-739A-4168-92D4-955326864021}" destId="{B090EDF8-3219-4295-834D-3B1D53C2ACC5}" srcOrd="4" destOrd="0" presId="urn:microsoft.com/office/officeart/2005/8/layout/cycle5"/>
    <dgm:cxn modelId="{FED92229-F63B-4EBC-8306-0F8D8ACE9A90}" type="presParOf" srcId="{899601C6-739A-4168-92D4-955326864021}" destId="{0A964E84-951E-4840-A74A-CBF0FCF42E17}" srcOrd="5" destOrd="0" presId="urn:microsoft.com/office/officeart/2005/8/layout/cycle5"/>
    <dgm:cxn modelId="{45A0A7FF-97B1-4D14-AC78-E5154F68512B}" type="presParOf" srcId="{899601C6-739A-4168-92D4-955326864021}" destId="{BF35EC8E-12CC-40A0-A0FB-6BA3D0E9E610}" srcOrd="6" destOrd="0" presId="urn:microsoft.com/office/officeart/2005/8/layout/cycle5"/>
    <dgm:cxn modelId="{BEDD515C-3DD2-4375-B298-CD8A0B74ACB4}" type="presParOf" srcId="{899601C6-739A-4168-92D4-955326864021}" destId="{742D545D-BEB4-4348-9F5A-CCAE689D4D75}" srcOrd="7" destOrd="0" presId="urn:microsoft.com/office/officeart/2005/8/layout/cycle5"/>
    <dgm:cxn modelId="{8FFCC055-54E4-4699-BAA6-F1E67E737239}" type="presParOf" srcId="{899601C6-739A-4168-92D4-955326864021}" destId="{87A351D0-6429-4D10-829E-DC5662D1C3BF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ADCD8-2A4A-4798-9D06-215B82E8CEBF}">
      <dsp:nvSpPr>
        <dsp:cNvPr id="0" name=""/>
        <dsp:cNvSpPr/>
      </dsp:nvSpPr>
      <dsp:spPr>
        <a:xfrm>
          <a:off x="786221" y="67"/>
          <a:ext cx="859855" cy="5589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dirty="0" err="1"/>
            <a:t>Read</a:t>
          </a:r>
          <a:r>
            <a:rPr lang="pt-PT" sz="1000" kern="1200" dirty="0"/>
            <a:t> (instrução)</a:t>
          </a:r>
          <a:endParaRPr lang="en-US" sz="1000" kern="1200" dirty="0"/>
        </a:p>
      </dsp:txBody>
      <dsp:txXfrm>
        <a:off x="813504" y="27350"/>
        <a:ext cx="805289" cy="504339"/>
      </dsp:txXfrm>
    </dsp:sp>
    <dsp:sp modelId="{1C839393-2931-43E6-9691-5433E5242CCD}">
      <dsp:nvSpPr>
        <dsp:cNvPr id="0" name=""/>
        <dsp:cNvSpPr/>
      </dsp:nvSpPr>
      <dsp:spPr>
        <a:xfrm>
          <a:off x="471429" y="279520"/>
          <a:ext cx="1489438" cy="1489438"/>
        </a:xfrm>
        <a:custGeom>
          <a:avLst/>
          <a:gdLst/>
          <a:ahLst/>
          <a:cxnLst/>
          <a:rect l="0" t="0" r="0" b="0"/>
          <a:pathLst>
            <a:path>
              <a:moveTo>
                <a:pt x="1289802" y="237284"/>
              </a:moveTo>
              <a:arcTo wR="744719" hR="744719" stAng="19022916" swAng="2299820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7D379-068A-456F-8178-C268EBA1150D}">
      <dsp:nvSpPr>
        <dsp:cNvPr id="0" name=""/>
        <dsp:cNvSpPr/>
      </dsp:nvSpPr>
      <dsp:spPr>
        <a:xfrm>
          <a:off x="1431167" y="1117145"/>
          <a:ext cx="859855" cy="558905"/>
        </a:xfrm>
        <a:prstGeom prst="roundRect">
          <a:avLst/>
        </a:prstGeom>
        <a:solidFill>
          <a:schemeClr val="accent5">
            <a:hueOff val="1163773"/>
            <a:satOff val="3877"/>
            <a:lumOff val="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dirty="0" err="1"/>
            <a:t>Eval</a:t>
          </a:r>
          <a:r>
            <a:rPr lang="pt-PT" sz="1000" kern="1200" dirty="0"/>
            <a:t> (estrutura)</a:t>
          </a:r>
          <a:endParaRPr lang="en-US" sz="1000" kern="1200" dirty="0"/>
        </a:p>
      </dsp:txBody>
      <dsp:txXfrm>
        <a:off x="1458450" y="1144428"/>
        <a:ext cx="805289" cy="504339"/>
      </dsp:txXfrm>
    </dsp:sp>
    <dsp:sp modelId="{0A964E84-951E-4840-A74A-CBF0FCF42E17}">
      <dsp:nvSpPr>
        <dsp:cNvPr id="0" name=""/>
        <dsp:cNvSpPr/>
      </dsp:nvSpPr>
      <dsp:spPr>
        <a:xfrm>
          <a:off x="471429" y="279520"/>
          <a:ext cx="1489438" cy="1489438"/>
        </a:xfrm>
        <a:custGeom>
          <a:avLst/>
          <a:gdLst/>
          <a:ahLst/>
          <a:cxnLst/>
          <a:rect l="0" t="0" r="0" b="0"/>
          <a:pathLst>
            <a:path>
              <a:moveTo>
                <a:pt x="972881" y="1453625"/>
              </a:moveTo>
              <a:arcTo wR="744719" hR="744719" stAng="4329552" swAng="2140896"/>
            </a:path>
          </a:pathLst>
        </a:custGeom>
        <a:noFill/>
        <a:ln w="9525" cap="flat" cmpd="sng" algn="ctr">
          <a:solidFill>
            <a:schemeClr val="accent5">
              <a:hueOff val="1163773"/>
              <a:satOff val="3877"/>
              <a:lumOff val="441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35EC8E-12CC-40A0-A0FB-6BA3D0E9E610}">
      <dsp:nvSpPr>
        <dsp:cNvPr id="0" name=""/>
        <dsp:cNvSpPr/>
      </dsp:nvSpPr>
      <dsp:spPr>
        <a:xfrm>
          <a:off x="141275" y="1117145"/>
          <a:ext cx="859855" cy="558905"/>
        </a:xfrm>
        <a:prstGeom prst="roundRect">
          <a:avLst/>
        </a:prstGeom>
        <a:solidFill>
          <a:schemeClr val="accent5">
            <a:hueOff val="2327545"/>
            <a:satOff val="7755"/>
            <a:lumOff val="8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dirty="0" err="1"/>
            <a:t>Print</a:t>
          </a:r>
          <a:r>
            <a:rPr lang="pt-PT" sz="1000" kern="1200" dirty="0"/>
            <a:t> (resultado)</a:t>
          </a:r>
          <a:endParaRPr lang="en-US" sz="1000" kern="1200" dirty="0"/>
        </a:p>
      </dsp:txBody>
      <dsp:txXfrm>
        <a:off x="168558" y="1144428"/>
        <a:ext cx="805289" cy="504339"/>
      </dsp:txXfrm>
    </dsp:sp>
    <dsp:sp modelId="{87A351D0-6429-4D10-829E-DC5662D1C3BF}">
      <dsp:nvSpPr>
        <dsp:cNvPr id="0" name=""/>
        <dsp:cNvSpPr/>
      </dsp:nvSpPr>
      <dsp:spPr>
        <a:xfrm>
          <a:off x="471429" y="279520"/>
          <a:ext cx="1489438" cy="1489438"/>
        </a:xfrm>
        <a:custGeom>
          <a:avLst/>
          <a:gdLst/>
          <a:ahLst/>
          <a:cxnLst/>
          <a:rect l="0" t="0" r="0" b="0"/>
          <a:pathLst>
            <a:path>
              <a:moveTo>
                <a:pt x="2420" y="684720"/>
              </a:moveTo>
              <a:arcTo wR="744719" hR="744719" stAng="11077264" swAng="2299820"/>
            </a:path>
          </a:pathLst>
        </a:custGeom>
        <a:noFill/>
        <a:ln w="9525" cap="flat" cmpd="sng" algn="ctr">
          <a:solidFill>
            <a:schemeClr val="accent5">
              <a:hueOff val="2327545"/>
              <a:satOff val="7755"/>
              <a:lumOff val="882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536E1-1EF2-49CE-A4AE-BA3224C6F2F4}" type="datetimeFigureOut">
              <a:rPr lang="pt-PT" smtClean="0"/>
              <a:t>22/10/2020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18D36-93B3-4F2C-87FE-9E49CD1D1A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3065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45E58-BAF0-4742-9DFA-8994B5F15EDF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26549-FC21-4834-852E-51D3F831E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18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26549-FC21-4834-852E-51D3F831E34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28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DC83255A-2CC1-4F3C-AFA6-ADD692A77417}" type="datetime1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r>
              <a:rPr lang="pt-PT"/>
              <a:t>Inteligência Artificial (c) Joaquim Filipe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4248" y="332656"/>
            <a:ext cx="2171700" cy="365125"/>
          </a:xfrm>
        </p:spPr>
        <p:txBody>
          <a:bodyPr/>
          <a:lstStyle/>
          <a:p>
            <a:fld id="{265E930D-23A3-4B83-A432-CC01EA0813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3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572096"/>
            <a:ext cx="6857960" cy="912688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844824"/>
            <a:ext cx="7955280" cy="44188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904C-683E-4ED6-A9B7-325C99D7D0A1}" type="datetime1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72250" y="131111"/>
            <a:ext cx="1977390" cy="365125"/>
          </a:xfrm>
        </p:spPr>
        <p:txBody>
          <a:bodyPr/>
          <a:lstStyle/>
          <a:p>
            <a:fld id="{265E930D-23A3-4B83-A432-CC01EA0813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1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572096"/>
            <a:ext cx="6857960" cy="912688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844824"/>
            <a:ext cx="7955280" cy="44188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904C-683E-4ED6-A9B7-325C99D7D0A1}" type="datetime1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72250" y="131111"/>
            <a:ext cx="1977390" cy="365125"/>
          </a:xfrm>
        </p:spPr>
        <p:txBody>
          <a:bodyPr/>
          <a:lstStyle/>
          <a:p>
            <a:fld id="{265E930D-23A3-4B83-A432-CC01EA0813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6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ED853-944C-4C23-94D1-787C5912C8A4}" type="datetime1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E930D-23A3-4B83-A432-CC01EA0813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9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file:///C:\Program%20Files%20(x86)\LispWorks%20Personal\lib\6-1-0-0\manual\online\CLHS\Body\v_most_p.ht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ocietea.org/2016/12/core-functional-programming-concepts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ype_system#Dynamic_type-checking_and_runtime_type_information" TargetMode="External"/><Relationship Id="rId2" Type="http://schemas.openxmlformats.org/officeDocument/2006/relationships/hyperlink" Target="https://en.wikipedia.org/wiki/Metaprogramming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>
            <a:extLst>
              <a:ext uri="{FF2B5EF4-FFF2-40B4-BE49-F238E27FC236}">
                <a16:creationId xmlns:a16="http://schemas.microsoft.com/office/drawing/2014/main" id="{09CC657B-3F5B-4826-A1DA-0F0A54122F8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71600" y="3213100"/>
            <a:ext cx="7315200" cy="18256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 sz="4400" b="1" i="1" dirty="0"/>
              <a:t>Introdução</a:t>
            </a:r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26D4A8A9-A35D-436B-B1AB-34B2AFC9AC1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981075"/>
            <a:ext cx="6400800" cy="1008063"/>
          </a:xfrm>
        </p:spPr>
        <p:txBody>
          <a:bodyPr rtlCol="0">
            <a:normAutofit fontScale="250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pt-PT" sz="28800" dirty="0"/>
              <a:t>Inteligência Artificial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endParaRPr lang="pt-PT" sz="5400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endParaRPr lang="pt-PT" sz="5400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endParaRPr lang="pt-PT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endParaRPr lang="pt-P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572096"/>
            <a:ext cx="7866072" cy="912688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Caracteristicas</a:t>
            </a:r>
            <a:r>
              <a:rPr lang="pt-PT" dirty="0"/>
              <a:t> de uma Linguagem Interpretada reflexiva</a:t>
            </a:r>
            <a:br>
              <a:rPr lang="pt-PT" dirty="0"/>
            </a:b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988840"/>
            <a:ext cx="7955280" cy="436700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pt-PT" dirty="0">
                <a:solidFill>
                  <a:srgbClr val="FFFF00"/>
                </a:solidFill>
              </a:rPr>
              <a:t>Interpretada</a:t>
            </a:r>
            <a:r>
              <a:rPr lang="pt-PT" dirty="0"/>
              <a:t>: baseada num REPL</a:t>
            </a:r>
          </a:p>
          <a:p>
            <a:pPr lvl="1">
              <a:lnSpc>
                <a:spcPct val="120000"/>
              </a:lnSpc>
            </a:pPr>
            <a:r>
              <a:rPr lang="pt-PT" dirty="0"/>
              <a:t>Compilada por partes</a:t>
            </a:r>
          </a:p>
          <a:p>
            <a:pPr lvl="1">
              <a:lnSpc>
                <a:spcPct val="120000"/>
              </a:lnSpc>
            </a:pPr>
            <a:r>
              <a:rPr lang="pt-PT" dirty="0"/>
              <a:t>Permite testes incrementais rápidos, tirando partido do interpretador.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PT" dirty="0"/>
              <a:t>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PT" dirty="0"/>
              <a:t>	Ciclo </a:t>
            </a:r>
            <a:r>
              <a:rPr lang="pt-PT" dirty="0" err="1"/>
              <a:t>Read</a:t>
            </a:r>
            <a:r>
              <a:rPr lang="pt-PT" dirty="0"/>
              <a:t>-</a:t>
            </a:r>
            <a:r>
              <a:rPr lang="pt-PT" dirty="0" err="1"/>
              <a:t>Eval</a:t>
            </a:r>
            <a:r>
              <a:rPr lang="pt-PT" dirty="0"/>
              <a:t>-Print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PT" dirty="0"/>
              <a:t>      	 </a:t>
            </a:r>
            <a:r>
              <a:rPr lang="pt-PT" sz="1600" dirty="0" err="1">
                <a:solidFill>
                  <a:srgbClr val="92D050"/>
                </a:solidFill>
              </a:rPr>
              <a:t>Read</a:t>
            </a:r>
            <a:r>
              <a:rPr lang="pt-PT" sz="1600" dirty="0">
                <a:solidFill>
                  <a:srgbClr val="92D050"/>
                </a:solidFill>
              </a:rPr>
              <a:t>-</a:t>
            </a:r>
            <a:r>
              <a:rPr lang="pt-PT" sz="1600" dirty="0" err="1">
                <a:solidFill>
                  <a:srgbClr val="92D050"/>
                </a:solidFill>
              </a:rPr>
              <a:t>Eval</a:t>
            </a:r>
            <a:r>
              <a:rPr lang="pt-PT" sz="1600" dirty="0">
                <a:solidFill>
                  <a:srgbClr val="92D050"/>
                </a:solidFill>
              </a:rPr>
              <a:t>-Print </a:t>
            </a:r>
            <a:r>
              <a:rPr lang="pt-PT" sz="1600" dirty="0" err="1">
                <a:solidFill>
                  <a:srgbClr val="92D050"/>
                </a:solidFill>
              </a:rPr>
              <a:t>Loop</a:t>
            </a:r>
            <a:r>
              <a:rPr lang="pt-PT" sz="1600" dirty="0">
                <a:solidFill>
                  <a:srgbClr val="92D050"/>
                </a:solidFill>
              </a:rPr>
              <a:t>(REPL)</a:t>
            </a:r>
            <a:endParaRPr lang="en-US" sz="1600" dirty="0">
              <a:solidFill>
                <a:srgbClr val="92D050"/>
              </a:solidFill>
            </a:endParaRPr>
          </a:p>
          <a:p>
            <a:pPr>
              <a:lnSpc>
                <a:spcPct val="120000"/>
              </a:lnSpc>
            </a:pPr>
            <a:endParaRPr lang="pt-PT" dirty="0"/>
          </a:p>
          <a:p>
            <a:pPr>
              <a:lnSpc>
                <a:spcPct val="120000"/>
              </a:lnSpc>
            </a:pPr>
            <a:endParaRPr lang="pt-PT" dirty="0"/>
          </a:p>
          <a:p>
            <a:pPr>
              <a:lnSpc>
                <a:spcPct val="120000"/>
              </a:lnSpc>
            </a:pPr>
            <a:endParaRPr lang="pt-PT" dirty="0"/>
          </a:p>
          <a:p>
            <a:pPr>
              <a:lnSpc>
                <a:spcPct val="120000"/>
              </a:lnSpc>
            </a:pPr>
            <a:r>
              <a:rPr lang="pt-PT" dirty="0">
                <a:solidFill>
                  <a:srgbClr val="FFFF00"/>
                </a:solidFill>
              </a:rPr>
              <a:t>Reflexiva</a:t>
            </a:r>
            <a:r>
              <a:rPr lang="pt-PT" dirty="0"/>
              <a:t>: trata dados como se fossem programas</a:t>
            </a:r>
          </a:p>
          <a:p>
            <a:pPr lvl="2">
              <a:lnSpc>
                <a:spcPct val="120000"/>
              </a:lnSpc>
            </a:pPr>
            <a:r>
              <a:rPr lang="pt-PT" dirty="0"/>
              <a:t>Acesso direto ao avaliador</a:t>
            </a:r>
          </a:p>
          <a:p>
            <a:pPr lvl="2">
              <a:lnSpc>
                <a:spcPct val="120000"/>
              </a:lnSpc>
            </a:pPr>
            <a:r>
              <a:rPr lang="pt-PT" dirty="0"/>
              <a:t>Permite construir código em tempo de execução e portanto criar estruturas de dados que são avaliadas. </a:t>
            </a:r>
          </a:p>
          <a:p>
            <a:pPr>
              <a:lnSpc>
                <a:spcPct val="120000"/>
              </a:lnSpc>
            </a:pP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47858FE-F2A1-4174-8976-FBA5FDE229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3194121"/>
              </p:ext>
            </p:extLst>
          </p:nvPr>
        </p:nvGraphicFramePr>
        <p:xfrm>
          <a:off x="4139952" y="3068960"/>
          <a:ext cx="2432298" cy="18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375155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concreto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Campeonato de um Jogo de 2 jogadores</a:t>
            </a:r>
          </a:p>
          <a:p>
            <a:r>
              <a:rPr lang="pt-PT" dirty="0"/>
              <a:t>Necessário:</a:t>
            </a:r>
          </a:p>
          <a:p>
            <a:pPr lvl="1"/>
            <a:r>
              <a:rPr lang="pt-PT" dirty="0"/>
              <a:t>Programa para gerir o jogo, invocando a função principal de cada jogador (recebe o estado e devolve a jogada).</a:t>
            </a:r>
          </a:p>
          <a:p>
            <a:pPr lvl="1"/>
            <a:r>
              <a:rPr lang="pt-PT" dirty="0"/>
              <a:t>Programa que determina a jogada do jogador 1. </a:t>
            </a:r>
          </a:p>
          <a:p>
            <a:pPr lvl="1"/>
            <a:r>
              <a:rPr lang="pt-PT" dirty="0"/>
              <a:t>Programa que determina a jogada do jogador 2.</a:t>
            </a:r>
          </a:p>
          <a:p>
            <a:r>
              <a:rPr lang="pt-PT" dirty="0"/>
              <a:t>O </a:t>
            </a:r>
            <a:r>
              <a:rPr lang="pt-PT" dirty="0" err="1"/>
              <a:t>program</a:t>
            </a:r>
            <a:r>
              <a:rPr lang="pt-PT" dirty="0"/>
              <a:t> de gestão do jogo tem de usar símbolos  que pertencem a cada um dos outros programas (a função de jogar)</a:t>
            </a:r>
          </a:p>
          <a:p>
            <a:r>
              <a:rPr lang="pt-PT" dirty="0"/>
              <a:t>Cada um dos programas de cada jogador tem de encapsular todos os outros símbolos para evitar conflitos. </a:t>
            </a:r>
          </a:p>
          <a:p>
            <a:pPr lvl="1"/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Inteligência Artificial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0523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(esquemático)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Inteligência Artificial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31640" y="2780928"/>
            <a:ext cx="2880320" cy="28083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Jogador 1</a:t>
            </a:r>
          </a:p>
        </p:txBody>
      </p:sp>
      <p:sp>
        <p:nvSpPr>
          <p:cNvPr id="7" name="Oval 6"/>
          <p:cNvSpPr/>
          <p:nvPr/>
        </p:nvSpPr>
        <p:spPr>
          <a:xfrm>
            <a:off x="5364088" y="2708920"/>
            <a:ext cx="2880320" cy="28083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Jogador 2</a:t>
            </a:r>
          </a:p>
        </p:txBody>
      </p:sp>
      <p:sp>
        <p:nvSpPr>
          <p:cNvPr id="8" name="Oval 7"/>
          <p:cNvSpPr/>
          <p:nvPr/>
        </p:nvSpPr>
        <p:spPr>
          <a:xfrm>
            <a:off x="3319409" y="1556792"/>
            <a:ext cx="2880320" cy="2808312"/>
          </a:xfrm>
          <a:prstGeom prst="ellipse">
            <a:avLst/>
          </a:prstGeom>
          <a:solidFill>
            <a:schemeClr val="lt1">
              <a:alpha val="41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rgbClr val="FFFF00"/>
                </a:solidFill>
              </a:rPr>
              <a:t>campeonato</a:t>
            </a:r>
          </a:p>
        </p:txBody>
      </p:sp>
      <p:sp>
        <p:nvSpPr>
          <p:cNvPr id="9" name="Oval 8"/>
          <p:cNvSpPr/>
          <p:nvPr/>
        </p:nvSpPr>
        <p:spPr>
          <a:xfrm>
            <a:off x="3635896" y="3429000"/>
            <a:ext cx="129789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Oval 9"/>
          <p:cNvSpPr/>
          <p:nvPr/>
        </p:nvSpPr>
        <p:spPr>
          <a:xfrm>
            <a:off x="5745469" y="3396104"/>
            <a:ext cx="129789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extBox 10"/>
          <p:cNvSpPr txBox="1"/>
          <p:nvPr/>
        </p:nvSpPr>
        <p:spPr>
          <a:xfrm>
            <a:off x="2923742" y="312102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jogar1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16456" y="307912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jogar2</a:t>
            </a:r>
          </a:p>
        </p:txBody>
      </p:sp>
    </p:spTree>
    <p:extLst>
      <p:ext uri="{BB962C8B-B14F-4D97-AF65-F5344CB8AC3E}">
        <p14:creationId xmlns:p14="http://schemas.microsoft.com/office/powerpoint/2010/main" val="268804558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 melhor solução: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O LISP tem </a:t>
            </a:r>
            <a:r>
              <a:rPr lang="pt-PT" dirty="0" err="1"/>
              <a:t>namespaces</a:t>
            </a:r>
            <a:r>
              <a:rPr lang="pt-PT" dirty="0"/>
              <a:t> implementados na forma de packages (pacotes de símbolos)</a:t>
            </a:r>
          </a:p>
          <a:p>
            <a:r>
              <a:rPr lang="pt-PT" dirty="0"/>
              <a:t>Existem alguns packages </a:t>
            </a:r>
            <a:r>
              <a:rPr lang="pt-PT" dirty="0" err="1"/>
              <a:t>pre-definidos</a:t>
            </a:r>
            <a:r>
              <a:rPr lang="pt-PT" dirty="0"/>
              <a:t>. Exemplo: </a:t>
            </a:r>
          </a:p>
          <a:p>
            <a:pPr lvl="1"/>
            <a:r>
              <a:rPr lang="pt-PT" dirty="0" err="1"/>
              <a:t>Common</a:t>
            </a:r>
            <a:r>
              <a:rPr lang="pt-PT" dirty="0"/>
              <a:t>-LISP (</a:t>
            </a:r>
            <a:r>
              <a:rPr lang="pt-PT" dirty="0" err="1"/>
              <a:t>nickname</a:t>
            </a:r>
            <a:r>
              <a:rPr lang="pt-PT" dirty="0"/>
              <a:t>: CL)</a:t>
            </a:r>
          </a:p>
          <a:p>
            <a:pPr lvl="1"/>
            <a:r>
              <a:rPr lang="pt-PT" dirty="0" err="1"/>
              <a:t>Common</a:t>
            </a:r>
            <a:r>
              <a:rPr lang="pt-PT" dirty="0"/>
              <a:t>-LISP-</a:t>
            </a:r>
            <a:r>
              <a:rPr lang="pt-PT" dirty="0" err="1"/>
              <a:t>User</a:t>
            </a:r>
            <a:r>
              <a:rPr lang="pt-PT" dirty="0"/>
              <a:t> (</a:t>
            </a:r>
            <a:r>
              <a:rPr lang="pt-PT" dirty="0" err="1"/>
              <a:t>nickname</a:t>
            </a:r>
            <a:r>
              <a:rPr lang="pt-PT" dirty="0"/>
              <a:t>: CL-</a:t>
            </a:r>
            <a:r>
              <a:rPr lang="pt-PT" dirty="0" err="1"/>
              <a:t>User</a:t>
            </a:r>
            <a:r>
              <a:rPr lang="pt-PT" dirty="0"/>
              <a:t>)</a:t>
            </a:r>
          </a:p>
          <a:p>
            <a:pPr lvl="2"/>
            <a:r>
              <a:rPr lang="pt-PT" dirty="0"/>
              <a:t>O CL-</a:t>
            </a:r>
            <a:r>
              <a:rPr lang="pt-PT" dirty="0" err="1"/>
              <a:t>User</a:t>
            </a:r>
            <a:r>
              <a:rPr lang="pt-PT" dirty="0"/>
              <a:t> usa o CL</a:t>
            </a:r>
          </a:p>
          <a:p>
            <a:r>
              <a:rPr lang="pt-PT" dirty="0"/>
              <a:t>Há uma constante *package* cujo valor é o package de </a:t>
            </a:r>
            <a:r>
              <a:rPr lang="pt-PT" dirty="0" err="1"/>
              <a:t>default</a:t>
            </a:r>
            <a:r>
              <a:rPr lang="pt-PT" dirty="0"/>
              <a:t> (CL-</a:t>
            </a:r>
            <a:r>
              <a:rPr lang="pt-PT" dirty="0" err="1"/>
              <a:t>User</a:t>
            </a:r>
            <a:r>
              <a:rPr lang="pt-PT" dirty="0"/>
              <a:t>)</a:t>
            </a:r>
          </a:p>
          <a:p>
            <a:r>
              <a:rPr lang="pt-PT" dirty="0"/>
              <a:t>A definição de packages faz-se com </a:t>
            </a:r>
            <a:r>
              <a:rPr lang="pt-PT" dirty="0" err="1">
                <a:solidFill>
                  <a:srgbClr val="FFFF00"/>
                </a:solidFill>
              </a:rPr>
              <a:t>defpackage</a:t>
            </a:r>
            <a:endParaRPr lang="pt-PT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Inteligência Artificial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3515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simples de utilização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8840"/>
            <a:ext cx="7772400" cy="436672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pt-PT" dirty="0"/>
              <a:t>(</a:t>
            </a:r>
            <a:r>
              <a:rPr lang="pt-PT" dirty="0" err="1"/>
              <a:t>defpackage</a:t>
            </a:r>
            <a:r>
              <a:rPr lang="pt-PT" dirty="0"/>
              <a:t> :jogador1)</a:t>
            </a:r>
          </a:p>
          <a:p>
            <a:pPr marL="68580" indent="0">
              <a:buNone/>
            </a:pPr>
            <a:r>
              <a:rPr lang="pt-PT" dirty="0"/>
              <a:t>(</a:t>
            </a:r>
            <a:r>
              <a:rPr lang="pt-PT" dirty="0" err="1"/>
              <a:t>defpackage</a:t>
            </a:r>
            <a:r>
              <a:rPr lang="pt-PT" dirty="0"/>
              <a:t> :jogador2)</a:t>
            </a:r>
          </a:p>
          <a:p>
            <a:pPr marL="68580" indent="0">
              <a:buNone/>
            </a:pPr>
            <a:endParaRPr lang="pt-PT" dirty="0"/>
          </a:p>
          <a:p>
            <a:pPr marL="68580" indent="0">
              <a:buNone/>
            </a:pPr>
            <a:r>
              <a:rPr lang="pt-PT" dirty="0"/>
              <a:t>(</a:t>
            </a:r>
            <a:r>
              <a:rPr lang="pt-PT" dirty="0" err="1"/>
              <a:t>load</a:t>
            </a:r>
            <a:r>
              <a:rPr lang="pt-PT" dirty="0"/>
              <a:t> "w:\\j1.lisp")</a:t>
            </a:r>
          </a:p>
          <a:p>
            <a:pPr marL="68580" indent="0">
              <a:buNone/>
            </a:pPr>
            <a:r>
              <a:rPr lang="pt-PT" dirty="0"/>
              <a:t>(</a:t>
            </a:r>
            <a:r>
              <a:rPr lang="pt-PT" dirty="0" err="1"/>
              <a:t>load</a:t>
            </a:r>
            <a:r>
              <a:rPr lang="pt-PT" dirty="0"/>
              <a:t> "w:\\j2.lisp")</a:t>
            </a:r>
          </a:p>
          <a:p>
            <a:pPr marL="68580" indent="0">
              <a:buNone/>
            </a:pP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Inteligência Artificial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2576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Programa J1.Lisp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pt-PT" dirty="0"/>
              <a:t>(</a:t>
            </a:r>
            <a:r>
              <a:rPr lang="pt-PT" dirty="0" err="1"/>
              <a:t>in-package</a:t>
            </a:r>
            <a:r>
              <a:rPr lang="pt-PT" dirty="0"/>
              <a:t> :jogador1)</a:t>
            </a:r>
          </a:p>
          <a:p>
            <a:pPr marL="68580" indent="0">
              <a:buNone/>
            </a:pPr>
            <a:endParaRPr lang="pt-PT" dirty="0"/>
          </a:p>
          <a:p>
            <a:pPr marL="68580" indent="0">
              <a:buNone/>
            </a:pPr>
            <a:r>
              <a:rPr lang="pt-PT" dirty="0"/>
              <a:t>(</a:t>
            </a:r>
            <a:r>
              <a:rPr lang="pt-PT" dirty="0" err="1"/>
              <a:t>defun</a:t>
            </a:r>
            <a:r>
              <a:rPr lang="pt-PT" dirty="0"/>
              <a:t> alfabeta (…)</a:t>
            </a:r>
          </a:p>
          <a:p>
            <a:pPr marL="68580" indent="0">
              <a:buNone/>
            </a:pPr>
            <a:r>
              <a:rPr lang="pt-PT" dirty="0"/>
              <a:t>	…)</a:t>
            </a:r>
          </a:p>
          <a:p>
            <a:pPr marL="68580" indent="0">
              <a:buNone/>
            </a:pPr>
            <a:r>
              <a:rPr lang="pt-PT" dirty="0"/>
              <a:t>(</a:t>
            </a:r>
            <a:r>
              <a:rPr lang="pt-PT" dirty="0" err="1"/>
              <a:t>defun</a:t>
            </a:r>
            <a:r>
              <a:rPr lang="pt-PT" dirty="0"/>
              <a:t> sucessores (e)</a:t>
            </a:r>
          </a:p>
          <a:p>
            <a:pPr marL="68580" indent="0">
              <a:buNone/>
            </a:pPr>
            <a:r>
              <a:rPr lang="pt-PT" dirty="0"/>
              <a:t>	…)</a:t>
            </a:r>
          </a:p>
          <a:p>
            <a:pPr marL="68580" indent="0">
              <a:buNone/>
            </a:pPr>
            <a:r>
              <a:rPr lang="it-IT" dirty="0"/>
              <a:t>(defun jogar (x) 	</a:t>
            </a:r>
          </a:p>
          <a:p>
            <a:pPr marL="68580" indent="0">
              <a:buNone/>
            </a:pPr>
            <a:r>
              <a:rPr lang="it-IT" dirty="0"/>
              <a:t>	...)</a:t>
            </a:r>
          </a:p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Inteligência Artificial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4288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Programa J2.Lisp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pt-PT" dirty="0"/>
              <a:t>(</a:t>
            </a:r>
            <a:r>
              <a:rPr lang="pt-PT" dirty="0" err="1"/>
              <a:t>in-package</a:t>
            </a:r>
            <a:r>
              <a:rPr lang="pt-PT" dirty="0"/>
              <a:t> :jogador2)</a:t>
            </a:r>
          </a:p>
          <a:p>
            <a:pPr marL="68580" indent="0">
              <a:buNone/>
            </a:pPr>
            <a:endParaRPr lang="pt-PT" dirty="0"/>
          </a:p>
          <a:p>
            <a:pPr marL="68580" indent="0">
              <a:buNone/>
            </a:pPr>
            <a:r>
              <a:rPr lang="pt-PT" dirty="0"/>
              <a:t>(</a:t>
            </a:r>
            <a:r>
              <a:rPr lang="pt-PT" dirty="0" err="1"/>
              <a:t>defun</a:t>
            </a:r>
            <a:r>
              <a:rPr lang="pt-PT" dirty="0"/>
              <a:t> alfabeta (…)</a:t>
            </a:r>
          </a:p>
          <a:p>
            <a:pPr marL="68580" indent="0">
              <a:buNone/>
            </a:pPr>
            <a:r>
              <a:rPr lang="pt-PT" dirty="0"/>
              <a:t>	…)</a:t>
            </a:r>
          </a:p>
          <a:p>
            <a:pPr marL="68580" indent="0">
              <a:buNone/>
            </a:pPr>
            <a:r>
              <a:rPr lang="pt-PT" dirty="0"/>
              <a:t>(</a:t>
            </a:r>
            <a:r>
              <a:rPr lang="pt-PT" dirty="0" err="1"/>
              <a:t>defun</a:t>
            </a:r>
            <a:r>
              <a:rPr lang="pt-PT" dirty="0"/>
              <a:t> sucessores (e)</a:t>
            </a:r>
          </a:p>
          <a:p>
            <a:pPr marL="68580" indent="0">
              <a:buNone/>
            </a:pPr>
            <a:r>
              <a:rPr lang="pt-PT" dirty="0"/>
              <a:t>	…)</a:t>
            </a:r>
          </a:p>
          <a:p>
            <a:pPr marL="68580" indent="0">
              <a:buNone/>
            </a:pPr>
            <a:r>
              <a:rPr lang="it-IT" dirty="0"/>
              <a:t>(defun jogar (x) 	</a:t>
            </a:r>
          </a:p>
          <a:p>
            <a:pPr marL="68580" indent="0">
              <a:buNone/>
            </a:pPr>
            <a:r>
              <a:rPr lang="it-IT" dirty="0"/>
              <a:t>	...)</a:t>
            </a:r>
          </a:p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Inteligência Artificial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4347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Recomendações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Cada ficheiro deve indicar o package em que os símbolos são definidos com </a:t>
            </a:r>
            <a:r>
              <a:rPr lang="pt-PT" dirty="0" err="1"/>
              <a:t>in-package</a:t>
            </a:r>
            <a:endParaRPr lang="pt-PT" dirty="0"/>
          </a:p>
          <a:p>
            <a:r>
              <a:rPr lang="pt-PT" dirty="0"/>
              <a:t>Apenas deve haver um </a:t>
            </a:r>
            <a:r>
              <a:rPr lang="pt-PT" dirty="0" err="1"/>
              <a:t>in-package</a:t>
            </a:r>
            <a:r>
              <a:rPr lang="pt-PT" dirty="0"/>
              <a:t> por ficheiro e deverá ser a primeira linha do ficheiro. </a:t>
            </a:r>
          </a:p>
          <a:p>
            <a:r>
              <a:rPr lang="pt-PT" dirty="0"/>
              <a:t>Para se poder usar o </a:t>
            </a:r>
            <a:r>
              <a:rPr lang="pt-PT" dirty="0" err="1"/>
              <a:t>in-package</a:t>
            </a:r>
            <a:r>
              <a:rPr lang="pt-PT" dirty="0"/>
              <a:t> tem de se definir o package antes (</a:t>
            </a:r>
            <a:r>
              <a:rPr lang="pt-PT" dirty="0" err="1"/>
              <a:t>defpackage</a:t>
            </a:r>
            <a:r>
              <a:rPr lang="pt-PT" dirty="0"/>
              <a:t>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Inteligência Artificial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0127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Definir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00808"/>
            <a:ext cx="7772400" cy="4654752"/>
          </a:xfrm>
        </p:spPr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pt-PT" sz="4500" dirty="0"/>
              <a:t>(</a:t>
            </a:r>
            <a:r>
              <a:rPr lang="pt-PT" sz="4500" dirty="0" err="1"/>
              <a:t>defpackage</a:t>
            </a:r>
            <a:r>
              <a:rPr lang="pt-PT" sz="4500" dirty="0"/>
              <a:t> </a:t>
            </a:r>
            <a:r>
              <a:rPr lang="pt-PT" sz="4500" dirty="0" err="1"/>
              <a:t>name</a:t>
            </a:r>
            <a:r>
              <a:rPr lang="pt-PT" sz="4500" dirty="0"/>
              <a:t> &amp;</a:t>
            </a:r>
            <a:r>
              <a:rPr lang="pt-PT" sz="4500" dirty="0" err="1"/>
              <a:t>rest</a:t>
            </a:r>
            <a:r>
              <a:rPr lang="pt-PT" sz="4500" dirty="0"/>
              <a:t> </a:t>
            </a:r>
            <a:r>
              <a:rPr lang="pt-PT" sz="4500" dirty="0" err="1"/>
              <a:t>options</a:t>
            </a:r>
            <a:r>
              <a:rPr lang="pt-PT" sz="4500" dirty="0"/>
              <a:t>)</a:t>
            </a:r>
          </a:p>
          <a:p>
            <a:pPr marL="68580" indent="0">
              <a:buNone/>
            </a:pPr>
            <a:endParaRPr lang="pt-PT" dirty="0"/>
          </a:p>
          <a:p>
            <a:pPr marL="68580" indent="0">
              <a:buNone/>
            </a:pPr>
            <a:r>
              <a:rPr lang="pt-PT" dirty="0" err="1"/>
              <a:t>Name</a:t>
            </a:r>
            <a:r>
              <a:rPr lang="pt-PT" dirty="0"/>
              <a:t> = </a:t>
            </a:r>
            <a:r>
              <a:rPr lang="pt-PT" dirty="0" err="1"/>
              <a:t>keyword</a:t>
            </a:r>
            <a:r>
              <a:rPr lang="pt-PT" dirty="0"/>
              <a:t>, correspondente ao nome do package</a:t>
            </a:r>
          </a:p>
          <a:p>
            <a:pPr marL="68580" indent="0">
              <a:buNone/>
            </a:pPr>
            <a:r>
              <a:rPr lang="pt-PT" dirty="0" err="1"/>
              <a:t>options</a:t>
            </a:r>
            <a:r>
              <a:rPr lang="pt-PT" dirty="0"/>
              <a:t>::= </a:t>
            </a:r>
          </a:p>
          <a:p>
            <a:pPr marL="68580" indent="0">
              <a:buNone/>
            </a:pPr>
            <a:r>
              <a:rPr lang="pt-PT" dirty="0"/>
              <a:t>	(:</a:t>
            </a:r>
            <a:r>
              <a:rPr lang="pt-PT" dirty="0" err="1"/>
              <a:t>nicknames</a:t>
            </a:r>
            <a:r>
              <a:rPr lang="pt-PT" dirty="0"/>
              <a:t> </a:t>
            </a:r>
            <a:r>
              <a:rPr lang="pt-PT" dirty="0" err="1"/>
              <a:t>nickname</a:t>
            </a:r>
            <a:r>
              <a:rPr lang="pt-PT" dirty="0"/>
              <a:t>*)* |  </a:t>
            </a:r>
          </a:p>
          <a:p>
            <a:pPr marL="68580" indent="0">
              <a:buNone/>
            </a:pPr>
            <a:r>
              <a:rPr lang="pt-PT" dirty="0"/>
              <a:t>          	(:</a:t>
            </a:r>
            <a:r>
              <a:rPr lang="pt-PT" dirty="0" err="1"/>
              <a:t>documentation</a:t>
            </a:r>
            <a:r>
              <a:rPr lang="pt-PT" dirty="0"/>
              <a:t> </a:t>
            </a:r>
            <a:r>
              <a:rPr lang="pt-PT" dirty="0" err="1"/>
              <a:t>string</a:t>
            </a:r>
            <a:r>
              <a:rPr lang="pt-PT" dirty="0"/>
              <a:t>) |  </a:t>
            </a:r>
          </a:p>
          <a:p>
            <a:pPr marL="68580" indent="0">
              <a:buNone/>
            </a:pPr>
            <a:r>
              <a:rPr lang="pt-PT" dirty="0"/>
              <a:t>          	(:use package-</a:t>
            </a:r>
            <a:r>
              <a:rPr lang="pt-PT" dirty="0" err="1"/>
              <a:t>name</a:t>
            </a:r>
            <a:r>
              <a:rPr lang="pt-PT" dirty="0"/>
              <a:t>*)* |  </a:t>
            </a:r>
          </a:p>
          <a:p>
            <a:pPr marL="68580" indent="0">
              <a:buNone/>
            </a:pPr>
            <a:r>
              <a:rPr lang="pt-PT" dirty="0"/>
              <a:t>          	(:</a:t>
            </a:r>
            <a:r>
              <a:rPr lang="pt-PT" dirty="0" err="1"/>
              <a:t>shadow</a:t>
            </a:r>
            <a:r>
              <a:rPr lang="pt-PT" dirty="0"/>
              <a:t> {</a:t>
            </a:r>
            <a:r>
              <a:rPr lang="pt-PT" dirty="0" err="1"/>
              <a:t>symbol-name</a:t>
            </a:r>
            <a:r>
              <a:rPr lang="pt-PT" dirty="0"/>
              <a:t>}*)* |  </a:t>
            </a:r>
          </a:p>
          <a:p>
            <a:pPr marL="68580" indent="0">
              <a:buNone/>
            </a:pPr>
            <a:r>
              <a:rPr lang="pt-PT" dirty="0"/>
              <a:t>          	(:</a:t>
            </a:r>
            <a:r>
              <a:rPr lang="pt-PT" dirty="0" err="1"/>
              <a:t>shadowing-import-from</a:t>
            </a:r>
            <a:r>
              <a:rPr lang="pt-PT" dirty="0"/>
              <a:t> package-</a:t>
            </a:r>
            <a:r>
              <a:rPr lang="pt-PT" dirty="0" err="1"/>
              <a:t>name</a:t>
            </a:r>
            <a:r>
              <a:rPr lang="pt-PT" dirty="0"/>
              <a:t> {</a:t>
            </a:r>
            <a:r>
              <a:rPr lang="pt-PT" dirty="0" err="1"/>
              <a:t>symbol-name</a:t>
            </a:r>
            <a:r>
              <a:rPr lang="pt-PT" dirty="0"/>
              <a:t>}*)* |  </a:t>
            </a:r>
          </a:p>
          <a:p>
            <a:pPr marL="68580" indent="0">
              <a:buNone/>
            </a:pPr>
            <a:r>
              <a:rPr lang="pt-PT" dirty="0"/>
              <a:t>          	(:</a:t>
            </a:r>
            <a:r>
              <a:rPr lang="pt-PT" dirty="0" err="1"/>
              <a:t>import-from</a:t>
            </a:r>
            <a:r>
              <a:rPr lang="pt-PT" dirty="0"/>
              <a:t> package-</a:t>
            </a:r>
            <a:r>
              <a:rPr lang="pt-PT" dirty="0" err="1"/>
              <a:t>name</a:t>
            </a:r>
            <a:r>
              <a:rPr lang="pt-PT" dirty="0"/>
              <a:t> {</a:t>
            </a:r>
            <a:r>
              <a:rPr lang="pt-PT" dirty="0" err="1"/>
              <a:t>symbol-name</a:t>
            </a:r>
            <a:r>
              <a:rPr lang="pt-PT" dirty="0"/>
              <a:t>}*)* |  </a:t>
            </a:r>
          </a:p>
          <a:p>
            <a:pPr marL="68580" indent="0">
              <a:buNone/>
            </a:pPr>
            <a:r>
              <a:rPr lang="pt-PT" dirty="0"/>
              <a:t>          	(:</a:t>
            </a:r>
            <a:r>
              <a:rPr lang="pt-PT" dirty="0" err="1"/>
              <a:t>export</a:t>
            </a:r>
            <a:r>
              <a:rPr lang="pt-PT" dirty="0"/>
              <a:t> {</a:t>
            </a:r>
            <a:r>
              <a:rPr lang="pt-PT" dirty="0" err="1"/>
              <a:t>symbol-name</a:t>
            </a:r>
            <a:r>
              <a:rPr lang="pt-PT" dirty="0"/>
              <a:t>}*)* |  </a:t>
            </a:r>
          </a:p>
          <a:p>
            <a:pPr marL="68580" indent="0">
              <a:buNone/>
            </a:pPr>
            <a:r>
              <a:rPr lang="pt-PT" dirty="0"/>
              <a:t>          	(:</a:t>
            </a:r>
            <a:r>
              <a:rPr lang="pt-PT" dirty="0" err="1"/>
              <a:t>intern</a:t>
            </a:r>
            <a:r>
              <a:rPr lang="pt-PT" dirty="0"/>
              <a:t> {</a:t>
            </a:r>
            <a:r>
              <a:rPr lang="pt-PT" dirty="0" err="1"/>
              <a:t>symbol-name</a:t>
            </a:r>
            <a:r>
              <a:rPr lang="pt-PT" dirty="0"/>
              <a:t>}*)* |  </a:t>
            </a:r>
          </a:p>
          <a:p>
            <a:pPr marL="68580" indent="0">
              <a:buNone/>
            </a:pPr>
            <a:r>
              <a:rPr lang="pt-PT" dirty="0"/>
              <a:t>          	(:</a:t>
            </a:r>
            <a:r>
              <a:rPr lang="pt-PT" dirty="0" err="1"/>
              <a:t>size</a:t>
            </a:r>
            <a:r>
              <a:rPr lang="pt-PT" dirty="0"/>
              <a:t> </a:t>
            </a:r>
            <a:r>
              <a:rPr lang="pt-PT" dirty="0" err="1"/>
              <a:t>integer</a:t>
            </a:r>
            <a:r>
              <a:rPr lang="pt-PT" dirty="0"/>
              <a:t>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Inteligência Artificial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2264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Opções principais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:use</a:t>
            </a:r>
          </a:p>
          <a:p>
            <a:pPr lvl="1"/>
            <a:r>
              <a:rPr lang="pt-PT" dirty="0"/>
              <a:t>conjunto de packages de que o package que está a ser definido herda. Por </a:t>
            </a:r>
            <a:r>
              <a:rPr lang="pt-PT" dirty="0" err="1"/>
              <a:t>default</a:t>
            </a:r>
            <a:r>
              <a:rPr lang="pt-PT" dirty="0"/>
              <a:t>, caso não seja dado nada, assume um valor dependente da implementação – habitualmente :</a:t>
            </a:r>
            <a:r>
              <a:rPr lang="pt-PT" dirty="0" err="1"/>
              <a:t>Common</a:t>
            </a:r>
            <a:r>
              <a:rPr lang="pt-PT" dirty="0"/>
              <a:t>-LISP.</a:t>
            </a:r>
          </a:p>
          <a:p>
            <a:r>
              <a:rPr lang="pt-PT" dirty="0"/>
              <a:t>:</a:t>
            </a:r>
            <a:r>
              <a:rPr lang="pt-PT" dirty="0" err="1"/>
              <a:t>import-from</a:t>
            </a:r>
            <a:endParaRPr lang="pt-PT" dirty="0"/>
          </a:p>
          <a:p>
            <a:pPr lvl="1"/>
            <a:r>
              <a:rPr lang="pt-PT" dirty="0"/>
              <a:t>Os símbolos definidos como argumento são importados para o package que está a ser definido</a:t>
            </a:r>
          </a:p>
          <a:p>
            <a:r>
              <a:rPr lang="pt-PT" dirty="0"/>
              <a:t>:</a:t>
            </a:r>
            <a:r>
              <a:rPr lang="pt-PT" dirty="0" err="1"/>
              <a:t>export</a:t>
            </a:r>
            <a:endParaRPr lang="pt-PT" dirty="0"/>
          </a:p>
          <a:p>
            <a:pPr lvl="1"/>
            <a:r>
              <a:rPr lang="pt-PT" dirty="0"/>
              <a:t>Os símbolos definidos como argumento são encontrados ou criados no package que está a ser definido e exportados, por forma a ser partilhados com os packages que usem o package que está a ser definido </a:t>
            </a:r>
          </a:p>
          <a:p>
            <a:pPr lvl="1"/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Inteligência Artificial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3461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Export</a:t>
            </a:r>
            <a:r>
              <a:rPr lang="pt-PT" dirty="0"/>
              <a:t> e Use-Package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Mecanismo para importar todos os símbolos relevantes de um dado package:</a:t>
            </a:r>
          </a:p>
          <a:p>
            <a:pPr lvl="1"/>
            <a:r>
              <a:rPr lang="pt-PT" dirty="0"/>
              <a:t>Todos os packages mantêm uma lista de símbolos que é suposto serem usados por outros packages, designada por </a:t>
            </a:r>
            <a:r>
              <a:rPr lang="pt-PT" dirty="0" err="1">
                <a:solidFill>
                  <a:srgbClr val="FFFF00"/>
                </a:solidFill>
              </a:rPr>
              <a:t>exported</a:t>
            </a:r>
            <a:r>
              <a:rPr lang="pt-PT" dirty="0">
                <a:solidFill>
                  <a:srgbClr val="FFFF00"/>
                </a:solidFill>
              </a:rPr>
              <a:t> </a:t>
            </a:r>
            <a:r>
              <a:rPr lang="pt-PT" dirty="0" err="1">
                <a:solidFill>
                  <a:srgbClr val="FFFF00"/>
                </a:solidFill>
              </a:rPr>
              <a:t>symbol</a:t>
            </a:r>
            <a:r>
              <a:rPr lang="pt-PT" dirty="0">
                <a:solidFill>
                  <a:srgbClr val="FFFF00"/>
                </a:solidFill>
              </a:rPr>
              <a:t> </a:t>
            </a:r>
            <a:r>
              <a:rPr lang="pt-PT" dirty="0" err="1">
                <a:solidFill>
                  <a:srgbClr val="FFFF00"/>
                </a:solidFill>
              </a:rPr>
              <a:t>list</a:t>
            </a:r>
            <a:r>
              <a:rPr lang="pt-PT" dirty="0"/>
              <a:t>. </a:t>
            </a:r>
          </a:p>
          <a:p>
            <a:pPr lvl="1"/>
            <a:r>
              <a:rPr lang="pt-PT" dirty="0"/>
              <a:t>Para adicionar um </a:t>
            </a:r>
            <a:r>
              <a:rPr lang="pt-PT" dirty="0" err="1"/>
              <a:t>simbolo</a:t>
            </a:r>
            <a:r>
              <a:rPr lang="pt-PT" dirty="0"/>
              <a:t> a esta lista usa-se a função </a:t>
            </a:r>
            <a:r>
              <a:rPr lang="pt-PT" dirty="0" err="1"/>
              <a:t>export</a:t>
            </a:r>
            <a:r>
              <a:rPr lang="pt-PT" dirty="0"/>
              <a:t>.</a:t>
            </a:r>
          </a:p>
          <a:p>
            <a:pPr lvl="1"/>
            <a:r>
              <a:rPr lang="pt-PT" dirty="0"/>
              <a:t>Para remover um </a:t>
            </a:r>
            <a:r>
              <a:rPr lang="pt-PT" dirty="0" err="1"/>
              <a:t>simbolo</a:t>
            </a:r>
            <a:r>
              <a:rPr lang="pt-PT" dirty="0"/>
              <a:t> desta lista usa-se a função </a:t>
            </a:r>
            <a:r>
              <a:rPr lang="pt-PT" dirty="0" err="1"/>
              <a:t>unexport</a:t>
            </a:r>
            <a:r>
              <a:rPr lang="pt-PT" dirty="0"/>
              <a:t>.</a:t>
            </a:r>
          </a:p>
          <a:p>
            <a:pPr lvl="1"/>
            <a:r>
              <a:rPr lang="pt-PT" dirty="0"/>
              <a:t>Para importar todos os símbolos exportados por um package usa-se a função use-package.</a:t>
            </a:r>
          </a:p>
          <a:p>
            <a:pPr lvl="1"/>
            <a:r>
              <a:rPr lang="pt-PT" dirty="0"/>
              <a:t>Para desfazer a operação anterior usa-se a função </a:t>
            </a:r>
            <a:r>
              <a:rPr lang="pt-PT" dirty="0" err="1"/>
              <a:t>unuse</a:t>
            </a:r>
            <a:r>
              <a:rPr lang="pt-PT" dirty="0"/>
              <a:t>-package.</a:t>
            </a:r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Inteligência Artificial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20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8DD16-1F87-47E3-B51D-58C1C459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572096"/>
            <a:ext cx="6929968" cy="912688"/>
          </a:xfrm>
        </p:spPr>
        <p:txBody>
          <a:bodyPr>
            <a:normAutofit/>
          </a:bodyPr>
          <a:lstStyle/>
          <a:p>
            <a:r>
              <a:rPr lang="pt-PT" dirty="0"/>
              <a:t>Gestão de memória: </a:t>
            </a:r>
            <a:r>
              <a:rPr lang="pt-PT" dirty="0" err="1"/>
              <a:t>Stack</a:t>
            </a:r>
            <a:r>
              <a:rPr lang="pt-PT" dirty="0"/>
              <a:t> vs. </a:t>
            </a:r>
            <a:r>
              <a:rPr lang="pt-PT" dirty="0" err="1"/>
              <a:t>Heap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DB174-754B-4E34-AAF9-1FB3D9126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700808"/>
            <a:ext cx="7955280" cy="4752528"/>
          </a:xfrm>
        </p:spPr>
        <p:txBody>
          <a:bodyPr>
            <a:normAutofit fontScale="92500"/>
          </a:bodyPr>
          <a:lstStyle/>
          <a:p>
            <a:pPr>
              <a:spcAft>
                <a:spcPts val="300"/>
              </a:spcAft>
            </a:pPr>
            <a:r>
              <a:rPr lang="pt-PT" sz="1800" b="1" dirty="0" err="1">
                <a:solidFill>
                  <a:srgbClr val="FFFF00"/>
                </a:solidFill>
              </a:rPr>
              <a:t>Stack</a:t>
            </a:r>
            <a:r>
              <a:rPr lang="pt-PT" sz="1800" dirty="0"/>
              <a:t>: </a:t>
            </a:r>
          </a:p>
          <a:p>
            <a:pPr lvl="1">
              <a:spcAft>
                <a:spcPts val="300"/>
              </a:spcAft>
            </a:pPr>
            <a:r>
              <a:rPr lang="pt-PT" sz="1800" dirty="0"/>
              <a:t>Segue uma disciplina LIFO, criada em RAM para cada </a:t>
            </a:r>
            <a:r>
              <a:rPr lang="pt-PT" sz="1800" dirty="0" err="1"/>
              <a:t>thread</a:t>
            </a:r>
            <a:r>
              <a:rPr lang="pt-PT" sz="1800" dirty="0"/>
              <a:t>, onde s</a:t>
            </a:r>
            <a:r>
              <a:rPr lang="en-US" sz="1800" dirty="0" err="1"/>
              <a:t>ão</a:t>
            </a:r>
            <a:r>
              <a:rPr lang="en-US" sz="1800" dirty="0"/>
              <a:t> </a:t>
            </a:r>
            <a:r>
              <a:rPr lang="en-US" sz="1800" dirty="0" err="1"/>
              <a:t>guardadas</a:t>
            </a:r>
            <a:r>
              <a:rPr lang="en-US" sz="1800" dirty="0"/>
              <a:t> as </a:t>
            </a:r>
            <a:r>
              <a:rPr lang="en-US" sz="1800" dirty="0" err="1"/>
              <a:t>instâncias</a:t>
            </a:r>
            <a:r>
              <a:rPr lang="en-US" sz="1800" dirty="0"/>
              <a:t> (frames) de </a:t>
            </a:r>
            <a:r>
              <a:rPr lang="en-US" sz="1800" dirty="0" err="1"/>
              <a:t>invocação</a:t>
            </a:r>
            <a:r>
              <a:rPr lang="en-US" sz="1800" dirty="0"/>
              <a:t> de </a:t>
            </a:r>
            <a:r>
              <a:rPr lang="en-US" sz="1800" dirty="0" err="1"/>
              <a:t>função</a:t>
            </a:r>
            <a:r>
              <a:rPr lang="en-US" sz="1800" dirty="0"/>
              <a:t> </a:t>
            </a:r>
            <a:r>
              <a:rPr lang="en-US" sz="1800" dirty="0" err="1"/>
              <a:t>incluindo</a:t>
            </a:r>
            <a:r>
              <a:rPr lang="en-US" sz="1800" dirty="0"/>
              <a:t> o </a:t>
            </a:r>
            <a:r>
              <a:rPr lang="en-US" sz="1800" dirty="0" err="1"/>
              <a:t>código</a:t>
            </a:r>
            <a:r>
              <a:rPr lang="en-US" sz="1800" dirty="0"/>
              <a:t> e </a:t>
            </a:r>
            <a:r>
              <a:rPr lang="en-US" sz="1800" dirty="0" err="1"/>
              <a:t>variáveis</a:t>
            </a:r>
            <a:r>
              <a:rPr lang="en-US" sz="1800" dirty="0"/>
              <a:t>.</a:t>
            </a:r>
          </a:p>
          <a:p>
            <a:pPr lvl="2">
              <a:spcAft>
                <a:spcPts val="300"/>
              </a:spcAft>
            </a:pPr>
            <a:r>
              <a:rPr lang="pt-PT" sz="1600" dirty="0"/>
              <a:t>S</a:t>
            </a:r>
            <a:r>
              <a:rPr lang="en-US" sz="1600" dirty="0" err="1"/>
              <a:t>erve</a:t>
            </a:r>
            <a:r>
              <a:rPr lang="en-US" sz="1600" dirty="0"/>
              <a:t> para </a:t>
            </a:r>
            <a:r>
              <a:rPr lang="en-US" sz="1600" dirty="0" err="1"/>
              <a:t>variáveis</a:t>
            </a:r>
            <a:r>
              <a:rPr lang="en-US" sz="1600" dirty="0"/>
              <a:t> </a:t>
            </a:r>
            <a:r>
              <a:rPr lang="en-US" sz="1600" dirty="0" err="1"/>
              <a:t>locais</a:t>
            </a:r>
            <a:r>
              <a:rPr lang="en-US" sz="1600" dirty="0"/>
              <a:t>, de </a:t>
            </a:r>
            <a:r>
              <a:rPr lang="en-US" sz="1600" dirty="0" err="1"/>
              <a:t>tamanho</a:t>
            </a:r>
            <a:r>
              <a:rPr lang="en-US" sz="1600" dirty="0"/>
              <a:t> </a:t>
            </a:r>
            <a:r>
              <a:rPr lang="en-US" sz="1600" dirty="0" err="1"/>
              <a:t>fixo</a:t>
            </a:r>
            <a:r>
              <a:rPr lang="en-US" sz="1600" dirty="0"/>
              <a:t> e </a:t>
            </a:r>
            <a:r>
              <a:rPr lang="en-US" sz="1600" dirty="0" err="1"/>
              <a:t>vida</a:t>
            </a:r>
            <a:r>
              <a:rPr lang="en-US" sz="1600" dirty="0"/>
              <a:t> </a:t>
            </a:r>
            <a:r>
              <a:rPr lang="en-US" sz="1600" dirty="0" err="1"/>
              <a:t>limitada</a:t>
            </a:r>
            <a:r>
              <a:rPr lang="en-US" sz="1600" dirty="0"/>
              <a:t>.</a:t>
            </a:r>
          </a:p>
          <a:p>
            <a:pPr lvl="2">
              <a:spcAft>
                <a:spcPts val="300"/>
              </a:spcAft>
            </a:pPr>
            <a:r>
              <a:rPr lang="pt-PT" sz="1600" dirty="0"/>
              <a:t>R</a:t>
            </a:r>
            <a:r>
              <a:rPr lang="en-US" sz="1600" dirty="0" err="1"/>
              <a:t>ápido</a:t>
            </a:r>
            <a:r>
              <a:rPr lang="en-US" sz="1600" dirty="0"/>
              <a:t>, </a:t>
            </a:r>
            <a:r>
              <a:rPr lang="en-US" sz="1600" dirty="0" err="1"/>
              <a:t>pode</a:t>
            </a:r>
            <a:r>
              <a:rPr lang="en-US" sz="1600" dirty="0"/>
              <a:t> </a:t>
            </a:r>
            <a:r>
              <a:rPr lang="en-US" sz="1600" dirty="0" err="1"/>
              <a:t>usar</a:t>
            </a:r>
            <a:r>
              <a:rPr lang="en-US" sz="1600" dirty="0"/>
              <a:t> a cache do CPU, mas </a:t>
            </a:r>
            <a:r>
              <a:rPr lang="en-US" sz="1600" dirty="0" err="1"/>
              <a:t>limitado</a:t>
            </a:r>
            <a:r>
              <a:rPr lang="en-US" sz="1600" dirty="0"/>
              <a:t> (</a:t>
            </a:r>
            <a:r>
              <a:rPr lang="en-US" sz="1600" dirty="0" err="1"/>
              <a:t>sujeito</a:t>
            </a:r>
            <a:r>
              <a:rPr lang="en-US" sz="1600" dirty="0"/>
              <a:t> a overflow)</a:t>
            </a:r>
          </a:p>
          <a:p>
            <a:pPr lvl="3">
              <a:spcAft>
                <a:spcPts val="300"/>
              </a:spcAft>
            </a:pPr>
            <a:r>
              <a:rPr lang="pt-PT" sz="1400" i="1" dirty="0"/>
              <a:t>P</a:t>
            </a:r>
            <a:r>
              <a:rPr lang="en-US" sz="1400" i="1" dirty="0" err="1"/>
              <a:t>ossível</a:t>
            </a:r>
            <a:r>
              <a:rPr lang="en-US" sz="1400" i="1" dirty="0"/>
              <a:t> </a:t>
            </a:r>
            <a:r>
              <a:rPr lang="en-US" sz="1400" i="1" dirty="0" err="1"/>
              <a:t>problema</a:t>
            </a:r>
            <a:r>
              <a:rPr lang="en-US" sz="1400" i="1" dirty="0"/>
              <a:t> com </a:t>
            </a:r>
            <a:r>
              <a:rPr lang="en-US" sz="1400" i="1" dirty="0" err="1"/>
              <a:t>recursividade</a:t>
            </a:r>
            <a:endParaRPr lang="en-US" sz="1400" i="1" dirty="0"/>
          </a:p>
          <a:p>
            <a:pPr>
              <a:spcAft>
                <a:spcPts val="300"/>
              </a:spcAft>
            </a:pPr>
            <a:r>
              <a:rPr lang="pt-PT" sz="1800" b="1" dirty="0">
                <a:solidFill>
                  <a:srgbClr val="FFFF00"/>
                </a:solidFill>
              </a:rPr>
              <a:t>H</a:t>
            </a:r>
            <a:r>
              <a:rPr lang="en-US" sz="1800" b="1" dirty="0" err="1">
                <a:solidFill>
                  <a:srgbClr val="FFFF00"/>
                </a:solidFill>
              </a:rPr>
              <a:t>eap</a:t>
            </a:r>
            <a:r>
              <a:rPr lang="en-US" sz="1800" dirty="0"/>
              <a:t>: </a:t>
            </a:r>
          </a:p>
          <a:p>
            <a:pPr lvl="1">
              <a:spcAft>
                <a:spcPts val="300"/>
              </a:spcAft>
            </a:pPr>
            <a:r>
              <a:rPr lang="en-US" sz="1800" dirty="0" err="1"/>
              <a:t>Também</a:t>
            </a:r>
            <a:r>
              <a:rPr lang="en-US" sz="1800" dirty="0"/>
              <a:t> </a:t>
            </a:r>
            <a:r>
              <a:rPr lang="en-US" sz="1800" dirty="0" err="1"/>
              <a:t>existe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RAM, mas </a:t>
            </a:r>
            <a:r>
              <a:rPr lang="en-US" sz="1800" dirty="0" err="1"/>
              <a:t>permite</a:t>
            </a:r>
            <a:r>
              <a:rPr lang="en-US" sz="1800" dirty="0"/>
              <a:t> </a:t>
            </a:r>
            <a:r>
              <a:rPr lang="en-US" sz="1800" dirty="0" err="1"/>
              <a:t>alocação</a:t>
            </a:r>
            <a:r>
              <a:rPr lang="en-US" sz="1800" dirty="0"/>
              <a:t> </a:t>
            </a:r>
            <a:r>
              <a:rPr lang="en-US" sz="1800" dirty="0" err="1"/>
              <a:t>dinâmica</a:t>
            </a:r>
            <a:r>
              <a:rPr lang="en-US" sz="1800" dirty="0"/>
              <a:t> de </a:t>
            </a:r>
            <a:r>
              <a:rPr lang="en-US" sz="1800" dirty="0" err="1"/>
              <a:t>memória</a:t>
            </a:r>
            <a:r>
              <a:rPr lang="en-US" sz="1800" dirty="0"/>
              <a:t>, </a:t>
            </a:r>
            <a:r>
              <a:rPr lang="en-US" sz="1800" dirty="0" err="1"/>
              <a:t>sem</a:t>
            </a:r>
            <a:r>
              <a:rPr lang="en-US" sz="1800" dirty="0"/>
              <a:t> </a:t>
            </a:r>
            <a:r>
              <a:rPr lang="en-US" sz="1800" dirty="0" err="1"/>
              <a:t>intervenção</a:t>
            </a:r>
            <a:r>
              <a:rPr lang="en-US" sz="1800" dirty="0"/>
              <a:t> do CPU.</a:t>
            </a:r>
          </a:p>
          <a:p>
            <a:pPr lvl="2">
              <a:spcAft>
                <a:spcPts val="300"/>
              </a:spcAft>
            </a:pPr>
            <a:r>
              <a:rPr lang="pt-PT" sz="1600" dirty="0"/>
              <a:t>S</a:t>
            </a:r>
            <a:r>
              <a:rPr lang="en-US" sz="1600" dirty="0" err="1"/>
              <a:t>erve</a:t>
            </a:r>
            <a:r>
              <a:rPr lang="en-US" sz="1600" dirty="0"/>
              <a:t> para </a:t>
            </a:r>
            <a:r>
              <a:rPr lang="en-US" sz="1600" dirty="0" err="1"/>
              <a:t>variáveis</a:t>
            </a:r>
            <a:r>
              <a:rPr lang="en-US" sz="1600" dirty="0"/>
              <a:t> </a:t>
            </a:r>
            <a:r>
              <a:rPr lang="en-US" sz="1600" dirty="0" err="1"/>
              <a:t>globais</a:t>
            </a:r>
            <a:r>
              <a:rPr lang="en-US" sz="1600" dirty="0"/>
              <a:t>, de </a:t>
            </a:r>
            <a:r>
              <a:rPr lang="en-US" sz="1600" dirty="0" err="1"/>
              <a:t>tamanho</a:t>
            </a:r>
            <a:r>
              <a:rPr lang="en-US" sz="1600" dirty="0"/>
              <a:t> </a:t>
            </a:r>
            <a:r>
              <a:rPr lang="en-US" sz="1600" dirty="0" err="1"/>
              <a:t>variável</a:t>
            </a:r>
            <a:r>
              <a:rPr lang="en-US" sz="1600" dirty="0"/>
              <a:t> e </a:t>
            </a:r>
            <a:r>
              <a:rPr lang="en-US" sz="1600" dirty="0" err="1"/>
              <a:t>vida</a:t>
            </a:r>
            <a:r>
              <a:rPr lang="en-US" sz="1600" dirty="0"/>
              <a:t> </a:t>
            </a:r>
            <a:r>
              <a:rPr lang="en-US" sz="1600" dirty="0" err="1"/>
              <a:t>indefinida</a:t>
            </a:r>
            <a:r>
              <a:rPr lang="en-US" sz="1600" dirty="0"/>
              <a:t>.</a:t>
            </a:r>
          </a:p>
          <a:p>
            <a:pPr lvl="2">
              <a:spcAft>
                <a:spcPts val="300"/>
              </a:spcAft>
            </a:pPr>
            <a:r>
              <a:rPr lang="pt-PT" sz="1600" dirty="0"/>
              <a:t>Lento, mas a</a:t>
            </a:r>
            <a:r>
              <a:rPr lang="en-US" sz="1600" dirty="0"/>
              <a:t> </a:t>
            </a:r>
            <a:r>
              <a:rPr lang="en-US" sz="1600" dirty="0" err="1"/>
              <a:t>limitação</a:t>
            </a:r>
            <a:r>
              <a:rPr lang="en-US" sz="1600" dirty="0"/>
              <a:t> de </a:t>
            </a:r>
            <a:r>
              <a:rPr lang="en-US" sz="1600" dirty="0" err="1"/>
              <a:t>memória</a:t>
            </a:r>
            <a:r>
              <a:rPr lang="en-US" sz="1600" dirty="0"/>
              <a:t> é a </a:t>
            </a:r>
            <a:r>
              <a:rPr lang="en-US" sz="1600" dirty="0" err="1"/>
              <a:t>memória</a:t>
            </a:r>
            <a:r>
              <a:rPr lang="en-US" sz="1600" dirty="0"/>
              <a:t> total da </a:t>
            </a:r>
            <a:r>
              <a:rPr lang="en-US" sz="1600" dirty="0" err="1"/>
              <a:t>máquina</a:t>
            </a:r>
            <a:endParaRPr lang="en-US" sz="1600" dirty="0"/>
          </a:p>
          <a:p>
            <a:pPr lvl="2">
              <a:spcAft>
                <a:spcPts val="300"/>
              </a:spcAft>
            </a:pPr>
            <a:r>
              <a:rPr lang="pt-PT" sz="1600" dirty="0"/>
              <a:t>Interage-se com o </a:t>
            </a:r>
            <a:r>
              <a:rPr lang="pt-PT" sz="1600" dirty="0" err="1"/>
              <a:t>heap</a:t>
            </a:r>
            <a:r>
              <a:rPr lang="pt-PT" sz="1600" dirty="0"/>
              <a:t> através de </a:t>
            </a:r>
            <a:r>
              <a:rPr lang="pt-PT" sz="1600" dirty="0" err="1"/>
              <a:t>pointers</a:t>
            </a:r>
            <a:endParaRPr lang="pt-PT" sz="1600" dirty="0"/>
          </a:p>
          <a:p>
            <a:pPr lvl="2">
              <a:spcAft>
                <a:spcPts val="300"/>
              </a:spcAft>
            </a:pPr>
            <a:r>
              <a:rPr lang="pt-PT" sz="1600" dirty="0"/>
              <a:t>Gestão pode ser baseada em </a:t>
            </a:r>
            <a:r>
              <a:rPr lang="pt-PT" sz="1600" dirty="0" err="1"/>
              <a:t>garbage</a:t>
            </a:r>
            <a:r>
              <a:rPr lang="pt-PT" sz="1600" dirty="0"/>
              <a:t> </a:t>
            </a:r>
            <a:r>
              <a:rPr lang="pt-PT" sz="1600" dirty="0" err="1"/>
              <a:t>collection</a:t>
            </a:r>
            <a:r>
              <a:rPr lang="pt-PT" sz="1600" dirty="0"/>
              <a:t> (como em Java ou LISP) ou manual (como em C ou C++). </a:t>
            </a:r>
          </a:p>
          <a:p>
            <a:pPr lvl="3">
              <a:spcAft>
                <a:spcPts val="300"/>
              </a:spcAft>
            </a:pPr>
            <a:r>
              <a:rPr lang="pt-PT" sz="1400" i="1" dirty="0"/>
              <a:t>Caso seja manual pode originar </a:t>
            </a:r>
            <a:r>
              <a:rPr lang="pt-PT" sz="1400" i="1" dirty="0" err="1"/>
              <a:t>memory</a:t>
            </a:r>
            <a:r>
              <a:rPr lang="pt-PT" sz="1400" i="1" dirty="0"/>
              <a:t> </a:t>
            </a:r>
            <a:r>
              <a:rPr lang="pt-PT" sz="1400" i="1" dirty="0" err="1"/>
              <a:t>leaks</a:t>
            </a:r>
            <a:r>
              <a:rPr lang="pt-PT" sz="1400" i="1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20993-D8F6-4327-9BB1-F87898CB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F2253-F5F9-4EB0-B7D0-118605AD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3537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Shadowing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err="1">
                <a:solidFill>
                  <a:srgbClr val="FFFF00"/>
                </a:solidFill>
              </a:rPr>
              <a:t>Shadowing</a:t>
            </a:r>
            <a:r>
              <a:rPr lang="pt-PT" dirty="0">
                <a:solidFill>
                  <a:srgbClr val="FFFF00"/>
                </a:solidFill>
              </a:rPr>
              <a:t> </a:t>
            </a:r>
            <a:r>
              <a:rPr lang="pt-PT" dirty="0" err="1">
                <a:solidFill>
                  <a:srgbClr val="FFFF00"/>
                </a:solidFill>
              </a:rPr>
              <a:t>symbols</a:t>
            </a:r>
            <a:r>
              <a:rPr lang="pt-PT" dirty="0">
                <a:solidFill>
                  <a:srgbClr val="FFFF00"/>
                </a:solidFill>
              </a:rPr>
              <a:t> </a:t>
            </a:r>
            <a:r>
              <a:rPr lang="pt-PT" dirty="0" err="1">
                <a:solidFill>
                  <a:srgbClr val="FFFF00"/>
                </a:solidFill>
              </a:rPr>
              <a:t>list</a:t>
            </a:r>
            <a:r>
              <a:rPr lang="pt-PT" dirty="0">
                <a:solidFill>
                  <a:srgbClr val="FFFF00"/>
                </a:solidFill>
              </a:rPr>
              <a:t> </a:t>
            </a:r>
          </a:p>
          <a:p>
            <a:pPr lvl="1"/>
            <a:r>
              <a:rPr lang="pt-PT" dirty="0"/>
              <a:t>Lista associada a um package que contém os símbolos isentos de “erros de conflito de símbolos” detetados quando outros packages são “:</a:t>
            </a:r>
            <a:r>
              <a:rPr lang="pt-PT" dirty="0" err="1"/>
              <a:t>used</a:t>
            </a:r>
            <a:r>
              <a:rPr lang="pt-PT" dirty="0"/>
              <a:t>” </a:t>
            </a:r>
          </a:p>
          <a:p>
            <a:r>
              <a:rPr lang="pt-PT" dirty="0"/>
              <a:t>:</a:t>
            </a:r>
            <a:r>
              <a:rPr lang="pt-PT" dirty="0" err="1"/>
              <a:t>shadow</a:t>
            </a:r>
            <a:endParaRPr lang="pt-PT" dirty="0"/>
          </a:p>
          <a:p>
            <a:pPr lvl="1"/>
            <a:r>
              <a:rPr lang="pt-PT" dirty="0"/>
              <a:t>Conjunto de símbolos criados no package que está a ser definido e que passam a pertencer à </a:t>
            </a:r>
            <a:r>
              <a:rPr lang="pt-PT" dirty="0" err="1"/>
              <a:t>shadowing</a:t>
            </a:r>
            <a:r>
              <a:rPr lang="pt-PT" dirty="0"/>
              <a:t> </a:t>
            </a:r>
            <a:r>
              <a:rPr lang="pt-PT" dirty="0" err="1"/>
              <a:t>symbols</a:t>
            </a:r>
            <a:r>
              <a:rPr lang="pt-PT" dirty="0"/>
              <a:t> </a:t>
            </a:r>
            <a:r>
              <a:rPr lang="pt-PT" dirty="0" err="1"/>
              <a:t>list</a:t>
            </a:r>
            <a:endParaRPr lang="pt-PT" dirty="0"/>
          </a:p>
          <a:p>
            <a:r>
              <a:rPr lang="pt-PT" dirty="0"/>
              <a:t>:</a:t>
            </a:r>
            <a:r>
              <a:rPr lang="pt-PT" dirty="0" err="1"/>
              <a:t>shadowing-import-from</a:t>
            </a:r>
            <a:endParaRPr lang="pt-PT" dirty="0"/>
          </a:p>
          <a:p>
            <a:pPr lvl="1"/>
            <a:r>
              <a:rPr lang="pt-PT" dirty="0"/>
              <a:t>Conjunto de símbolos importados do package indicado para o package que está a ser definido e que passam a pertencer à </a:t>
            </a:r>
            <a:r>
              <a:rPr lang="pt-PT" dirty="0" err="1"/>
              <a:t>shadowing</a:t>
            </a:r>
            <a:r>
              <a:rPr lang="pt-PT" dirty="0"/>
              <a:t> </a:t>
            </a:r>
            <a:r>
              <a:rPr lang="pt-PT" dirty="0" err="1"/>
              <a:t>symbols</a:t>
            </a:r>
            <a:r>
              <a:rPr lang="pt-PT" dirty="0"/>
              <a:t> </a:t>
            </a:r>
            <a:r>
              <a:rPr lang="pt-PT" dirty="0" err="1"/>
              <a:t>list</a:t>
            </a:r>
            <a:r>
              <a:rPr lang="pt-PT" dirty="0"/>
              <a:t>. </a:t>
            </a:r>
          </a:p>
          <a:p>
            <a:pPr lvl="2"/>
            <a:r>
              <a:rPr lang="pt-PT" dirty="0"/>
              <a:t>Caso exista um símbolo com o mesmo nome no package que está a ser definido esse símbolo é removido do package. </a:t>
            </a:r>
          </a:p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Inteligência Artificial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7895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Intern</a:t>
            </a:r>
            <a:r>
              <a:rPr lang="pt-PT" dirty="0"/>
              <a:t> / </a:t>
            </a:r>
            <a:r>
              <a:rPr lang="pt-PT" dirty="0" err="1"/>
              <a:t>Unintern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Todos os símbolos que pertencem a um package são “</a:t>
            </a:r>
            <a:r>
              <a:rPr lang="pt-PT" dirty="0" err="1"/>
              <a:t>interned</a:t>
            </a:r>
            <a:r>
              <a:rPr lang="pt-PT" dirty="0"/>
              <a:t>”. </a:t>
            </a:r>
          </a:p>
          <a:p>
            <a:r>
              <a:rPr lang="pt-PT" dirty="0"/>
              <a:t>Os símbolos são </a:t>
            </a:r>
            <a:r>
              <a:rPr lang="pt-PT" dirty="0" err="1"/>
              <a:t>interned</a:t>
            </a:r>
            <a:r>
              <a:rPr lang="pt-PT" dirty="0"/>
              <a:t> no package corrente, que por </a:t>
            </a:r>
            <a:r>
              <a:rPr lang="pt-PT" dirty="0" err="1"/>
              <a:t>default</a:t>
            </a:r>
            <a:r>
              <a:rPr lang="pt-PT" dirty="0"/>
              <a:t> é o CL-</a:t>
            </a:r>
            <a:r>
              <a:rPr lang="pt-PT" dirty="0" err="1"/>
              <a:t>User</a:t>
            </a:r>
            <a:r>
              <a:rPr lang="pt-PT" dirty="0"/>
              <a:t>.</a:t>
            </a:r>
          </a:p>
          <a:p>
            <a:r>
              <a:rPr lang="pt-PT" dirty="0"/>
              <a:t>As </a:t>
            </a:r>
            <a:r>
              <a:rPr lang="pt-PT" dirty="0" err="1"/>
              <a:t>keywords</a:t>
            </a:r>
            <a:r>
              <a:rPr lang="pt-PT" dirty="0"/>
              <a:t> são </a:t>
            </a:r>
            <a:r>
              <a:rPr lang="pt-PT" dirty="0" err="1"/>
              <a:t>interned</a:t>
            </a:r>
            <a:r>
              <a:rPr lang="pt-PT" dirty="0"/>
              <a:t> num package especial com o nome KEYWORD. </a:t>
            </a:r>
          </a:p>
          <a:p>
            <a:r>
              <a:rPr lang="pt-PT" dirty="0"/>
              <a:t>Um </a:t>
            </a:r>
            <a:r>
              <a:rPr lang="pt-PT" dirty="0" err="1"/>
              <a:t>simbolo</a:t>
            </a:r>
            <a:r>
              <a:rPr lang="pt-PT" dirty="0"/>
              <a:t> </a:t>
            </a:r>
            <a:r>
              <a:rPr lang="pt-PT" dirty="0" err="1"/>
              <a:t>interned</a:t>
            </a:r>
            <a:r>
              <a:rPr lang="pt-PT" dirty="0"/>
              <a:t> num package pode ser </a:t>
            </a:r>
            <a:r>
              <a:rPr lang="pt-PT" dirty="0" err="1"/>
              <a:t>uninterned</a:t>
            </a:r>
            <a:r>
              <a:rPr lang="pt-PT" dirty="0"/>
              <a:t>, deixando de estar acessível. Exemplo, se o package corrente tiver o </a:t>
            </a:r>
            <a:r>
              <a:rPr lang="pt-PT" dirty="0" err="1"/>
              <a:t>simbolo</a:t>
            </a:r>
            <a:r>
              <a:rPr lang="pt-PT" dirty="0"/>
              <a:t> fatorial: </a:t>
            </a:r>
          </a:p>
          <a:p>
            <a:pPr marL="710946" lvl="2" indent="0">
              <a:buNone/>
            </a:pPr>
            <a:r>
              <a:rPr lang="pt-PT" dirty="0"/>
              <a:t>&gt; (</a:t>
            </a:r>
            <a:r>
              <a:rPr lang="pt-PT" dirty="0" err="1"/>
              <a:t>unintern</a:t>
            </a:r>
            <a:r>
              <a:rPr lang="pt-PT" dirty="0"/>
              <a:t> ‘fatorial)</a:t>
            </a:r>
          </a:p>
          <a:p>
            <a:pPr marL="710946" lvl="2" indent="0">
              <a:buNone/>
            </a:pPr>
            <a:r>
              <a:rPr lang="pt-PT" dirty="0"/>
              <a:t>T</a:t>
            </a:r>
          </a:p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Inteligência Artificial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3545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Lista de símbolos de um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8840"/>
            <a:ext cx="7772400" cy="4222704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400" dirty="0"/>
              <a:t>Para </a:t>
            </a:r>
            <a:r>
              <a:rPr lang="en-US" sz="2400" dirty="0" err="1"/>
              <a:t>obter</a:t>
            </a:r>
            <a:r>
              <a:rPr lang="en-US" sz="2400" dirty="0"/>
              <a:t> </a:t>
            </a:r>
            <a:r>
              <a:rPr lang="en-US" sz="2400" dirty="0" err="1"/>
              <a:t>todos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simbolos</a:t>
            </a:r>
            <a:r>
              <a:rPr lang="en-US" sz="2400" dirty="0"/>
              <a:t> </a:t>
            </a:r>
            <a:r>
              <a:rPr lang="en-US" sz="2400" dirty="0" err="1"/>
              <a:t>definidos</a:t>
            </a:r>
            <a:r>
              <a:rPr lang="en-US" sz="2400" dirty="0"/>
              <a:t> </a:t>
            </a:r>
            <a:r>
              <a:rPr lang="en-US" sz="2400" dirty="0" err="1"/>
              <a:t>num</a:t>
            </a:r>
            <a:r>
              <a:rPr lang="en-US" sz="2400" dirty="0"/>
              <a:t> package:</a:t>
            </a:r>
          </a:p>
          <a:p>
            <a:pPr marL="397764" lvl="1" indent="0">
              <a:buNone/>
            </a:pPr>
            <a:r>
              <a:rPr lang="pt-PT" sz="2000" b="1" dirty="0"/>
              <a:t>do-</a:t>
            </a:r>
            <a:r>
              <a:rPr lang="pt-PT" sz="2000" b="1" dirty="0" err="1"/>
              <a:t>symbols</a:t>
            </a:r>
            <a:r>
              <a:rPr lang="pt-PT" sz="2000" dirty="0"/>
              <a:t> </a:t>
            </a:r>
            <a:r>
              <a:rPr lang="pt-PT" sz="2000" i="1" dirty="0"/>
              <a:t>(var [package [</a:t>
            </a:r>
            <a:r>
              <a:rPr lang="pt-PT" sz="2000" i="1" dirty="0" err="1"/>
              <a:t>result-form</a:t>
            </a:r>
            <a:r>
              <a:rPr lang="pt-PT" sz="2000" i="1" dirty="0"/>
              <a:t>]]) </a:t>
            </a:r>
            <a:r>
              <a:rPr lang="pt-PT" sz="2000" i="1" dirty="0" err="1"/>
              <a:t>declaration</a:t>
            </a:r>
            <a:r>
              <a:rPr lang="pt-PT" sz="2000" b="1" i="1" dirty="0"/>
              <a:t>*</a:t>
            </a:r>
            <a:r>
              <a:rPr lang="pt-PT" sz="2000" i="1" dirty="0"/>
              <a:t> {</a:t>
            </a:r>
            <a:r>
              <a:rPr lang="pt-PT" sz="2000" i="1" dirty="0" err="1"/>
              <a:t>tag</a:t>
            </a:r>
            <a:r>
              <a:rPr lang="pt-PT" sz="2000" i="1" dirty="0"/>
              <a:t> | </a:t>
            </a:r>
            <a:r>
              <a:rPr lang="pt-PT" sz="2000" i="1" dirty="0" err="1"/>
              <a:t>statement</a:t>
            </a:r>
            <a:r>
              <a:rPr lang="pt-PT" sz="2000" i="1" dirty="0"/>
              <a:t>}*</a:t>
            </a:r>
          </a:p>
          <a:p>
            <a:pPr marL="68580" indent="0">
              <a:buNone/>
            </a:pPr>
            <a:endParaRPr lang="pt-PT" sz="2400" i="1" dirty="0"/>
          </a:p>
          <a:p>
            <a:pPr marL="68580" indent="0">
              <a:buNone/>
            </a:pPr>
            <a:r>
              <a:rPr lang="pt-PT" sz="2400" i="1" dirty="0"/>
              <a:t>Há 3 macros:</a:t>
            </a:r>
          </a:p>
          <a:p>
            <a:pPr marL="397764" lvl="1" indent="0">
              <a:buNone/>
            </a:pPr>
            <a:r>
              <a:rPr lang="pt-PT" sz="2000" dirty="0"/>
              <a:t>DO-SYMBOLS, DO-EXTERNAL-SYMBOLS, DO-ALL-SYMBOLS</a:t>
            </a:r>
          </a:p>
          <a:p>
            <a:pPr marL="68580" indent="0">
              <a:buNone/>
            </a:pPr>
            <a:endParaRPr lang="en-US" sz="2400" dirty="0"/>
          </a:p>
          <a:p>
            <a:pPr marL="68580" indent="0">
              <a:buNone/>
            </a:pPr>
            <a:r>
              <a:rPr lang="en-US" sz="2400" dirty="0" err="1"/>
              <a:t>Exemplo</a:t>
            </a:r>
            <a:r>
              <a:rPr lang="en-US" sz="2400" dirty="0"/>
              <a:t>: </a:t>
            </a:r>
          </a:p>
          <a:p>
            <a:pPr marL="397764" lvl="1" indent="0">
              <a:buNone/>
            </a:pPr>
            <a:r>
              <a:rPr lang="en-US" sz="2000" dirty="0"/>
              <a:t>(do-external-symbols (s (find-package “KEYWORD"))</a:t>
            </a:r>
          </a:p>
          <a:p>
            <a:pPr marL="397764" lvl="1" indent="0">
              <a:buNone/>
            </a:pPr>
            <a:r>
              <a:rPr lang="en-US" sz="2000" dirty="0"/>
              <a:t>  	(print s))</a:t>
            </a:r>
          </a:p>
          <a:p>
            <a:pPr marL="68580" indent="0">
              <a:buNone/>
            </a:pPr>
            <a:endParaRPr lang="pt-PT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Inteligência Artificial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7344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Exercicios</a:t>
            </a:r>
            <a:r>
              <a:rPr lang="pt-PT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26464"/>
            <a:ext cx="7772400" cy="4882856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pt-PT" dirty="0"/>
              <a:t>Considere um jogo de 2 jogadores em que cada jogador tenta obter um número (objetivo) com uma sequência de N lançamentos de um dado com 6 faces. </a:t>
            </a:r>
          </a:p>
          <a:p>
            <a:pPr algn="just">
              <a:lnSpc>
                <a:spcPct val="120000"/>
              </a:lnSpc>
            </a:pPr>
            <a:r>
              <a:rPr lang="pt-PT" dirty="0"/>
              <a:t>Ganha o jogador que ficar mais próximo do número. </a:t>
            </a:r>
          </a:p>
          <a:p>
            <a:pPr algn="just">
              <a:lnSpc>
                <a:spcPct val="120000"/>
              </a:lnSpc>
            </a:pPr>
            <a:r>
              <a:rPr lang="pt-PT" dirty="0"/>
              <a:t>Fazer um programa para o jogador 1 </a:t>
            </a:r>
            <a:r>
              <a:rPr lang="pt-PT" dirty="0">
                <a:solidFill>
                  <a:srgbClr val="FFFF00"/>
                </a:solidFill>
              </a:rPr>
              <a:t>jogar</a:t>
            </a:r>
            <a:r>
              <a:rPr lang="pt-PT" dirty="0"/>
              <a:t>. Use o package jogador-1.</a:t>
            </a:r>
          </a:p>
          <a:p>
            <a:pPr algn="just">
              <a:lnSpc>
                <a:spcPct val="120000"/>
              </a:lnSpc>
            </a:pPr>
            <a:r>
              <a:rPr lang="pt-PT" dirty="0"/>
              <a:t>Fazer um programa para o jogador 2 </a:t>
            </a:r>
            <a:r>
              <a:rPr lang="pt-PT" dirty="0">
                <a:solidFill>
                  <a:srgbClr val="FFFF00"/>
                </a:solidFill>
              </a:rPr>
              <a:t>jogar</a:t>
            </a:r>
            <a:r>
              <a:rPr lang="pt-PT" dirty="0"/>
              <a:t>. Use o package jogador-2.</a:t>
            </a:r>
          </a:p>
          <a:p>
            <a:pPr algn="just">
              <a:lnSpc>
                <a:spcPct val="120000"/>
              </a:lnSpc>
            </a:pPr>
            <a:r>
              <a:rPr lang="pt-PT" dirty="0"/>
              <a:t>Fazer um programa </a:t>
            </a:r>
            <a:r>
              <a:rPr lang="pt-PT" dirty="0">
                <a:solidFill>
                  <a:srgbClr val="FFFF00"/>
                </a:solidFill>
              </a:rPr>
              <a:t>jogar </a:t>
            </a:r>
            <a:r>
              <a:rPr lang="pt-PT" dirty="0"/>
              <a:t>num package designado por “campeonato” que jogue alternadamente as funções </a:t>
            </a:r>
            <a:r>
              <a:rPr lang="pt-PT" dirty="0">
                <a:solidFill>
                  <a:srgbClr val="FFFF00"/>
                </a:solidFill>
              </a:rPr>
              <a:t>jogar</a:t>
            </a:r>
            <a:r>
              <a:rPr lang="pt-PT" dirty="0"/>
              <a:t> exportadas por cada um dos packages “jogador-1” e “jogador-2”.</a:t>
            </a:r>
          </a:p>
          <a:p>
            <a:pPr lvl="1" algn="just">
              <a:lnSpc>
                <a:spcPct val="120000"/>
              </a:lnSpc>
            </a:pPr>
            <a:r>
              <a:rPr lang="pt-PT" dirty="0"/>
              <a:t>As funções jogar recebem um estado (na forma de uma lista de 3 elementos: número a atingir, número corrente do próprio jogador e número corrente do adversário) e devolvem uma jogada (na forma de um </a:t>
            </a:r>
            <a:r>
              <a:rPr lang="pt-PT" dirty="0" err="1"/>
              <a:t>boolean</a:t>
            </a:r>
            <a:r>
              <a:rPr lang="pt-PT" dirty="0"/>
              <a:t>: t = joga; nil=</a:t>
            </a:r>
            <a:r>
              <a:rPr lang="pt-PT" dirty="0" err="1"/>
              <a:t>pára</a:t>
            </a:r>
            <a:r>
              <a:rPr lang="pt-PT" dirty="0"/>
              <a:t>)</a:t>
            </a:r>
          </a:p>
          <a:p>
            <a:pPr lvl="1" algn="just">
              <a:lnSpc>
                <a:spcPct val="120000"/>
              </a:lnSpc>
            </a:pPr>
            <a:r>
              <a:rPr lang="pt-PT" dirty="0"/>
              <a:t>A função jogar no campeonato lança o dado (gera um número aleatório) que adiciona ao jogador seguinte, parando o jogo quando ambos os jogadores pararem ou quando um deles ultrapassar </a:t>
            </a:r>
            <a:r>
              <a:rPr lang="pt-PT"/>
              <a:t>o objetivo, caso em que perde. 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Inteligência Artificial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5104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3600" dirty="0"/>
              <a:t>Programas Completos</a:t>
            </a:r>
            <a:endParaRPr lang="en-US" sz="3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0639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Tipos Abstratos de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LISP é uma linguagem extensível:</a:t>
            </a:r>
          </a:p>
          <a:p>
            <a:pPr lvl="1"/>
            <a:r>
              <a:rPr lang="pt-PT" dirty="0"/>
              <a:t>Permite definir uma linguagem mais abstrata, mais adaptada ao domínio de aplicação</a:t>
            </a:r>
          </a:p>
          <a:p>
            <a:pPr lvl="2"/>
            <a:r>
              <a:rPr lang="pt-PT" dirty="0"/>
              <a:t>Vantagens:</a:t>
            </a:r>
          </a:p>
          <a:p>
            <a:pPr lvl="3"/>
            <a:r>
              <a:rPr lang="pt-PT" dirty="0"/>
              <a:t>Compreensibilidade do código</a:t>
            </a:r>
          </a:p>
          <a:p>
            <a:pPr lvl="3"/>
            <a:r>
              <a:rPr lang="pt-PT" dirty="0"/>
              <a:t>Reutilização de código complexo</a:t>
            </a:r>
          </a:p>
          <a:p>
            <a:pPr lvl="3"/>
            <a:r>
              <a:rPr lang="pt-PT" dirty="0"/>
              <a:t>Facilidade de mudança da representação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=&gt; Abordagem </a:t>
            </a:r>
            <a:r>
              <a:rPr lang="pt-PT" dirty="0" err="1"/>
              <a:t>Bottom-Up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8226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Exemplo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Tipo de dados “Turma” </a:t>
            </a:r>
          </a:p>
          <a:p>
            <a:pPr marL="454914" lvl="1" indent="0">
              <a:buNone/>
            </a:pPr>
            <a:r>
              <a:rPr lang="pt-PT" dirty="0"/>
              <a:t>Turma é um conjunto de alunos</a:t>
            </a:r>
          </a:p>
          <a:p>
            <a:pPr marL="454914" lvl="1" indent="0">
              <a:buNone/>
            </a:pPr>
            <a:r>
              <a:rPr lang="pt-PT" dirty="0"/>
              <a:t>	Necessário definir o tipo “Aluno”</a:t>
            </a:r>
          </a:p>
          <a:p>
            <a:pPr marL="454914" lvl="1" indent="0">
              <a:buNone/>
            </a:pPr>
            <a:endParaRPr lang="pt-PT" dirty="0"/>
          </a:p>
          <a:p>
            <a:pPr marL="976122" lvl="3" indent="0">
              <a:buNone/>
            </a:pPr>
            <a:r>
              <a:rPr lang="pt-PT" dirty="0"/>
              <a:t>Construtor do tipo Aluno (Aluno-novo {:&lt;</a:t>
            </a:r>
            <a:r>
              <a:rPr lang="pt-PT" dirty="0" err="1"/>
              <a:t>prop</a:t>
            </a:r>
            <a:r>
              <a:rPr lang="pt-PT" dirty="0"/>
              <a:t>&gt; &lt;</a:t>
            </a:r>
            <a:r>
              <a:rPr lang="pt-PT" dirty="0" err="1"/>
              <a:t>val</a:t>
            </a:r>
            <a:r>
              <a:rPr lang="pt-PT" dirty="0"/>
              <a:t>&gt;}*)</a:t>
            </a:r>
          </a:p>
          <a:p>
            <a:pPr marL="976122" lvl="3" indent="0">
              <a:buNone/>
            </a:pPr>
            <a:r>
              <a:rPr lang="pt-PT" dirty="0"/>
              <a:t>	&lt;</a:t>
            </a:r>
            <a:r>
              <a:rPr lang="pt-PT" dirty="0" err="1"/>
              <a:t>prop</a:t>
            </a:r>
            <a:r>
              <a:rPr lang="pt-PT" dirty="0"/>
              <a:t>&gt; é o nome de uma propriedade qualquer</a:t>
            </a:r>
          </a:p>
          <a:p>
            <a:pPr marL="976122" lvl="3" indent="0">
              <a:buNone/>
            </a:pPr>
            <a:r>
              <a:rPr lang="pt-PT" dirty="0"/>
              <a:t>	&lt;</a:t>
            </a:r>
            <a:r>
              <a:rPr lang="pt-PT" dirty="0" err="1"/>
              <a:t>val</a:t>
            </a:r>
            <a:r>
              <a:rPr lang="pt-PT" dirty="0"/>
              <a:t>&gt; o respetivo valor</a:t>
            </a:r>
          </a:p>
          <a:p>
            <a:pPr marL="976122" lvl="3" indent="0">
              <a:buNone/>
            </a:pPr>
            <a:r>
              <a:rPr lang="pt-PT" dirty="0"/>
              <a:t>	no mínimo é preciso o # de aluno. </a:t>
            </a:r>
          </a:p>
          <a:p>
            <a:pPr marL="976122" lvl="3" indent="0">
              <a:buNone/>
            </a:pPr>
            <a:r>
              <a:rPr lang="pt-PT" dirty="0"/>
              <a:t>Seletor do tipo Aluno (Aluno-&lt;</a:t>
            </a:r>
            <a:r>
              <a:rPr lang="pt-PT" dirty="0" err="1"/>
              <a:t>prop</a:t>
            </a:r>
            <a:r>
              <a:rPr lang="pt-PT" dirty="0"/>
              <a:t>&gt; &lt;aluno&gt;)</a:t>
            </a:r>
          </a:p>
          <a:p>
            <a:pPr marL="454914" lvl="1" indent="0">
              <a:buNone/>
            </a:pPr>
            <a:endParaRPr lang="pt-PT" dirty="0"/>
          </a:p>
          <a:p>
            <a:pPr marL="454914" lvl="1" indent="0">
              <a:buNone/>
            </a:pPr>
            <a:r>
              <a:rPr lang="pt-PT" dirty="0"/>
              <a:t>Construtor do tipo Turma (Turma-nova {&lt;alunos&gt;})</a:t>
            </a:r>
          </a:p>
          <a:p>
            <a:pPr marL="454914" lvl="1" indent="0">
              <a:buNone/>
            </a:pPr>
            <a:r>
              <a:rPr lang="pt-PT" dirty="0"/>
              <a:t>Seletor do tipo Turma (Turma-alunos {:&lt;</a:t>
            </a:r>
            <a:r>
              <a:rPr lang="pt-PT" dirty="0" err="1"/>
              <a:t>prop</a:t>
            </a:r>
            <a:r>
              <a:rPr lang="pt-PT" dirty="0"/>
              <a:t>&gt; &lt;</a:t>
            </a:r>
            <a:r>
              <a:rPr lang="pt-PT" dirty="0" err="1"/>
              <a:t>val</a:t>
            </a:r>
            <a:r>
              <a:rPr lang="pt-PT" dirty="0"/>
              <a:t>&gt;}*)</a:t>
            </a:r>
          </a:p>
          <a:p>
            <a:pPr marL="454914" lvl="1" indent="0">
              <a:buNone/>
            </a:pPr>
            <a:endParaRPr lang="pt-PT" dirty="0"/>
          </a:p>
          <a:p>
            <a:pPr marL="454914" lvl="1" indent="0">
              <a:buNone/>
            </a:pPr>
            <a:r>
              <a:rPr lang="pt-PT" dirty="0"/>
              <a:t>É habitual os tipos abstratos terem ainda operações de: </a:t>
            </a:r>
          </a:p>
          <a:p>
            <a:pPr marL="710946" lvl="2" indent="0">
              <a:buNone/>
            </a:pPr>
            <a:r>
              <a:rPr lang="pt-PT" dirty="0"/>
              <a:t>comparação, predicados, leitura, escrita, para além de toda as operações especificas do tipo abstrato.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1621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Exercicio</a:t>
            </a:r>
            <a:r>
              <a:rPr lang="pt-PT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PT" sz="1600" dirty="0"/>
              <a:t>Fazer um programa para gerir uma pauta de alunos de uma turma:</a:t>
            </a:r>
          </a:p>
          <a:p>
            <a:pPr lvl="1">
              <a:lnSpc>
                <a:spcPct val="100000"/>
              </a:lnSpc>
            </a:pPr>
            <a:r>
              <a:rPr lang="pt-PT" sz="1600" dirty="0"/>
              <a:t>Adicionar alunos a uma turma</a:t>
            </a:r>
          </a:p>
          <a:p>
            <a:pPr lvl="2">
              <a:lnSpc>
                <a:spcPct val="100000"/>
              </a:lnSpc>
            </a:pPr>
            <a:r>
              <a:rPr lang="pt-PT" sz="1400" dirty="0"/>
              <a:t>Por leitura de um ficheiro </a:t>
            </a:r>
          </a:p>
          <a:p>
            <a:pPr lvl="2">
              <a:lnSpc>
                <a:spcPct val="100000"/>
              </a:lnSpc>
            </a:pPr>
            <a:r>
              <a:rPr lang="pt-PT" sz="1400" dirty="0" err="1"/>
              <a:t>Interativamente</a:t>
            </a:r>
            <a:endParaRPr lang="pt-PT" sz="1400" dirty="0"/>
          </a:p>
          <a:p>
            <a:pPr lvl="3">
              <a:lnSpc>
                <a:spcPct val="100000"/>
              </a:lnSpc>
            </a:pPr>
            <a:r>
              <a:rPr lang="pt-PT" sz="1200" dirty="0"/>
              <a:t>Cada aluno pode ser representado por uma lista com: numero de aluno, nome, nota do </a:t>
            </a:r>
            <a:r>
              <a:rPr lang="pt-PT" sz="1200" dirty="0" err="1"/>
              <a:t>projecto</a:t>
            </a:r>
            <a:r>
              <a:rPr lang="pt-PT" sz="1200" dirty="0"/>
              <a:t> 1, nota do </a:t>
            </a:r>
            <a:r>
              <a:rPr lang="pt-PT" sz="1200" dirty="0" err="1"/>
              <a:t>projecto</a:t>
            </a:r>
            <a:r>
              <a:rPr lang="pt-PT" sz="1200" dirty="0"/>
              <a:t> 2, nota do exame e média final.</a:t>
            </a:r>
          </a:p>
          <a:p>
            <a:pPr lvl="1">
              <a:lnSpc>
                <a:spcPct val="100000"/>
              </a:lnSpc>
            </a:pPr>
            <a:r>
              <a:rPr lang="pt-PT" sz="1600" dirty="0"/>
              <a:t>Modificar a nota de um aluno</a:t>
            </a:r>
          </a:p>
          <a:p>
            <a:pPr lvl="1">
              <a:lnSpc>
                <a:spcPct val="100000"/>
              </a:lnSpc>
            </a:pPr>
            <a:r>
              <a:rPr lang="pt-PT" sz="1600" dirty="0"/>
              <a:t>Procurar os alunos com notas positivas</a:t>
            </a:r>
          </a:p>
          <a:p>
            <a:pPr lvl="1">
              <a:lnSpc>
                <a:spcPct val="100000"/>
              </a:lnSpc>
            </a:pPr>
            <a:r>
              <a:rPr lang="pt-PT" sz="1600" dirty="0"/>
              <a:t>Procurar os alunos cujo nome começa por uma dada letra</a:t>
            </a:r>
          </a:p>
          <a:p>
            <a:pPr lvl="1">
              <a:lnSpc>
                <a:spcPct val="100000"/>
              </a:lnSpc>
            </a:pPr>
            <a:r>
              <a:rPr lang="pt-PT" sz="1600" dirty="0"/>
              <a:t>Calcular a média e a moda das notas da turma</a:t>
            </a:r>
          </a:p>
          <a:p>
            <a:pPr lvl="1">
              <a:lnSpc>
                <a:spcPct val="100000"/>
              </a:lnSpc>
            </a:pPr>
            <a:r>
              <a:rPr lang="pt-PT" sz="1600" dirty="0"/>
              <a:t>Calcular o histograma baseado em quartis</a:t>
            </a:r>
          </a:p>
          <a:p>
            <a:pPr lvl="1">
              <a:lnSpc>
                <a:spcPct val="100000"/>
              </a:lnSpc>
            </a:pPr>
            <a:r>
              <a:rPr lang="pt-PT" sz="1600" dirty="0"/>
              <a:t>Ordenar a pauta por nota ou por nome</a:t>
            </a:r>
          </a:p>
          <a:p>
            <a:pPr lvl="1">
              <a:lnSpc>
                <a:spcPct val="100000"/>
              </a:lnSpc>
            </a:pPr>
            <a:r>
              <a:rPr lang="pt-PT" sz="1600" dirty="0"/>
              <a:t>Escrever a pauta</a:t>
            </a:r>
          </a:p>
          <a:p>
            <a:pPr lvl="2">
              <a:lnSpc>
                <a:spcPct val="100000"/>
              </a:lnSpc>
            </a:pPr>
            <a:r>
              <a:rPr lang="pt-PT" sz="1400" dirty="0"/>
              <a:t>Num ficheiro</a:t>
            </a:r>
          </a:p>
          <a:p>
            <a:pPr lvl="2">
              <a:lnSpc>
                <a:spcPct val="100000"/>
              </a:lnSpc>
            </a:pPr>
            <a:r>
              <a:rPr lang="pt-PT" sz="1400" dirty="0"/>
              <a:t>No </a:t>
            </a:r>
            <a:r>
              <a:rPr lang="pt-PT" sz="1400" dirty="0" err="1"/>
              <a:t>ecran</a:t>
            </a:r>
            <a:r>
              <a:rPr lang="pt-PT" sz="1400" dirty="0"/>
              <a:t> do computador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9351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Exemplo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pt-PT" dirty="0"/>
              <a:t>Jogo dos animais: o computador faz perguntas ao utilizador, para tentar descobrir o animal em que este pensou. Se não descobrir, aprende o animal. </a:t>
            </a:r>
          </a:p>
          <a:p>
            <a:pPr>
              <a:lnSpc>
                <a:spcPct val="110000"/>
              </a:lnSpc>
            </a:pPr>
            <a:r>
              <a:rPr lang="pt-PT" dirty="0"/>
              <a:t>Este jogo é baseado num tipo abstrato de dados que é uma árvore de decisão binária. </a:t>
            </a:r>
          </a:p>
          <a:p>
            <a:pPr lvl="1">
              <a:lnSpc>
                <a:spcPct val="110000"/>
              </a:lnSpc>
            </a:pPr>
            <a:r>
              <a:rPr lang="pt-PT" dirty="0"/>
              <a:t>Admita que a base de dados é constituída por uma estrutura recursiva do tipo:</a:t>
            </a:r>
          </a:p>
          <a:p>
            <a:pPr marL="454914" lvl="1" indent="0">
              <a:lnSpc>
                <a:spcPct val="110000"/>
              </a:lnSpc>
              <a:buNone/>
            </a:pPr>
            <a:r>
              <a:rPr lang="pt-PT" dirty="0"/>
              <a:t>		</a:t>
            </a:r>
            <a:r>
              <a:rPr lang="pt-PT" dirty="0">
                <a:solidFill>
                  <a:srgbClr val="FFFF00"/>
                </a:solidFill>
              </a:rPr>
              <a:t>(&lt;pergunta&gt; &lt;sim&gt; &lt;não&gt;)</a:t>
            </a:r>
          </a:p>
          <a:p>
            <a:pPr>
              <a:lnSpc>
                <a:spcPct val="110000"/>
              </a:lnSpc>
            </a:pPr>
            <a:endParaRPr lang="pt-PT" dirty="0"/>
          </a:p>
          <a:p>
            <a:pPr lvl="1">
              <a:lnSpc>
                <a:spcPct val="110000"/>
              </a:lnSpc>
            </a:pPr>
            <a:r>
              <a:rPr lang="pt-PT" dirty="0"/>
              <a:t>A estrutura de dados inicial poderia ser a seguinte:</a:t>
            </a:r>
          </a:p>
          <a:p>
            <a:pPr lvl="3">
              <a:lnSpc>
                <a:spcPct val="110000"/>
              </a:lnSpc>
            </a:pPr>
            <a:r>
              <a:rPr lang="pt-PT" dirty="0"/>
              <a:t>(“Tem asas” (“Voa” Pardal Avestruz) (“Mamífero” Cão Rã))</a:t>
            </a:r>
          </a:p>
          <a:p>
            <a:pPr lvl="1">
              <a:lnSpc>
                <a:spcPct val="110000"/>
              </a:lnSpc>
            </a:pPr>
            <a:r>
              <a:rPr lang="pt-PT" dirty="0"/>
              <a:t>Depois da </a:t>
            </a:r>
            <a:r>
              <a:rPr lang="pt-PT" dirty="0" err="1"/>
              <a:t>interacção</a:t>
            </a:r>
            <a:r>
              <a:rPr lang="pt-PT" dirty="0"/>
              <a:t> passaria a ser:</a:t>
            </a:r>
          </a:p>
          <a:p>
            <a:pPr lvl="3">
              <a:lnSpc>
                <a:spcPct val="110000"/>
              </a:lnSpc>
            </a:pPr>
            <a:r>
              <a:rPr lang="pt-PT" dirty="0"/>
              <a:t>(“Tem asas” 	(“Voa” 	Pardal </a:t>
            </a:r>
          </a:p>
          <a:p>
            <a:pPr marL="1033272" lvl="3" indent="0">
              <a:lnSpc>
                <a:spcPct val="110000"/>
              </a:lnSpc>
              <a:buNone/>
            </a:pPr>
            <a:r>
              <a:rPr lang="pt-PT" dirty="0"/>
              <a:t>			(“Nada” Pinguim Avestruz)) </a:t>
            </a:r>
          </a:p>
          <a:p>
            <a:pPr marL="1033272" lvl="3" indent="0">
              <a:lnSpc>
                <a:spcPct val="110000"/>
              </a:lnSpc>
              <a:buNone/>
            </a:pPr>
            <a:r>
              <a:rPr lang="pt-PT" dirty="0"/>
              <a:t>		(“Mamífero” Cão Rã))</a:t>
            </a:r>
          </a:p>
          <a:p>
            <a:pPr>
              <a:lnSpc>
                <a:spcPct val="110000"/>
              </a:lnSpc>
            </a:pP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5305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Exercicio</a:t>
            </a:r>
            <a:r>
              <a:rPr lang="pt-PT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2000" dirty="0"/>
              <a:t>Construa um programa para:</a:t>
            </a:r>
          </a:p>
          <a:p>
            <a:pPr>
              <a:lnSpc>
                <a:spcPct val="100000"/>
              </a:lnSpc>
            </a:pPr>
            <a:endParaRPr lang="pt-PT" sz="2000" dirty="0"/>
          </a:p>
          <a:p>
            <a:pPr marL="969264" lvl="1" indent="-514350">
              <a:lnSpc>
                <a:spcPct val="100000"/>
              </a:lnSpc>
              <a:buFont typeface="+mj-lt"/>
              <a:buAutoNum type="arabicPeriod"/>
            </a:pPr>
            <a:r>
              <a:rPr lang="pt-PT" sz="1800" dirty="0"/>
              <a:t>ler de um ficheiro “animais.dat” uma estrutura de dados inicial, representando a árvore binária do jogo. </a:t>
            </a:r>
          </a:p>
          <a:p>
            <a:pPr marL="969264" lvl="1" indent="-514350">
              <a:lnSpc>
                <a:spcPct val="100000"/>
              </a:lnSpc>
              <a:buFont typeface="+mj-lt"/>
              <a:buAutoNum type="arabicPeriod"/>
            </a:pPr>
            <a:r>
              <a:rPr lang="pt-PT" sz="1800" dirty="0"/>
              <a:t>Interagir com o utilizador da forma normal para este jogo, </a:t>
            </a:r>
          </a:p>
          <a:p>
            <a:pPr marL="969264" lvl="1" indent="-514350">
              <a:lnSpc>
                <a:spcPct val="100000"/>
              </a:lnSpc>
              <a:buFont typeface="+mj-lt"/>
              <a:buAutoNum type="arabicPeriod"/>
            </a:pPr>
            <a:r>
              <a:rPr lang="pt-PT" sz="1800" dirty="0" err="1"/>
              <a:t>Actualizar</a:t>
            </a:r>
            <a:r>
              <a:rPr lang="pt-PT" sz="1800" dirty="0"/>
              <a:t> a estrutura de dados da forma descrita no exemplo,</a:t>
            </a:r>
          </a:p>
          <a:p>
            <a:pPr marL="969264" lvl="1" indent="-514350">
              <a:lnSpc>
                <a:spcPct val="100000"/>
              </a:lnSpc>
              <a:buFont typeface="+mj-lt"/>
              <a:buAutoNum type="arabicPeriod"/>
            </a:pPr>
            <a:r>
              <a:rPr lang="pt-PT" sz="1800" dirty="0"/>
              <a:t>E, no fim do jogo, escrevê-la no mesmo ficheiro.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82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ADCE-A219-467F-9A31-9A951C7AF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Tipos de dados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B578-4752-4BDD-BAB4-1136CA55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772816"/>
            <a:ext cx="8082096" cy="4680520"/>
          </a:xfrm>
        </p:spPr>
        <p:txBody>
          <a:bodyPr>
            <a:normAutofit fontScale="77500" lnSpcReduction="20000"/>
          </a:bodyPr>
          <a:lstStyle/>
          <a:p>
            <a:r>
              <a:rPr lang="pt-PT" dirty="0"/>
              <a:t>O sistema de tipos de dados de uma linguagem define a semântica e as regras de comportamento do programa. </a:t>
            </a:r>
          </a:p>
          <a:p>
            <a:endParaRPr lang="pt-PT" dirty="0"/>
          </a:p>
          <a:p>
            <a:pPr marL="0" indent="0">
              <a:buNone/>
            </a:pPr>
            <a:r>
              <a:rPr lang="pt-PT" dirty="0"/>
              <a:t>	inteiro: 49 ?</a:t>
            </a:r>
          </a:p>
          <a:p>
            <a:pPr marL="0" indent="0">
              <a:buNone/>
            </a:pPr>
            <a:r>
              <a:rPr lang="pt-PT" dirty="0"/>
              <a:t>	carater: 1 ?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Vantagens: </a:t>
            </a:r>
          </a:p>
          <a:p>
            <a:pPr lvl="1"/>
            <a:r>
              <a:rPr lang="pt-PT" dirty="0"/>
              <a:t>Abstração e Modularidade (interoperabilidade)</a:t>
            </a:r>
          </a:p>
          <a:p>
            <a:pPr lvl="1"/>
            <a:r>
              <a:rPr lang="pt-PT" dirty="0"/>
              <a:t>Documentação (clarifica a intenção do programador)</a:t>
            </a:r>
          </a:p>
          <a:p>
            <a:pPr lvl="1"/>
            <a:r>
              <a:rPr lang="pt-PT" dirty="0"/>
              <a:t>Permite maximizar, na compilação: otimização e segurança.</a:t>
            </a:r>
          </a:p>
          <a:p>
            <a:r>
              <a:rPr lang="pt-PT" dirty="0"/>
              <a:t>Verificação de dados:</a:t>
            </a:r>
            <a:endParaRPr lang="en-US" dirty="0"/>
          </a:p>
          <a:p>
            <a:pPr lvl="1"/>
            <a:r>
              <a:rPr lang="pt-PT" dirty="0"/>
              <a:t>E</a:t>
            </a:r>
            <a:r>
              <a:rPr lang="en-US" dirty="0" err="1"/>
              <a:t>stática</a:t>
            </a:r>
            <a:r>
              <a:rPr lang="en-US" dirty="0"/>
              <a:t> (no </a:t>
            </a:r>
            <a:r>
              <a:rPr lang="en-US" dirty="0" err="1"/>
              <a:t>texto</a:t>
            </a:r>
            <a:r>
              <a:rPr lang="en-US" dirty="0"/>
              <a:t> do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fonte</a:t>
            </a:r>
            <a:r>
              <a:rPr lang="en-US" dirty="0"/>
              <a:t>)</a:t>
            </a:r>
          </a:p>
          <a:p>
            <a:pPr lvl="2"/>
            <a:r>
              <a:rPr lang="pt-PT" dirty="0"/>
              <a:t>P</a:t>
            </a:r>
            <a:r>
              <a:rPr lang="en-US" dirty="0"/>
              <a:t>ode </a:t>
            </a:r>
            <a:r>
              <a:rPr lang="en-US" dirty="0" err="1"/>
              <a:t>detetar</a:t>
            </a:r>
            <a:r>
              <a:rPr lang="en-US" dirty="0"/>
              <a:t> </a:t>
            </a:r>
            <a:r>
              <a:rPr lang="en-US" dirty="0" err="1"/>
              <a:t>erros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a </a:t>
            </a:r>
            <a:r>
              <a:rPr lang="en-US" dirty="0" err="1"/>
              <a:t>compilação</a:t>
            </a:r>
            <a:endParaRPr lang="en-US" dirty="0"/>
          </a:p>
          <a:p>
            <a:pPr lvl="1"/>
            <a:r>
              <a:rPr lang="pt-PT" dirty="0"/>
              <a:t>D</a:t>
            </a:r>
            <a:r>
              <a:rPr lang="en-US" dirty="0" err="1"/>
              <a:t>inâmica</a:t>
            </a:r>
            <a:r>
              <a:rPr lang="en-US" dirty="0"/>
              <a:t> (</a:t>
            </a:r>
            <a:r>
              <a:rPr lang="en-US" dirty="0" err="1"/>
              <a:t>durante</a:t>
            </a:r>
            <a:r>
              <a:rPr lang="en-US" dirty="0"/>
              <a:t> a </a:t>
            </a:r>
            <a:r>
              <a:rPr lang="en-US" dirty="0" err="1"/>
              <a:t>execução</a:t>
            </a:r>
            <a:r>
              <a:rPr lang="en-US" dirty="0"/>
              <a:t> do </a:t>
            </a:r>
            <a:r>
              <a:rPr lang="en-US" dirty="0" err="1"/>
              <a:t>programa</a:t>
            </a:r>
            <a:r>
              <a:rPr lang="en-US" dirty="0"/>
              <a:t>)</a:t>
            </a:r>
          </a:p>
          <a:p>
            <a:pPr lvl="2"/>
            <a:r>
              <a:rPr lang="pt-PT" dirty="0"/>
              <a:t>P</a:t>
            </a:r>
            <a:r>
              <a:rPr lang="en-US" dirty="0"/>
              <a:t>ode </a:t>
            </a:r>
            <a:r>
              <a:rPr lang="en-US" dirty="0" err="1"/>
              <a:t>detetar</a:t>
            </a:r>
            <a:r>
              <a:rPr lang="en-US" dirty="0"/>
              <a:t> </a:t>
            </a:r>
            <a:r>
              <a:rPr lang="en-US" dirty="0" err="1"/>
              <a:t>erros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a </a:t>
            </a:r>
            <a:r>
              <a:rPr lang="en-US" dirty="0" err="1"/>
              <a:t>execução</a:t>
            </a:r>
            <a:r>
              <a:rPr lang="en-US" dirty="0"/>
              <a:t> (e.g. </a:t>
            </a:r>
            <a:r>
              <a:rPr lang="en-US" dirty="0" err="1"/>
              <a:t>CommonLisp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1"/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E057C-8E78-425D-878A-8E265871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18EB1-CD6F-40B0-9DEA-144F5D8F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AutoShape 2" descr="Resultado de imagem para bits bytes">
            <a:extLst>
              <a:ext uri="{FF2B5EF4-FFF2-40B4-BE49-F238E27FC236}">
                <a16:creationId xmlns:a16="http://schemas.microsoft.com/office/drawing/2014/main" id="{78A6FCE4-22FD-4D90-B729-5D3C8F223F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90750" y="2238375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022C48-3F00-4634-BBFD-131351294B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71"/>
          <a:stretch/>
        </p:blipFill>
        <p:spPr>
          <a:xfrm>
            <a:off x="2987824" y="2417058"/>
            <a:ext cx="2665218" cy="803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8070E7-E354-420A-AE8B-953CD3AE1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2417057"/>
            <a:ext cx="2603396" cy="133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5905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Exercicio</a:t>
            </a:r>
            <a:r>
              <a:rPr lang="pt-PT" dirty="0"/>
              <a:t> 2 (Implementação)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776" y="2528490"/>
            <a:ext cx="3801616" cy="3996854"/>
          </a:xfrm>
        </p:spPr>
        <p:txBody>
          <a:bodyPr>
            <a:normAutofit fontScale="32500" lnSpcReduction="20000"/>
          </a:bodyPr>
          <a:lstStyle/>
          <a:p>
            <a:pPr marL="653796" lvl="2" indent="0">
              <a:lnSpc>
                <a:spcPct val="120000"/>
              </a:lnSpc>
              <a:buNone/>
            </a:pPr>
            <a:r>
              <a:rPr lang="pt-PT" sz="4400" dirty="0"/>
              <a:t>(</a:t>
            </a:r>
            <a:r>
              <a:rPr lang="pt-PT" sz="4400" dirty="0" err="1"/>
              <a:t>defun</a:t>
            </a:r>
            <a:r>
              <a:rPr lang="pt-PT" sz="4400" dirty="0"/>
              <a:t> </a:t>
            </a:r>
            <a:r>
              <a:rPr lang="pt-PT" sz="4400" dirty="0" err="1"/>
              <a:t>faz-no</a:t>
            </a:r>
            <a:r>
              <a:rPr lang="pt-PT" sz="4400" dirty="0"/>
              <a:t> (pergunta sim </a:t>
            </a:r>
            <a:r>
              <a:rPr lang="pt-PT" sz="4400" dirty="0" err="1"/>
              <a:t>nao</a:t>
            </a:r>
            <a:r>
              <a:rPr lang="pt-PT" sz="4400" dirty="0"/>
              <a:t>)</a:t>
            </a:r>
          </a:p>
          <a:p>
            <a:pPr marL="653796" lvl="2" indent="0">
              <a:lnSpc>
                <a:spcPct val="120000"/>
              </a:lnSpc>
              <a:buNone/>
            </a:pPr>
            <a:r>
              <a:rPr lang="pt-PT" sz="4400" dirty="0"/>
              <a:t>  (</a:t>
            </a:r>
            <a:r>
              <a:rPr lang="pt-PT" sz="4400" dirty="0" err="1"/>
              <a:t>list</a:t>
            </a:r>
            <a:r>
              <a:rPr lang="pt-PT" sz="4400" dirty="0"/>
              <a:t> pergunta sim </a:t>
            </a:r>
            <a:r>
              <a:rPr lang="pt-PT" sz="4400" dirty="0" err="1"/>
              <a:t>nao</a:t>
            </a:r>
            <a:r>
              <a:rPr lang="pt-PT" sz="4400" dirty="0"/>
              <a:t>))</a:t>
            </a:r>
          </a:p>
          <a:p>
            <a:pPr marL="653796" lvl="2" indent="0">
              <a:lnSpc>
                <a:spcPct val="120000"/>
              </a:lnSpc>
              <a:buNone/>
            </a:pPr>
            <a:endParaRPr lang="pt-PT" sz="4400" dirty="0"/>
          </a:p>
          <a:p>
            <a:pPr marL="653796" lvl="2" indent="0">
              <a:lnSpc>
                <a:spcPct val="120000"/>
              </a:lnSpc>
              <a:buNone/>
            </a:pPr>
            <a:r>
              <a:rPr lang="pt-PT" sz="4400" dirty="0"/>
              <a:t>(</a:t>
            </a:r>
            <a:r>
              <a:rPr lang="pt-PT" sz="4400" dirty="0" err="1"/>
              <a:t>defun</a:t>
            </a:r>
            <a:r>
              <a:rPr lang="pt-PT" sz="4400" dirty="0"/>
              <a:t> no-pergunta (no)</a:t>
            </a:r>
          </a:p>
          <a:p>
            <a:pPr marL="653796" lvl="2" indent="0">
              <a:lnSpc>
                <a:spcPct val="120000"/>
              </a:lnSpc>
              <a:buNone/>
            </a:pPr>
            <a:r>
              <a:rPr lang="pt-PT" sz="4400" dirty="0"/>
              <a:t>  (</a:t>
            </a:r>
            <a:r>
              <a:rPr lang="pt-PT" sz="4400" dirty="0" err="1"/>
              <a:t>first</a:t>
            </a:r>
            <a:r>
              <a:rPr lang="pt-PT" sz="4400" dirty="0"/>
              <a:t> no))</a:t>
            </a:r>
          </a:p>
          <a:p>
            <a:pPr marL="653796" lvl="2" indent="0">
              <a:lnSpc>
                <a:spcPct val="120000"/>
              </a:lnSpc>
              <a:buNone/>
            </a:pPr>
            <a:endParaRPr lang="pt-PT" sz="4400" dirty="0"/>
          </a:p>
          <a:p>
            <a:pPr marL="653796" lvl="2" indent="0">
              <a:lnSpc>
                <a:spcPct val="120000"/>
              </a:lnSpc>
              <a:buNone/>
            </a:pPr>
            <a:r>
              <a:rPr lang="pt-PT" sz="4400" dirty="0"/>
              <a:t>(</a:t>
            </a:r>
            <a:r>
              <a:rPr lang="pt-PT" sz="4400" dirty="0" err="1"/>
              <a:t>defun</a:t>
            </a:r>
            <a:r>
              <a:rPr lang="pt-PT" sz="4400" dirty="0"/>
              <a:t> no-sim (no)</a:t>
            </a:r>
          </a:p>
          <a:p>
            <a:pPr marL="653796" lvl="2" indent="0">
              <a:lnSpc>
                <a:spcPct val="120000"/>
              </a:lnSpc>
              <a:buNone/>
            </a:pPr>
            <a:r>
              <a:rPr lang="pt-PT" sz="4400" dirty="0"/>
              <a:t>  (</a:t>
            </a:r>
            <a:r>
              <a:rPr lang="pt-PT" sz="4400" dirty="0" err="1"/>
              <a:t>second</a:t>
            </a:r>
            <a:r>
              <a:rPr lang="pt-PT" sz="4400" dirty="0"/>
              <a:t> no))</a:t>
            </a:r>
          </a:p>
          <a:p>
            <a:pPr marL="653796" lvl="2" indent="0">
              <a:lnSpc>
                <a:spcPct val="120000"/>
              </a:lnSpc>
              <a:buNone/>
            </a:pPr>
            <a:endParaRPr lang="pt-PT" sz="4400" dirty="0"/>
          </a:p>
          <a:p>
            <a:pPr marL="653796" lvl="2" indent="0">
              <a:lnSpc>
                <a:spcPct val="120000"/>
              </a:lnSpc>
              <a:buNone/>
            </a:pPr>
            <a:r>
              <a:rPr lang="pt-PT" sz="4400" dirty="0"/>
              <a:t>(</a:t>
            </a:r>
            <a:r>
              <a:rPr lang="pt-PT" sz="4400" dirty="0" err="1"/>
              <a:t>defun</a:t>
            </a:r>
            <a:r>
              <a:rPr lang="pt-PT" sz="4400" dirty="0"/>
              <a:t> no-</a:t>
            </a:r>
            <a:r>
              <a:rPr lang="pt-PT" sz="4400" dirty="0" err="1"/>
              <a:t>nao</a:t>
            </a:r>
            <a:r>
              <a:rPr lang="pt-PT" sz="4400" dirty="0"/>
              <a:t> (no)</a:t>
            </a:r>
          </a:p>
          <a:p>
            <a:pPr marL="653796" lvl="2" indent="0">
              <a:lnSpc>
                <a:spcPct val="120000"/>
              </a:lnSpc>
              <a:buNone/>
            </a:pPr>
            <a:r>
              <a:rPr lang="pt-PT" sz="4400" dirty="0"/>
              <a:t>  (</a:t>
            </a:r>
            <a:r>
              <a:rPr lang="pt-PT" sz="4400" dirty="0" err="1"/>
              <a:t>third</a:t>
            </a:r>
            <a:r>
              <a:rPr lang="pt-PT" sz="4400" dirty="0"/>
              <a:t> no))</a:t>
            </a:r>
          </a:p>
          <a:p>
            <a:pPr marL="653796" lvl="2" indent="0">
              <a:lnSpc>
                <a:spcPct val="120000"/>
              </a:lnSpc>
              <a:buNone/>
            </a:pPr>
            <a:endParaRPr lang="pt-PT" sz="4400" dirty="0"/>
          </a:p>
          <a:p>
            <a:pPr marL="653796" lvl="2" indent="0">
              <a:lnSpc>
                <a:spcPct val="120000"/>
              </a:lnSpc>
              <a:buNone/>
            </a:pPr>
            <a:r>
              <a:rPr lang="pt-PT" sz="4400" dirty="0"/>
              <a:t>(</a:t>
            </a:r>
            <a:r>
              <a:rPr lang="pt-PT" sz="4400" dirty="0" err="1"/>
              <a:t>defun</a:t>
            </a:r>
            <a:r>
              <a:rPr lang="pt-PT" sz="4400" dirty="0"/>
              <a:t> no-</a:t>
            </a:r>
            <a:r>
              <a:rPr lang="pt-PT" sz="4400" dirty="0" err="1"/>
              <a:t>terminalp</a:t>
            </a:r>
            <a:r>
              <a:rPr lang="pt-PT" sz="4400" dirty="0"/>
              <a:t> (no)</a:t>
            </a:r>
          </a:p>
          <a:p>
            <a:pPr marL="653796" lvl="2" indent="0">
              <a:lnSpc>
                <a:spcPct val="120000"/>
              </a:lnSpc>
              <a:buNone/>
            </a:pPr>
            <a:r>
              <a:rPr lang="pt-PT" sz="4400" dirty="0"/>
              <a:t>  (</a:t>
            </a:r>
            <a:r>
              <a:rPr lang="pt-PT" sz="4400" dirty="0" err="1"/>
              <a:t>atom</a:t>
            </a:r>
            <a:r>
              <a:rPr lang="pt-PT" sz="4400" dirty="0"/>
              <a:t> no))</a:t>
            </a:r>
          </a:p>
          <a:p>
            <a:pPr marL="653796" lvl="2" indent="0">
              <a:lnSpc>
                <a:spcPct val="120000"/>
              </a:lnSpc>
              <a:buNone/>
            </a:pPr>
            <a:endParaRPr lang="pt-PT" dirty="0"/>
          </a:p>
          <a:p>
            <a:pPr>
              <a:lnSpc>
                <a:spcPct val="120000"/>
              </a:lnSpc>
            </a:pP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120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52128" y="3389940"/>
            <a:ext cx="39239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60604"/>
            <a:r>
              <a:rPr lang="pt-PT" sz="1400" dirty="0"/>
              <a:t>(</a:t>
            </a:r>
            <a:r>
              <a:rPr lang="pt-PT" sz="1400" dirty="0" err="1"/>
              <a:t>defun</a:t>
            </a:r>
            <a:r>
              <a:rPr lang="pt-PT" sz="1400" dirty="0"/>
              <a:t> escrever-arvore (no &amp;</a:t>
            </a:r>
            <a:r>
              <a:rPr lang="pt-PT" sz="1400" dirty="0" err="1"/>
              <a:t>optional</a:t>
            </a:r>
            <a:r>
              <a:rPr lang="pt-PT" sz="1400" dirty="0"/>
              <a:t> (g t))</a:t>
            </a:r>
          </a:p>
          <a:p>
            <a:pPr indent="-260604"/>
            <a:r>
              <a:rPr lang="pt-PT" sz="1400" dirty="0"/>
              <a:t>  (</a:t>
            </a:r>
            <a:r>
              <a:rPr lang="pt-PT" sz="1400" dirty="0" err="1"/>
              <a:t>format</a:t>
            </a:r>
            <a:r>
              <a:rPr lang="pt-PT" sz="1400" dirty="0"/>
              <a:t> g "~A" no))</a:t>
            </a:r>
          </a:p>
          <a:p>
            <a:pPr indent="-260604"/>
            <a:endParaRPr lang="pt-PT" sz="1400" dirty="0"/>
          </a:p>
          <a:p>
            <a:pPr indent="-260604"/>
            <a:r>
              <a:rPr lang="de-DE" sz="1400" dirty="0"/>
              <a:t>(defun ler-arvore (&amp;optional (f t))</a:t>
            </a:r>
          </a:p>
          <a:p>
            <a:pPr indent="-260604"/>
            <a:r>
              <a:rPr lang="pt-PT" sz="1400" dirty="0"/>
              <a:t>  (</a:t>
            </a:r>
            <a:r>
              <a:rPr lang="pt-PT" sz="1400" dirty="0" err="1"/>
              <a:t>read</a:t>
            </a:r>
            <a:r>
              <a:rPr lang="pt-PT" sz="1400" dirty="0"/>
              <a:t> f))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7624" y="1515967"/>
            <a:ext cx="73083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/>
              <a:t>É necessário definir e implementar o tipo abstrato de dados “árvore binária” através de um tipo “nó” recursivo de 3 elementos.  </a:t>
            </a:r>
          </a:p>
          <a:p>
            <a:endParaRPr lang="pt-PT" dirty="0"/>
          </a:p>
          <a:p>
            <a:r>
              <a:rPr lang="pt-PT" dirty="0">
                <a:solidFill>
                  <a:schemeClr val="accent2"/>
                </a:solidFill>
              </a:rPr>
              <a:t>Exemplo de implementação: </a:t>
            </a:r>
          </a:p>
        </p:txBody>
      </p:sp>
    </p:spTree>
    <p:extLst>
      <p:ext uri="{BB962C8B-B14F-4D97-AF65-F5344CB8AC3E}">
        <p14:creationId xmlns:p14="http://schemas.microsoft.com/office/powerpoint/2010/main" val="2909060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02F7-A273-4D1E-9FAB-DDD550BA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variáveis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AFE0-B2A1-473E-B364-E33864B06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Características principais de uma variável:</a:t>
            </a:r>
          </a:p>
          <a:p>
            <a:pPr lvl="1"/>
            <a:r>
              <a:rPr lang="pt-PT" dirty="0"/>
              <a:t>Tipo</a:t>
            </a:r>
          </a:p>
          <a:p>
            <a:pPr lvl="1"/>
            <a:r>
              <a:rPr lang="pt-PT" dirty="0"/>
              <a:t>Tempo de vida de uma variável (</a:t>
            </a:r>
            <a:r>
              <a:rPr lang="pt-PT" dirty="0" err="1"/>
              <a:t>lifetime</a:t>
            </a:r>
            <a:r>
              <a:rPr lang="pt-PT" dirty="0"/>
              <a:t>) </a:t>
            </a:r>
          </a:p>
          <a:p>
            <a:pPr lvl="2"/>
            <a:r>
              <a:rPr lang="pt-PT" dirty="0"/>
              <a:t>Desde a criação até ao desaparecimento: vide análise de </a:t>
            </a:r>
            <a:r>
              <a:rPr lang="pt-PT" dirty="0" err="1"/>
              <a:t>stack</a:t>
            </a:r>
            <a:r>
              <a:rPr lang="pt-PT" dirty="0"/>
              <a:t> vs. </a:t>
            </a:r>
            <a:r>
              <a:rPr lang="pt-PT" dirty="0" err="1"/>
              <a:t>heap</a:t>
            </a:r>
            <a:r>
              <a:rPr lang="pt-PT" dirty="0"/>
              <a:t>.</a:t>
            </a:r>
          </a:p>
          <a:p>
            <a:pPr lvl="1"/>
            <a:r>
              <a:rPr lang="pt-PT" dirty="0"/>
              <a:t>Âmbito de uma variável (scope)</a:t>
            </a:r>
          </a:p>
          <a:p>
            <a:pPr lvl="2"/>
            <a:r>
              <a:rPr lang="pt-PT" dirty="0"/>
              <a:t>Léxico – definido pela análise do texto do código fonte: uma variável pode ser referenciada em blocos internos àquele em que foi definida.</a:t>
            </a:r>
          </a:p>
          <a:p>
            <a:pPr lvl="3"/>
            <a:r>
              <a:rPr lang="pt-PT" dirty="0"/>
              <a:t>Este conceito está associado ao de </a:t>
            </a:r>
            <a:r>
              <a:rPr lang="pt-PT" b="1" i="1" dirty="0" err="1"/>
              <a:t>closure</a:t>
            </a:r>
            <a:endParaRPr lang="pt-PT" b="1" i="1" dirty="0"/>
          </a:p>
          <a:p>
            <a:pPr lvl="2"/>
            <a:r>
              <a:rPr lang="pt-PT" dirty="0"/>
              <a:t>Dinâmico – definido pela forma de encadeamento da invocação de funções ao longo da execução do programa.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A9B6A-9962-4E48-B876-6F6ADC30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00A5D-2C0B-4348-BAC0-F2FB94E9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23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72096"/>
            <a:ext cx="7650048" cy="912688"/>
          </a:xfrm>
        </p:spPr>
        <p:txBody>
          <a:bodyPr>
            <a:normAutofit/>
          </a:bodyPr>
          <a:lstStyle/>
          <a:p>
            <a:r>
              <a:rPr lang="pt-PT" dirty="0"/>
              <a:t>Características principais do LISP</a:t>
            </a:r>
            <a:br>
              <a:rPr lang="pt-PT" dirty="0"/>
            </a:b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pt-PT" dirty="0"/>
              <a:t>Linguagem </a:t>
            </a:r>
          </a:p>
          <a:p>
            <a:pPr lvl="1">
              <a:lnSpc>
                <a:spcPct val="120000"/>
              </a:lnSpc>
            </a:pPr>
            <a:r>
              <a:rPr lang="pt-PT" dirty="0"/>
              <a:t>Funcional</a:t>
            </a:r>
          </a:p>
          <a:p>
            <a:pPr lvl="1">
              <a:lnSpc>
                <a:spcPct val="120000"/>
              </a:lnSpc>
            </a:pPr>
            <a:r>
              <a:rPr lang="pt-PT" dirty="0"/>
              <a:t>Interpretada</a:t>
            </a:r>
          </a:p>
          <a:p>
            <a:pPr lvl="1">
              <a:lnSpc>
                <a:spcPct val="120000"/>
              </a:lnSpc>
            </a:pPr>
            <a:r>
              <a:rPr lang="pt-PT" dirty="0"/>
              <a:t>Reflexiva</a:t>
            </a:r>
          </a:p>
          <a:p>
            <a:pPr>
              <a:lnSpc>
                <a:spcPct val="120000"/>
              </a:lnSpc>
            </a:pPr>
            <a:r>
              <a:rPr lang="pt-PT" dirty="0"/>
              <a:t>Tipos de dados dinâmicos (late </a:t>
            </a:r>
            <a:r>
              <a:rPr lang="pt-PT" dirty="0" err="1"/>
              <a:t>binding</a:t>
            </a:r>
            <a:r>
              <a:rPr lang="pt-PT" dirty="0"/>
              <a:t>)</a:t>
            </a:r>
          </a:p>
          <a:p>
            <a:pPr>
              <a:lnSpc>
                <a:spcPct val="120000"/>
              </a:lnSpc>
            </a:pPr>
            <a:r>
              <a:rPr lang="pt-PT" dirty="0"/>
              <a:t>Âmbito das variáveis definido de forma léxica</a:t>
            </a:r>
          </a:p>
          <a:p>
            <a:pPr>
              <a:lnSpc>
                <a:spcPct val="120000"/>
              </a:lnSpc>
            </a:pPr>
            <a:r>
              <a:rPr lang="pt-PT" dirty="0"/>
              <a:t>Estruturas de dados dinâmicas pervasivas, tirando partido extensivo do </a:t>
            </a:r>
            <a:r>
              <a:rPr lang="pt-PT" i="1" dirty="0" err="1"/>
              <a:t>heap</a:t>
            </a:r>
            <a:r>
              <a:rPr lang="pt-PT" dirty="0"/>
              <a:t> mas em que os </a:t>
            </a:r>
            <a:r>
              <a:rPr lang="pt-PT" i="1" dirty="0" err="1"/>
              <a:t>pointers</a:t>
            </a:r>
            <a:r>
              <a:rPr lang="pt-PT" dirty="0"/>
              <a:t> são tratados de forma implícita (transparente) através do tipo de dados: “Lista”.</a:t>
            </a:r>
          </a:p>
          <a:p>
            <a:pPr>
              <a:lnSpc>
                <a:spcPct val="120000"/>
              </a:lnSpc>
            </a:pP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89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Génese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72816"/>
            <a:ext cx="4841736" cy="122413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pt-PT" dirty="0"/>
              <a:t>LISP = LISt Processing 1958</a:t>
            </a:r>
          </a:p>
          <a:p>
            <a:pPr>
              <a:lnSpc>
                <a:spcPct val="120000"/>
              </a:lnSpc>
            </a:pPr>
            <a:r>
              <a:rPr lang="pt-PT" dirty="0"/>
              <a:t>Inteligência Artificial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 descr="https://upload.wikimedia.org/wikipedia/commons/thumb/4/49/John_McCarthy_Stanford.jpg/200px-John_McCarthy_Stanfo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852874"/>
            <a:ext cx="2684606" cy="178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68" y="2924944"/>
            <a:ext cx="4147447" cy="33830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09891" y="3777761"/>
            <a:ext cx="207941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pt-PT" dirty="0"/>
              <a:t>(John McCarthy)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D51504-EE0D-49E6-9033-57A43CF7C9F3}"/>
              </a:ext>
            </a:extLst>
          </p:cNvPr>
          <p:cNvSpPr/>
          <p:nvPr/>
        </p:nvSpPr>
        <p:spPr>
          <a:xfrm>
            <a:off x="5086211" y="4725144"/>
            <a:ext cx="3528392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PT" sz="1200" dirty="0" err="1"/>
              <a:t>Dialectos</a:t>
            </a:r>
            <a:r>
              <a:rPr lang="pt-PT" sz="1200" dirty="0"/>
              <a:t> principais:</a:t>
            </a:r>
          </a:p>
          <a:p>
            <a:pPr lvl="1">
              <a:lnSpc>
                <a:spcPct val="120000"/>
              </a:lnSpc>
            </a:pPr>
            <a:r>
              <a:rPr lang="pt-PT" sz="1200" dirty="0"/>
              <a:t>Stanford LISP, </a:t>
            </a:r>
            <a:r>
              <a:rPr lang="pt-PT" sz="1200" dirty="0" err="1"/>
              <a:t>MacLisp</a:t>
            </a:r>
            <a:r>
              <a:rPr lang="pt-PT" sz="1200" dirty="0"/>
              <a:t>, </a:t>
            </a:r>
            <a:r>
              <a:rPr lang="pt-PT" sz="1200" dirty="0" err="1"/>
              <a:t>InterLisp</a:t>
            </a:r>
            <a:r>
              <a:rPr lang="pt-PT" sz="1200" dirty="0"/>
              <a:t>, Franz </a:t>
            </a:r>
            <a:r>
              <a:rPr lang="pt-PT" sz="1200" dirty="0" err="1"/>
              <a:t>Lisp</a:t>
            </a:r>
            <a:r>
              <a:rPr lang="pt-PT" sz="1200" dirty="0"/>
              <a:t>, Zeta </a:t>
            </a:r>
            <a:r>
              <a:rPr lang="pt-PT" sz="1200" dirty="0" err="1"/>
              <a:t>Lisp</a:t>
            </a:r>
            <a:r>
              <a:rPr lang="pt-PT" sz="1200" dirty="0"/>
              <a:t>, </a:t>
            </a:r>
            <a:r>
              <a:rPr lang="pt-PT" sz="1200" dirty="0" err="1"/>
              <a:t>Common</a:t>
            </a:r>
            <a:r>
              <a:rPr lang="pt-PT" sz="1200" dirty="0"/>
              <a:t> </a:t>
            </a:r>
            <a:r>
              <a:rPr lang="pt-PT" sz="1200" dirty="0" err="1"/>
              <a:t>Lisp</a:t>
            </a:r>
            <a:r>
              <a:rPr lang="pt-PT" sz="1200" dirty="0"/>
              <a:t> (1984), </a:t>
            </a:r>
            <a:r>
              <a:rPr lang="pt-PT" sz="1200" b="1" dirty="0">
                <a:solidFill>
                  <a:srgbClr val="FFFF00"/>
                </a:solidFill>
              </a:rPr>
              <a:t>ANSI </a:t>
            </a:r>
            <a:r>
              <a:rPr lang="pt-PT" sz="1200" b="1" dirty="0" err="1">
                <a:solidFill>
                  <a:srgbClr val="FFFF00"/>
                </a:solidFill>
              </a:rPr>
              <a:t>Common</a:t>
            </a:r>
            <a:r>
              <a:rPr lang="pt-PT" sz="1200" b="1" dirty="0">
                <a:solidFill>
                  <a:srgbClr val="FFFF00"/>
                </a:solidFill>
              </a:rPr>
              <a:t> </a:t>
            </a:r>
            <a:r>
              <a:rPr lang="pt-PT" sz="1200" b="1" dirty="0" err="1">
                <a:solidFill>
                  <a:srgbClr val="FFFF00"/>
                </a:solidFill>
              </a:rPr>
              <a:t>Lisp</a:t>
            </a:r>
            <a:r>
              <a:rPr lang="pt-PT" sz="1200" b="1" dirty="0">
                <a:solidFill>
                  <a:srgbClr val="FFFF00"/>
                </a:solidFill>
              </a:rPr>
              <a:t> </a:t>
            </a:r>
            <a:r>
              <a:rPr lang="pt-PT" sz="1200" dirty="0"/>
              <a:t>(1999), …</a:t>
            </a:r>
          </a:p>
          <a:p>
            <a:pPr lvl="1">
              <a:lnSpc>
                <a:spcPct val="120000"/>
              </a:lnSpc>
            </a:pPr>
            <a:endParaRPr lang="pt-PT" sz="1200" dirty="0"/>
          </a:p>
          <a:p>
            <a:pPr>
              <a:lnSpc>
                <a:spcPct val="120000"/>
              </a:lnSpc>
            </a:pPr>
            <a:r>
              <a:rPr lang="pt-PT" sz="1200" dirty="0"/>
              <a:t>Ambientes de desenvolvimento: </a:t>
            </a:r>
            <a:r>
              <a:rPr lang="pt-PT" sz="1200" dirty="0" err="1"/>
              <a:t>Lispworks</a:t>
            </a:r>
            <a:r>
              <a:rPr lang="pt-PT" sz="1200" dirty="0"/>
              <a:t>, 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LISP: uma </a:t>
            </a:r>
            <a:r>
              <a:rPr lang="pt-PT" dirty="0" err="1"/>
              <a:t>LINguagem</a:t>
            </a:r>
            <a:r>
              <a:rPr lang="pt-PT" dirty="0"/>
              <a:t> Funcional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28800"/>
            <a:ext cx="7772400" cy="46085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pt-PT" dirty="0"/>
              <a:t>O LISP tem como elemento central </a:t>
            </a:r>
            <a:r>
              <a:rPr lang="pt-PT" b="1" dirty="0">
                <a:solidFill>
                  <a:schemeClr val="accent2"/>
                </a:solidFill>
              </a:rPr>
              <a:t>a Função</a:t>
            </a:r>
            <a:r>
              <a:rPr lang="pt-PT" dirty="0"/>
              <a:t>. </a:t>
            </a:r>
          </a:p>
          <a:p>
            <a:pPr lvl="1">
              <a:lnSpc>
                <a:spcPct val="110000"/>
              </a:lnSpc>
            </a:pPr>
            <a:r>
              <a:rPr lang="pt-PT" dirty="0"/>
              <a:t>Um programa em LISP é uma função: devolve um valor em vez de produzir efeitos laterais, tais como alteração de objetos ou atribuição de valores a variáveis. </a:t>
            </a:r>
          </a:p>
          <a:p>
            <a:pPr>
              <a:lnSpc>
                <a:spcPct val="110000"/>
              </a:lnSpc>
            </a:pPr>
            <a:r>
              <a:rPr lang="pt-PT" dirty="0"/>
              <a:t>Estilo de Programação: “</a:t>
            </a:r>
            <a:r>
              <a:rPr lang="pt-PT" dirty="0" err="1"/>
              <a:t>bottom-up</a:t>
            </a:r>
            <a:r>
              <a:rPr lang="pt-PT" dirty="0"/>
              <a:t>” e “top-</a:t>
            </a:r>
            <a:r>
              <a:rPr lang="pt-PT" dirty="0" err="1"/>
              <a:t>down</a:t>
            </a:r>
            <a:r>
              <a:rPr lang="pt-PT" dirty="0"/>
              <a:t>”</a:t>
            </a:r>
          </a:p>
          <a:p>
            <a:pPr lvl="1">
              <a:lnSpc>
                <a:spcPct val="110000"/>
              </a:lnSpc>
            </a:pPr>
            <a:r>
              <a:rPr lang="pt-PT" dirty="0"/>
              <a:t>Dividir para conquistar: “top-</a:t>
            </a:r>
            <a:r>
              <a:rPr lang="pt-PT" dirty="0" err="1"/>
              <a:t>down</a:t>
            </a:r>
            <a:r>
              <a:rPr lang="pt-PT" dirty="0"/>
              <a:t>”</a:t>
            </a:r>
          </a:p>
          <a:p>
            <a:pPr lvl="2">
              <a:lnSpc>
                <a:spcPct val="110000"/>
              </a:lnSpc>
            </a:pPr>
            <a:r>
              <a:rPr lang="pt-PT" dirty="0"/>
              <a:t>Vantagem: reduz a complexidade</a:t>
            </a:r>
          </a:p>
          <a:p>
            <a:pPr lvl="1">
              <a:lnSpc>
                <a:spcPct val="110000"/>
              </a:lnSpc>
            </a:pPr>
            <a:r>
              <a:rPr lang="pt-PT" dirty="0"/>
              <a:t>Aumentar o vocabulário da linguagem: “</a:t>
            </a:r>
            <a:r>
              <a:rPr lang="pt-PT" dirty="0" err="1"/>
              <a:t>bottom-up</a:t>
            </a:r>
            <a:r>
              <a:rPr lang="pt-PT" dirty="0"/>
              <a:t>” </a:t>
            </a:r>
          </a:p>
          <a:p>
            <a:pPr lvl="2">
              <a:lnSpc>
                <a:spcPct val="110000"/>
              </a:lnSpc>
            </a:pPr>
            <a:r>
              <a:rPr lang="pt-PT" dirty="0"/>
              <a:t>Vantagens: torna os programas mais fáceis de ler, promove a reutilização de código e permite descobrir padrões úteis para o domínio de aplicação. </a:t>
            </a:r>
          </a:p>
          <a:p>
            <a:pPr>
              <a:lnSpc>
                <a:spcPct val="110000"/>
              </a:lnSpc>
            </a:pPr>
            <a:r>
              <a:rPr lang="pt-PT" dirty="0"/>
              <a:t>A linguagem e o programa evoluem em conjunto.</a:t>
            </a:r>
          </a:p>
          <a:p>
            <a:pPr>
              <a:lnSpc>
                <a:spcPct val="110000"/>
              </a:lnSpc>
            </a:pPr>
            <a:r>
              <a:rPr lang="pt-PT" dirty="0"/>
              <a:t>Importante criar abstrações ajustadas ao domínio de aplicação.</a:t>
            </a:r>
          </a:p>
          <a:p>
            <a:pPr>
              <a:lnSpc>
                <a:spcPct val="110000"/>
              </a:lnSpc>
            </a:pP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83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LISP “puro”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560645"/>
            <a:ext cx="7931224" cy="489269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pt-PT" dirty="0"/>
              <a:t>O LISP “puro” é um núcleo central da linguagem baseado exclusivamente no cálculo lambda, a que mais tarde os vários dialectos adicionaram muitas outras funcionalidades acessórias, algumas das quais desvirtuantes do paradigma funcional.</a:t>
            </a:r>
          </a:p>
          <a:p>
            <a:pPr>
              <a:lnSpc>
                <a:spcPct val="120000"/>
              </a:lnSpc>
            </a:pPr>
            <a:r>
              <a:rPr lang="pt-PT" dirty="0"/>
              <a:t>Características principais:</a:t>
            </a:r>
          </a:p>
          <a:p>
            <a:pPr lvl="1">
              <a:lnSpc>
                <a:spcPct val="120000"/>
              </a:lnSpc>
            </a:pPr>
            <a:r>
              <a:rPr lang="pt-PT" dirty="0"/>
              <a:t>Variáveis podem mudar de tipo durante a execução</a:t>
            </a:r>
          </a:p>
          <a:p>
            <a:pPr lvl="1">
              <a:lnSpc>
                <a:spcPct val="120000"/>
              </a:lnSpc>
            </a:pPr>
            <a:r>
              <a:rPr lang="pt-PT" dirty="0"/>
              <a:t>Ausência de operação de atribuição</a:t>
            </a:r>
          </a:p>
          <a:p>
            <a:pPr lvl="1">
              <a:lnSpc>
                <a:spcPct val="120000"/>
              </a:lnSpc>
            </a:pPr>
            <a:r>
              <a:rPr lang="pt-PT" dirty="0"/>
              <a:t>Ausência de sequenciação</a:t>
            </a:r>
          </a:p>
          <a:p>
            <a:pPr lvl="1">
              <a:lnSpc>
                <a:spcPct val="120000"/>
              </a:lnSpc>
            </a:pPr>
            <a:r>
              <a:rPr lang="pt-PT" dirty="0"/>
              <a:t>Ausência de estruturas de controlo iterativas (ciclos)</a:t>
            </a:r>
          </a:p>
          <a:p>
            <a:pPr lvl="1">
              <a:lnSpc>
                <a:spcPct val="120000"/>
              </a:lnSpc>
            </a:pPr>
            <a:r>
              <a:rPr lang="pt-PT" dirty="0"/>
              <a:t>Ausência do conceito de “pointer” para manipulação de estruturas de dados dinâmicas</a:t>
            </a:r>
          </a:p>
          <a:p>
            <a:pPr lvl="1">
              <a:lnSpc>
                <a:spcPct val="120000"/>
              </a:lnSpc>
            </a:pPr>
            <a:r>
              <a:rPr lang="pt-PT" dirty="0"/>
              <a:t>Ausência da necessidade de gerir a memória “heap”.</a:t>
            </a:r>
          </a:p>
          <a:p>
            <a:pPr lvl="1">
              <a:lnSpc>
                <a:spcPct val="120000"/>
              </a:lnSpc>
            </a:pPr>
            <a:r>
              <a:rPr lang="pt-PT" dirty="0"/>
              <a:t>Interpretado (compilado por partes) </a:t>
            </a:r>
          </a:p>
          <a:p>
            <a:pPr lvl="1">
              <a:lnSpc>
                <a:spcPct val="120000"/>
              </a:lnSpc>
            </a:pPr>
            <a:r>
              <a:rPr lang="pt-PT" dirty="0"/>
              <a:t>Programas e dados têm a mesma estrutura</a:t>
            </a:r>
          </a:p>
          <a:p>
            <a:pPr lvl="1">
              <a:lnSpc>
                <a:spcPct val="120000"/>
              </a:lnSpc>
            </a:pPr>
            <a:r>
              <a:rPr lang="pt-PT" dirty="0"/>
              <a:t>Acesso direto ao avaliador o que significa que é possível fazer programas que fazem programas</a:t>
            </a:r>
          </a:p>
          <a:p>
            <a:pPr>
              <a:lnSpc>
                <a:spcPct val="120000"/>
              </a:lnSpc>
            </a:pP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Aspetos Básicos do Avaliador: programas vs. 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844824"/>
            <a:ext cx="8010088" cy="4418816"/>
          </a:xfrm>
        </p:spPr>
        <p:txBody>
          <a:bodyPr/>
          <a:lstStyle/>
          <a:p>
            <a:r>
              <a:rPr lang="pt-PT" dirty="0"/>
              <a:t>Invocação de funções</a:t>
            </a:r>
          </a:p>
          <a:p>
            <a:pPr lvl="1"/>
            <a:r>
              <a:rPr lang="pt-PT" dirty="0"/>
              <a:t>Usa-se listas com a seguinte sintaxe:</a:t>
            </a:r>
          </a:p>
          <a:p>
            <a:pPr marL="457200" lvl="1" indent="0">
              <a:buNone/>
            </a:pPr>
            <a:r>
              <a:rPr lang="pt-PT" dirty="0"/>
              <a:t>	notação prefixa e entre parêntesis </a:t>
            </a:r>
          </a:p>
          <a:p>
            <a:pPr marL="914400" lvl="2" indent="0">
              <a:buNone/>
            </a:pPr>
            <a:r>
              <a:rPr lang="pt-PT" dirty="0"/>
              <a:t>(+ 2 3)	=&gt; 5</a:t>
            </a:r>
          </a:p>
          <a:p>
            <a:r>
              <a:rPr lang="pt-PT" dirty="0"/>
              <a:t>Plica 	</a:t>
            </a:r>
          </a:p>
          <a:p>
            <a:pPr lvl="1"/>
            <a:r>
              <a:rPr lang="pt-PT" dirty="0"/>
              <a:t>serve para evitar avaliar a expressão à direita, tratando-a como dados e não como programa. </a:t>
            </a:r>
          </a:p>
          <a:p>
            <a:pPr lvl="2"/>
            <a:r>
              <a:rPr lang="pt-PT" dirty="0"/>
              <a:t>‘a	=&gt; a </a:t>
            </a:r>
          </a:p>
          <a:p>
            <a:pPr lvl="2"/>
            <a:r>
              <a:rPr lang="pt-PT" dirty="0"/>
              <a:t>‘(a b)	=&gt; (a b)</a:t>
            </a:r>
          </a:p>
          <a:p>
            <a:r>
              <a:rPr lang="pt-PT" dirty="0"/>
              <a:t>Non-case-</a:t>
            </a:r>
            <a:r>
              <a:rPr lang="pt-PT" dirty="0" err="1"/>
              <a:t>sensitive</a:t>
            </a:r>
            <a:endParaRPr lang="pt-PT" dirty="0"/>
          </a:p>
          <a:p>
            <a:pPr lvl="1"/>
            <a:r>
              <a:rPr lang="pt-PT" dirty="0"/>
              <a:t>Pode escrever-se os nomes das funções e variáveis sem diferenciar maiúsculas de minúsculas.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Tipos </a:t>
            </a:r>
            <a:r>
              <a:rPr lang="pt-PT"/>
              <a:t>de Dados </a:t>
            </a:r>
            <a:r>
              <a:rPr lang="pt-PT" dirty="0"/>
              <a:t>elementares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844824"/>
            <a:ext cx="7488832" cy="4418816"/>
          </a:xfrm>
        </p:spPr>
        <p:txBody>
          <a:bodyPr numCol="2">
            <a:normAutofit/>
          </a:bodyPr>
          <a:lstStyle/>
          <a:p>
            <a:r>
              <a:rPr lang="pt-PT" dirty="0"/>
              <a:t>Átomos</a:t>
            </a:r>
          </a:p>
          <a:p>
            <a:pPr lvl="1"/>
            <a:r>
              <a:rPr lang="pt-PT" dirty="0" err="1"/>
              <a:t>Simbolos</a:t>
            </a:r>
            <a:endParaRPr lang="pt-PT" dirty="0"/>
          </a:p>
          <a:p>
            <a:pPr lvl="1"/>
            <a:r>
              <a:rPr lang="pt-PT" dirty="0"/>
              <a:t>Números </a:t>
            </a:r>
          </a:p>
          <a:p>
            <a:pPr lvl="2"/>
            <a:r>
              <a:rPr lang="pt-PT" dirty="0"/>
              <a:t>Inteiros </a:t>
            </a:r>
          </a:p>
          <a:p>
            <a:pPr lvl="3"/>
            <a:r>
              <a:rPr lang="pt-PT" dirty="0" err="1"/>
              <a:t>Fixnums</a:t>
            </a:r>
            <a:endParaRPr lang="pt-PT" dirty="0"/>
          </a:p>
          <a:p>
            <a:pPr lvl="3"/>
            <a:r>
              <a:rPr lang="pt-PT" dirty="0" err="1"/>
              <a:t>Bignums</a:t>
            </a:r>
            <a:endParaRPr lang="pt-PT" dirty="0"/>
          </a:p>
          <a:p>
            <a:pPr lvl="2"/>
            <a:r>
              <a:rPr lang="pt-PT" dirty="0"/>
              <a:t>Reais</a:t>
            </a:r>
          </a:p>
          <a:p>
            <a:pPr lvl="2"/>
            <a:r>
              <a:rPr lang="pt-PT" dirty="0"/>
              <a:t>Etc.</a:t>
            </a:r>
          </a:p>
          <a:p>
            <a:pPr lvl="1"/>
            <a:r>
              <a:rPr lang="pt-PT" dirty="0"/>
              <a:t>Booleanos</a:t>
            </a:r>
          </a:p>
          <a:p>
            <a:pPr lvl="1"/>
            <a:r>
              <a:rPr lang="pt-PT" dirty="0"/>
              <a:t>Caracteres</a:t>
            </a:r>
          </a:p>
          <a:p>
            <a:pPr lvl="1"/>
            <a:r>
              <a:rPr lang="pt-PT" dirty="0" err="1"/>
              <a:t>Strings</a:t>
            </a:r>
            <a:endParaRPr lang="pt-PT" dirty="0"/>
          </a:p>
          <a:p>
            <a:pPr lvl="1"/>
            <a:r>
              <a:rPr lang="pt-PT" dirty="0"/>
              <a:t>Outros</a:t>
            </a:r>
          </a:p>
          <a:p>
            <a:pPr lvl="1"/>
            <a:endParaRPr lang="pt-PT" dirty="0"/>
          </a:p>
          <a:p>
            <a:r>
              <a:rPr lang="pt-PT" dirty="0"/>
              <a:t>Listas</a:t>
            </a:r>
          </a:p>
          <a:p>
            <a:pPr lvl="1"/>
            <a:r>
              <a:rPr lang="pt-PT" dirty="0"/>
              <a:t>Estruturas de dados dinâmicas, usadas para dados e programas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pPr lvl="1"/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3AFC-FCB8-4CA6-9917-2DF74B66C44D}" type="slidenum">
              <a:rPr lang="pt-PT"/>
              <a:pPr/>
              <a:t>19</a:t>
            </a:fld>
            <a:endParaRPr lang="pt-P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FA80176-AC49-4DD7-AA35-67B1A0FEB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763588"/>
            <a:ext cx="7578725" cy="12938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 dirty="0"/>
              <a:t>O que é a Inteligência Artificial (IA) ?</a:t>
            </a:r>
            <a:endParaRPr lang="en-GB" dirty="0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A30DADF-D6BC-4DD2-A092-C277B57916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2400" dirty="0" err="1"/>
              <a:t>Muitas</a:t>
            </a:r>
            <a:r>
              <a:rPr lang="en-GB" sz="2400" dirty="0"/>
              <a:t> </a:t>
            </a:r>
            <a:r>
              <a:rPr lang="en-GB" sz="2400" dirty="0" err="1"/>
              <a:t>definições</a:t>
            </a:r>
            <a:r>
              <a:rPr lang="en-GB" sz="2400" dirty="0"/>
              <a:t> de </a:t>
            </a:r>
            <a:r>
              <a:rPr lang="en-GB" sz="2400" dirty="0" err="1"/>
              <a:t>Inteligência</a:t>
            </a:r>
            <a:endParaRPr lang="en-GB" sz="24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sz="2400" dirty="0" err="1"/>
              <a:t>Aspectos</a:t>
            </a:r>
            <a:r>
              <a:rPr lang="en-GB" sz="2400" dirty="0"/>
              <a:t> a </a:t>
            </a:r>
            <a:r>
              <a:rPr lang="en-GB" sz="2400" dirty="0" err="1"/>
              <a:t>considerar</a:t>
            </a:r>
            <a:r>
              <a:rPr lang="en-GB" sz="2400" dirty="0"/>
              <a:t>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GB" dirty="0" err="1"/>
              <a:t>Capacidade</a:t>
            </a:r>
            <a:r>
              <a:rPr lang="en-GB" dirty="0"/>
              <a:t> de resolver </a:t>
            </a:r>
            <a:r>
              <a:rPr lang="en-GB" dirty="0" err="1"/>
              <a:t>problemas</a:t>
            </a:r>
            <a:endParaRPr lang="en-GB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GB" dirty="0" err="1"/>
              <a:t>Capacidade</a:t>
            </a:r>
            <a:r>
              <a:rPr lang="en-GB" dirty="0"/>
              <a:t> de </a:t>
            </a:r>
            <a:r>
              <a:rPr lang="en-GB" dirty="0" err="1"/>
              <a:t>usar</a:t>
            </a:r>
            <a:r>
              <a:rPr lang="en-GB" dirty="0"/>
              <a:t> o </a:t>
            </a:r>
            <a:r>
              <a:rPr lang="en-GB" dirty="0" err="1"/>
              <a:t>conhecimento</a:t>
            </a:r>
            <a:r>
              <a:rPr lang="en-GB" dirty="0"/>
              <a:t> – </a:t>
            </a:r>
            <a:r>
              <a:rPr lang="en-GB" dirty="0" err="1"/>
              <a:t>raciocínio</a:t>
            </a:r>
            <a:endParaRPr lang="en-GB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GB" dirty="0" err="1"/>
              <a:t>Capacidade</a:t>
            </a:r>
            <a:r>
              <a:rPr lang="en-GB" dirty="0"/>
              <a:t> de </a:t>
            </a:r>
            <a:r>
              <a:rPr lang="en-GB" dirty="0" err="1"/>
              <a:t>Aprender</a:t>
            </a:r>
            <a:endParaRPr lang="en-GB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GB" dirty="0"/>
              <a:t>Etc.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sz="2400" dirty="0" err="1"/>
              <a:t>Medida</a:t>
            </a:r>
            <a:r>
              <a:rPr lang="en-GB" sz="2400" dirty="0"/>
              <a:t> de </a:t>
            </a:r>
            <a:r>
              <a:rPr lang="en-GB" sz="2400" dirty="0" err="1"/>
              <a:t>inteligência</a:t>
            </a:r>
            <a:r>
              <a:rPr lang="en-GB" sz="2400" dirty="0"/>
              <a:t>: QI (testes de </a:t>
            </a:r>
            <a:r>
              <a:rPr lang="en-GB" sz="2400" dirty="0" err="1"/>
              <a:t>inteligência</a:t>
            </a:r>
            <a:r>
              <a:rPr lang="en-GB" sz="2400" dirty="0"/>
              <a:t>)…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sz="2400" dirty="0" err="1"/>
              <a:t>Jogar</a:t>
            </a:r>
            <a:r>
              <a:rPr lang="en-GB" sz="2400" dirty="0"/>
              <a:t> </a:t>
            </a:r>
            <a:r>
              <a:rPr lang="en-GB" sz="2400" dirty="0" err="1"/>
              <a:t>xadrez</a:t>
            </a:r>
            <a:r>
              <a:rPr lang="en-GB" sz="2400" dirty="0"/>
              <a:t> </a:t>
            </a:r>
            <a:r>
              <a:rPr lang="en-GB" sz="2400" dirty="0" err="1"/>
              <a:t>denota</a:t>
            </a:r>
            <a:r>
              <a:rPr lang="en-GB" sz="2400" dirty="0"/>
              <a:t> </a:t>
            </a:r>
            <a:r>
              <a:rPr lang="en-GB" sz="2400" dirty="0" err="1"/>
              <a:t>inteligência</a:t>
            </a:r>
            <a:r>
              <a:rPr lang="en-GB" sz="2400" dirty="0"/>
              <a:t>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GB" dirty="0" err="1"/>
              <a:t>Em</a:t>
            </a:r>
            <a:r>
              <a:rPr lang="en-GB" dirty="0"/>
              <a:t> 1980 </a:t>
            </a:r>
            <a:r>
              <a:rPr lang="en-GB" dirty="0" err="1"/>
              <a:t>aparentemente</a:t>
            </a:r>
            <a:r>
              <a:rPr lang="en-GB" dirty="0"/>
              <a:t> a </a:t>
            </a:r>
            <a:r>
              <a:rPr lang="en-GB" dirty="0" err="1"/>
              <a:t>resposta</a:t>
            </a:r>
            <a:r>
              <a:rPr lang="en-GB" dirty="0"/>
              <a:t> era consensual…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GB" dirty="0" err="1"/>
              <a:t>Hoje</a:t>
            </a:r>
            <a:r>
              <a:rPr lang="en-GB" dirty="0"/>
              <a:t> </a:t>
            </a:r>
            <a:r>
              <a:rPr lang="en-GB" dirty="0" err="1"/>
              <a:t>há</a:t>
            </a:r>
            <a:r>
              <a:rPr lang="en-GB" dirty="0"/>
              <a:t> </a:t>
            </a:r>
            <a:r>
              <a:rPr lang="en-GB" dirty="0" err="1"/>
              <a:t>máquinas</a:t>
            </a:r>
            <a:r>
              <a:rPr lang="en-GB" dirty="0"/>
              <a:t> que </a:t>
            </a:r>
            <a:r>
              <a:rPr lang="en-GB" dirty="0" err="1"/>
              <a:t>derrotam</a:t>
            </a:r>
            <a:r>
              <a:rPr lang="en-GB" dirty="0"/>
              <a:t> o </a:t>
            </a:r>
            <a:r>
              <a:rPr lang="en-GB" dirty="0" err="1"/>
              <a:t>campeão</a:t>
            </a:r>
            <a:r>
              <a:rPr lang="en-GB" dirty="0"/>
              <a:t> do </a:t>
            </a:r>
            <a:r>
              <a:rPr lang="en-GB" dirty="0" err="1"/>
              <a:t>Mundo</a:t>
            </a:r>
            <a:r>
              <a:rPr lang="en-GB" dirty="0"/>
              <a:t>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0F4C8-C676-4114-AFE7-BE7C044E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dirty="0"/>
              <a:t>Joaquim Filipe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0A820-5ABA-4C19-8B0E-AA014715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185A3657-3636-43BF-895A-F2B5F143EA21}" type="slidenum">
              <a:rPr lang="pt-PT" altLang="pt-PT" sz="1000">
                <a:latin typeface="Arial" panose="020B0604020202020204" pitchFamily="34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pt-PT" altLang="pt-PT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2096"/>
            <a:ext cx="8549640" cy="912688"/>
          </a:xfrm>
        </p:spPr>
        <p:txBody>
          <a:bodyPr>
            <a:normAutofit fontScale="90000"/>
          </a:bodyPr>
          <a:lstStyle/>
          <a:p>
            <a:r>
              <a:rPr lang="pt-PT" sz="3200" dirty="0"/>
              <a:t>LITERAIS de: Números, booleanos, Carateres e </a:t>
            </a:r>
            <a:r>
              <a:rPr lang="pt-PT" sz="3200" dirty="0" err="1"/>
              <a:t>Strings</a:t>
            </a:r>
            <a:endParaRPr lang="pt-PT" sz="32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PT" dirty="0"/>
              <a:t>Exemplos de literais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PT" dirty="0"/>
          </a:p>
          <a:p>
            <a:pPr lvl="1">
              <a:buFont typeface="Wingdings" pitchFamily="2" charset="2"/>
              <a:buNone/>
            </a:pPr>
            <a:r>
              <a:rPr lang="pt-PT" sz="2400" dirty="0"/>
              <a:t>Inteiros: 	-1 	1 	2		</a:t>
            </a:r>
          </a:p>
          <a:p>
            <a:pPr lvl="1">
              <a:buFont typeface="Wingdings" pitchFamily="2" charset="2"/>
              <a:buNone/>
            </a:pPr>
            <a:r>
              <a:rPr lang="pt-PT" sz="2400" dirty="0"/>
              <a:t>	</a:t>
            </a:r>
            <a:r>
              <a:rPr lang="pt-PT" sz="2200" dirty="0" err="1"/>
              <a:t>Fixnum</a:t>
            </a:r>
            <a:r>
              <a:rPr lang="pt-PT" sz="2200" dirty="0"/>
              <a:t>: [</a:t>
            </a:r>
            <a:r>
              <a:rPr lang="pt-PT" sz="2200" dirty="0" err="1">
                <a:hlinkClick r:id="rId2" action="ppaction://hlinkfile"/>
              </a:rPr>
              <a:t>most</a:t>
            </a:r>
            <a:r>
              <a:rPr lang="pt-PT" sz="2200" dirty="0">
                <a:hlinkClick r:id="rId2" action="ppaction://hlinkfile"/>
              </a:rPr>
              <a:t>-negative-</a:t>
            </a:r>
            <a:r>
              <a:rPr lang="pt-PT" sz="2200" dirty="0" err="1">
                <a:hlinkClick r:id="rId2" action="ppaction://hlinkfile"/>
              </a:rPr>
              <a:t>fixnum</a:t>
            </a:r>
            <a:r>
              <a:rPr lang="pt-PT" sz="2200" dirty="0"/>
              <a:t>, </a:t>
            </a:r>
            <a:r>
              <a:rPr lang="pt-PT" sz="2200" dirty="0" err="1">
                <a:hlinkClick r:id="rId2" action="ppaction://hlinkfile"/>
              </a:rPr>
              <a:t>most</a:t>
            </a:r>
            <a:r>
              <a:rPr lang="pt-PT" sz="2200" dirty="0">
                <a:hlinkClick r:id="rId2" action="ppaction://hlinkfile"/>
              </a:rPr>
              <a:t>-positive-</a:t>
            </a:r>
            <a:r>
              <a:rPr lang="pt-PT" sz="2200" dirty="0" err="1">
                <a:hlinkClick r:id="rId2" action="ppaction://hlinkfile"/>
              </a:rPr>
              <a:t>fixnum</a:t>
            </a:r>
            <a:r>
              <a:rPr lang="pt-PT" sz="2200" dirty="0"/>
              <a:t>]</a:t>
            </a:r>
          </a:p>
          <a:p>
            <a:pPr lvl="1">
              <a:buNone/>
            </a:pPr>
            <a:r>
              <a:rPr lang="pt-PT" sz="2200" dirty="0"/>
              <a:t>	</a:t>
            </a:r>
            <a:r>
              <a:rPr lang="pt-PT" sz="2200" dirty="0" err="1"/>
              <a:t>Bignum</a:t>
            </a:r>
            <a:r>
              <a:rPr lang="pt-PT" sz="2200" dirty="0"/>
              <a:t>: 64646765756756756756752343</a:t>
            </a:r>
          </a:p>
          <a:p>
            <a:pPr lvl="1">
              <a:buFont typeface="Wingdings" pitchFamily="2" charset="2"/>
              <a:buNone/>
            </a:pPr>
            <a:endParaRPr lang="pt-PT" sz="2400" dirty="0"/>
          </a:p>
          <a:p>
            <a:pPr lvl="1">
              <a:buFont typeface="Wingdings" pitchFamily="2" charset="2"/>
              <a:buNone/>
            </a:pPr>
            <a:r>
              <a:rPr lang="pt-PT" sz="2400" dirty="0"/>
              <a:t>Reais:  	1.2 	5.3	4.1e7</a:t>
            </a:r>
          </a:p>
          <a:p>
            <a:pPr lvl="1">
              <a:buFont typeface="Wingdings" pitchFamily="2" charset="2"/>
              <a:buNone/>
            </a:pPr>
            <a:endParaRPr lang="pt-PT" sz="2400" dirty="0"/>
          </a:p>
          <a:p>
            <a:pPr lvl="1">
              <a:buFont typeface="Wingdings" pitchFamily="2" charset="2"/>
              <a:buNone/>
            </a:pPr>
            <a:r>
              <a:rPr lang="pt-PT" sz="2400" dirty="0"/>
              <a:t>Booleanos:   T   NIL</a:t>
            </a:r>
          </a:p>
          <a:p>
            <a:pPr lvl="1">
              <a:buFont typeface="Wingdings" pitchFamily="2" charset="2"/>
              <a:buNone/>
            </a:pPr>
            <a:endParaRPr lang="pt-PT" sz="2400" dirty="0"/>
          </a:p>
          <a:p>
            <a:pPr lvl="1">
              <a:buFont typeface="Wingdings" pitchFamily="2" charset="2"/>
              <a:buNone/>
            </a:pPr>
            <a:r>
              <a:rPr lang="pt-PT" sz="2400" dirty="0"/>
              <a:t>Caracteres: #\a #\b</a:t>
            </a:r>
          </a:p>
          <a:p>
            <a:pPr lvl="1">
              <a:buFont typeface="Wingdings" pitchFamily="2" charset="2"/>
              <a:buNone/>
            </a:pPr>
            <a:endParaRPr lang="pt-PT" sz="2400" dirty="0"/>
          </a:p>
          <a:p>
            <a:pPr lvl="1">
              <a:buFont typeface="Wingdings" pitchFamily="2" charset="2"/>
              <a:buNone/>
            </a:pPr>
            <a:r>
              <a:rPr lang="pt-PT" sz="2400" dirty="0" err="1"/>
              <a:t>Strings</a:t>
            </a:r>
            <a:r>
              <a:rPr lang="pt-PT" sz="2400" dirty="0"/>
              <a:t>: “sou uma </a:t>
            </a:r>
            <a:r>
              <a:rPr lang="pt-PT" sz="2400" dirty="0" err="1"/>
              <a:t>string</a:t>
            </a:r>
            <a:r>
              <a:rPr lang="pt-PT" sz="2400" dirty="0"/>
              <a:t>”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FED9-C943-4C8B-A4C0-292E2440210A}" type="slidenum">
              <a:rPr lang="pt-PT"/>
              <a:pPr/>
              <a:t>20</a:t>
            </a:fld>
            <a:endParaRPr lang="pt-PT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/>
              <a:t>Símbolos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28736"/>
            <a:ext cx="7772400" cy="4926824"/>
          </a:xfrm>
        </p:spPr>
        <p:txBody>
          <a:bodyPr/>
          <a:lstStyle/>
          <a:p>
            <a:r>
              <a:rPr lang="pt-PT" dirty="0"/>
              <a:t>Permitem representar variáveis e funções </a:t>
            </a:r>
          </a:p>
          <a:p>
            <a:r>
              <a:rPr lang="pt-PT" dirty="0"/>
              <a:t>Estrutura de um símbolo (slots)</a:t>
            </a:r>
          </a:p>
          <a:p>
            <a:pPr lvl="2"/>
            <a:r>
              <a:rPr lang="pt-PT" dirty="0"/>
              <a:t>Nome, função, valor, lista de propriedades, pacote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A tabela de símbolos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71CC-6CE9-4B64-89A9-11AC8A095422}" type="slidenum">
              <a:rPr lang="pt-PT"/>
              <a:pPr/>
              <a:t>21</a:t>
            </a:fld>
            <a:endParaRPr lang="pt-PT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758473"/>
              </p:ext>
            </p:extLst>
          </p:nvPr>
        </p:nvGraphicFramePr>
        <p:xfrm>
          <a:off x="2123728" y="2564904"/>
          <a:ext cx="2833686" cy="2221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2735">
                <a:tc>
                  <a:txBody>
                    <a:bodyPr/>
                    <a:lstStyle/>
                    <a:p>
                      <a:r>
                        <a:rPr lang="pt-PT" dirty="0"/>
                        <a:t>factorial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724">
                <a:tc>
                  <a:txBody>
                    <a:bodyPr/>
                    <a:lstStyle/>
                    <a:p>
                      <a:r>
                        <a:rPr lang="pt-PT" dirty="0" err="1"/>
                        <a:t>Name</a:t>
                      </a:r>
                      <a:r>
                        <a:rPr lang="pt-PT" dirty="0"/>
                        <a:t>: “</a:t>
                      </a:r>
                      <a:r>
                        <a:rPr lang="pt-PT" dirty="0" err="1"/>
                        <a:t>factorial</a:t>
                      </a:r>
                      <a:r>
                        <a:rPr lang="pt-PT" dirty="0"/>
                        <a:t>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724">
                <a:tc>
                  <a:txBody>
                    <a:bodyPr/>
                    <a:lstStyle/>
                    <a:p>
                      <a:r>
                        <a:rPr lang="pt-PT" dirty="0" err="1"/>
                        <a:t>Function</a:t>
                      </a:r>
                      <a:r>
                        <a:rPr lang="pt-PT" dirty="0"/>
                        <a:t>: (lambda(...)…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724">
                <a:tc>
                  <a:txBody>
                    <a:bodyPr/>
                    <a:lstStyle/>
                    <a:p>
                      <a:r>
                        <a:rPr lang="pt-PT" dirty="0" err="1"/>
                        <a:t>Value</a:t>
                      </a:r>
                      <a:r>
                        <a:rPr lang="pt-PT" dirty="0"/>
                        <a:t>: </a:t>
                      </a:r>
                      <a:r>
                        <a:rPr lang="pt-PT" dirty="0" err="1"/>
                        <a:t>nil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724">
                <a:tc>
                  <a:txBody>
                    <a:bodyPr/>
                    <a:lstStyle/>
                    <a:p>
                      <a:r>
                        <a:rPr lang="pt-PT" dirty="0" err="1"/>
                        <a:t>PList</a:t>
                      </a:r>
                      <a:r>
                        <a:rPr lang="pt-PT" baseline="0" dirty="0"/>
                        <a:t>: </a:t>
                      </a:r>
                      <a:r>
                        <a:rPr lang="pt-PT" baseline="0" dirty="0" err="1"/>
                        <a:t>nil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724">
                <a:tc>
                  <a:txBody>
                    <a:bodyPr/>
                    <a:lstStyle/>
                    <a:p>
                      <a:r>
                        <a:rPr lang="pt-PT" dirty="0" err="1"/>
                        <a:t>Package</a:t>
                      </a:r>
                      <a:r>
                        <a:rPr lang="pt-PT" dirty="0"/>
                        <a:t>: </a:t>
                      </a:r>
                      <a:r>
                        <a:rPr lang="pt-PT" dirty="0" err="1"/>
                        <a:t>default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349317"/>
              </p:ext>
            </p:extLst>
          </p:nvPr>
        </p:nvGraphicFramePr>
        <p:xfrm>
          <a:off x="1500166" y="5643578"/>
          <a:ext cx="57361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7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Factorial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Cdr</a:t>
                      </a:r>
                      <a:r>
                        <a:rPr lang="pt-PT" dirty="0"/>
                        <a:t>     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Listas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24802"/>
            <a:ext cx="7772400" cy="4712510"/>
          </a:xfrm>
        </p:spPr>
        <p:txBody>
          <a:bodyPr>
            <a:normAutofit/>
          </a:bodyPr>
          <a:lstStyle/>
          <a:p>
            <a:r>
              <a:rPr lang="pt-PT" dirty="0"/>
              <a:t>Listas: Estruturas de dados dinâmicas</a:t>
            </a:r>
          </a:p>
          <a:p>
            <a:pPr lvl="1"/>
            <a:r>
              <a:rPr lang="pt-PT" dirty="0"/>
              <a:t>Baseada em células </a:t>
            </a:r>
            <a:r>
              <a:rPr lang="pt-PT" i="1" dirty="0" err="1"/>
              <a:t>cons</a:t>
            </a:r>
            <a:endParaRPr lang="pt-PT" i="1" dirty="0"/>
          </a:p>
          <a:p>
            <a:pPr lvl="3"/>
            <a:r>
              <a:rPr lang="en-US" dirty="0">
                <a:hlinkClick r:id="rId2"/>
              </a:rPr>
              <a:t>https://en.wikipedia.org/wiki/Cons</a:t>
            </a:r>
            <a:endParaRPr lang="en-US" dirty="0"/>
          </a:p>
          <a:p>
            <a:pPr marL="457200" lvl="1" indent="0">
              <a:buNone/>
            </a:pPr>
            <a:endParaRPr lang="pt-PT" i="1" dirty="0"/>
          </a:p>
          <a:p>
            <a:pPr lvl="2"/>
            <a:r>
              <a:rPr lang="pt-PT" dirty="0"/>
              <a:t>Exercicio1 : representar graficamente a lista (a b </a:t>
            </a:r>
            <a:r>
              <a:rPr lang="pt-PT"/>
              <a:t>c)</a:t>
            </a:r>
          </a:p>
          <a:p>
            <a:pPr lvl="2"/>
            <a:endParaRPr lang="pt-PT" dirty="0"/>
          </a:p>
          <a:p>
            <a:pPr marL="0" indent="0">
              <a:buNone/>
            </a:pPr>
            <a:endParaRPr lang="pt-PT" dirty="0"/>
          </a:p>
          <a:p>
            <a:pPr lvl="2"/>
            <a:endParaRPr lang="pt-PT" dirty="0"/>
          </a:p>
          <a:p>
            <a:pPr lvl="2"/>
            <a:r>
              <a:rPr lang="pt-PT" dirty="0" err="1"/>
              <a:t>Exercicio</a:t>
            </a:r>
            <a:r>
              <a:rPr lang="pt-PT" dirty="0"/>
              <a:t> 2: representar graficamente a lista (a (b c) d)</a:t>
            </a:r>
          </a:p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0745-502B-4721-976E-1E3E05C3F50A}" type="slidenum">
              <a:rPr lang="pt-PT"/>
              <a:pPr/>
              <a:t>22</a:t>
            </a:fld>
            <a:endParaRPr lang="pt-PT"/>
          </a:p>
        </p:txBody>
      </p:sp>
      <p:grpSp>
        <p:nvGrpSpPr>
          <p:cNvPr id="2" name="Group 1"/>
          <p:cNvGrpSpPr/>
          <p:nvPr/>
        </p:nvGrpSpPr>
        <p:grpSpPr>
          <a:xfrm>
            <a:off x="1833546" y="3212976"/>
            <a:ext cx="5834798" cy="549275"/>
            <a:chOff x="1274922" y="3495865"/>
            <a:chExt cx="5834798" cy="549275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1274922" y="3758710"/>
              <a:ext cx="428628" cy="1"/>
            </a:xfrm>
            <a:prstGeom prst="straightConnector1">
              <a:avLst/>
            </a:prstGeom>
            <a:ln cap="rnd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1768619" y="3502278"/>
              <a:ext cx="1230630" cy="539115"/>
              <a:chOff x="0" y="0"/>
              <a:chExt cx="1230978" cy="539126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0" y="0"/>
                <a:ext cx="617855" cy="53912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PT" sz="2400" b="1" dirty="0">
                    <a:ln w="10160" cap="flat" cmpd="sng" algn="ctr">
                      <a:solidFill>
                        <a:srgbClr val="4472C4"/>
                      </a:solidFill>
                      <a:prstDash val="solid"/>
                      <a:round/>
                    </a:ln>
                    <a:solidFill>
                      <a:srgbClr val="FFFFFF"/>
                    </a:solidFill>
                    <a:effectLst>
                      <a:outerShdw blurRad="38100" dist="22860" dir="5400000" algn="tl">
                        <a:srgbClr val="000000">
                          <a:alpha val="30000"/>
                        </a:srgbClr>
                      </a:outerShdw>
                    </a:effectLst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endParaRPr lang="pt-PT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613123" y="0"/>
                <a:ext cx="617855" cy="53911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PT" sz="2400" b="1">
                    <a:ln w="11113" cap="flat" cmpd="sng" algn="ctr">
                      <a:solidFill>
                        <a:srgbClr val="ED7D31"/>
                      </a:solidFill>
                      <a:prstDash val="solid"/>
                      <a:round/>
                    </a:ln>
                    <a:solidFill>
                      <a:srgbClr val="F8CBAD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pt-PT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3347864" y="3501008"/>
              <a:ext cx="1230630" cy="539115"/>
              <a:chOff x="0" y="0"/>
              <a:chExt cx="1230978" cy="539126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0" y="0"/>
                <a:ext cx="617855" cy="53912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PT" sz="2400" b="1">
                    <a:ln w="10160" cap="flat" cmpd="sng" algn="ctr">
                      <a:solidFill>
                        <a:srgbClr val="4472C4"/>
                      </a:solidFill>
                      <a:prstDash val="solid"/>
                      <a:round/>
                    </a:ln>
                    <a:solidFill>
                      <a:srgbClr val="FFFFFF"/>
                    </a:solidFill>
                    <a:effectLst>
                      <a:outerShdw blurRad="38100" dist="22860" dir="5400000" algn="tl">
                        <a:srgbClr val="000000">
                          <a:alpha val="30000"/>
                        </a:srgbClr>
                      </a:outerShdw>
                    </a:effectLst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endParaRPr lang="pt-PT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613123" y="0"/>
                <a:ext cx="617855" cy="53911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PT" sz="2400" b="1">
                    <a:ln w="11113" cap="flat" cmpd="sng" algn="ctr">
                      <a:solidFill>
                        <a:srgbClr val="ED7D31"/>
                      </a:solidFill>
                      <a:prstDash val="solid"/>
                      <a:round/>
                    </a:ln>
                    <a:solidFill>
                      <a:srgbClr val="F8CBAD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pt-PT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4935999" y="3503548"/>
              <a:ext cx="1230630" cy="539115"/>
              <a:chOff x="0" y="0"/>
              <a:chExt cx="1230978" cy="539126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0" y="0"/>
                <a:ext cx="617855" cy="53912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PT" sz="2400" b="1">
                    <a:ln w="10160" cap="flat" cmpd="sng" algn="ctr">
                      <a:solidFill>
                        <a:srgbClr val="4472C4"/>
                      </a:solidFill>
                      <a:prstDash val="solid"/>
                      <a:round/>
                    </a:ln>
                    <a:solidFill>
                      <a:srgbClr val="FFFFFF"/>
                    </a:solidFill>
                    <a:effectLst>
                      <a:outerShdw blurRad="38100" dist="22860" dir="5400000" algn="tl">
                        <a:srgbClr val="000000">
                          <a:alpha val="30000"/>
                        </a:srgbClr>
                      </a:outerShdw>
                    </a:effectLst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endParaRPr lang="pt-PT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13123" y="0"/>
                <a:ext cx="617855" cy="53911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PT" sz="2400" b="1">
                    <a:ln w="11113" cap="flat" cmpd="sng" algn="ctr">
                      <a:solidFill>
                        <a:srgbClr val="ED7D31"/>
                      </a:solidFill>
                      <a:prstDash val="solid"/>
                      <a:round/>
                    </a:ln>
                    <a:solidFill>
                      <a:srgbClr val="F8CBAD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pt-PT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3" name="Straight Arrow Connector 42"/>
            <p:cNvCxnSpPr/>
            <p:nvPr/>
          </p:nvCxnSpPr>
          <p:spPr>
            <a:xfrm flipV="1">
              <a:off x="2693179" y="3766438"/>
              <a:ext cx="655320" cy="1016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4280679" y="3777868"/>
              <a:ext cx="655320" cy="1016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5871989" y="3757548"/>
              <a:ext cx="655320" cy="1016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 Box 1"/>
            <p:cNvSpPr txBox="1">
              <a:spLocks noChangeArrowheads="1"/>
            </p:cNvSpPr>
            <p:nvPr/>
          </p:nvSpPr>
          <p:spPr bwMode="auto">
            <a:xfrm>
              <a:off x="6465195" y="3495865"/>
              <a:ext cx="64452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2600" i="0" u="none" strike="noStrike" normalizeH="0" baseline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NIL</a:t>
              </a:r>
              <a:endParaRPr kumimoji="0" lang="pt-PT" altLang="pt-PT" sz="18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577761" y="1644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091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Tipo Abstrato Lista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636376"/>
            <a:ext cx="7772400" cy="4717274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Construtor</a:t>
            </a:r>
          </a:p>
          <a:p>
            <a:pPr lvl="1"/>
            <a:r>
              <a:rPr lang="pt-PT" dirty="0" err="1"/>
              <a:t>cons</a:t>
            </a:r>
            <a:r>
              <a:rPr lang="pt-PT" dirty="0"/>
              <a:t>	ex.: (</a:t>
            </a:r>
            <a:r>
              <a:rPr lang="pt-PT" dirty="0" err="1"/>
              <a:t>cons</a:t>
            </a:r>
            <a:r>
              <a:rPr lang="pt-PT" dirty="0"/>
              <a:t> ‘a ‘(b))	=&gt; (a b)</a:t>
            </a:r>
          </a:p>
          <a:p>
            <a:pPr lvl="1"/>
            <a:endParaRPr lang="pt-PT" dirty="0"/>
          </a:p>
          <a:p>
            <a:r>
              <a:rPr lang="pt-PT" dirty="0" err="1"/>
              <a:t>Selectores</a:t>
            </a:r>
            <a:r>
              <a:rPr lang="pt-PT" dirty="0"/>
              <a:t>: </a:t>
            </a:r>
          </a:p>
          <a:p>
            <a:pPr lvl="1"/>
            <a:r>
              <a:rPr lang="pt-PT" dirty="0" err="1"/>
              <a:t>car</a:t>
            </a:r>
            <a:r>
              <a:rPr lang="pt-PT" dirty="0"/>
              <a:t> 	ex.: (</a:t>
            </a:r>
            <a:r>
              <a:rPr lang="pt-PT" dirty="0" err="1"/>
              <a:t>car</a:t>
            </a:r>
            <a:r>
              <a:rPr lang="pt-PT" dirty="0"/>
              <a:t> ‘(a b))	=&gt; a</a:t>
            </a:r>
          </a:p>
          <a:p>
            <a:pPr lvl="1"/>
            <a:r>
              <a:rPr lang="pt-PT" dirty="0" err="1"/>
              <a:t>cdr</a:t>
            </a:r>
            <a:r>
              <a:rPr lang="pt-PT" dirty="0"/>
              <a:t>	ex.: (</a:t>
            </a:r>
            <a:r>
              <a:rPr lang="pt-PT" dirty="0" err="1"/>
              <a:t>cdr</a:t>
            </a:r>
            <a:r>
              <a:rPr lang="pt-PT" dirty="0"/>
              <a:t> ‘(a b))	=&gt; (b)</a:t>
            </a:r>
          </a:p>
          <a:p>
            <a:endParaRPr lang="pt-PT" dirty="0"/>
          </a:p>
          <a:p>
            <a:r>
              <a:rPr lang="pt-PT" dirty="0" err="1"/>
              <a:t>Exercicio</a:t>
            </a:r>
            <a:r>
              <a:rPr lang="pt-PT" dirty="0"/>
              <a:t>: representar as estruturas de dados dos parâmetros e resultados</a:t>
            </a:r>
          </a:p>
          <a:p>
            <a:endParaRPr lang="pt-PT" dirty="0"/>
          </a:p>
          <a:p>
            <a:r>
              <a:rPr lang="pt-PT" dirty="0"/>
              <a:t>Há seletores complexos que se aplicam a listas. Exemplo:</a:t>
            </a:r>
          </a:p>
          <a:p>
            <a:pPr lvl="1"/>
            <a:r>
              <a:rPr lang="pt-PT" dirty="0"/>
              <a:t>(</a:t>
            </a:r>
            <a:r>
              <a:rPr lang="pt-PT" dirty="0" err="1"/>
              <a:t>cadr</a:t>
            </a:r>
            <a:r>
              <a:rPr lang="pt-PT" dirty="0"/>
              <a:t> ‘(1 b c d))		</a:t>
            </a:r>
            <a:r>
              <a:rPr lang="pt-PT" dirty="0">
                <a:sym typeface="Wingdings" panose="05000000000000000000" pitchFamily="2" charset="2"/>
              </a:rPr>
              <a:t> b</a:t>
            </a:r>
            <a:r>
              <a:rPr lang="pt-PT" dirty="0"/>
              <a:t> </a:t>
            </a:r>
          </a:p>
          <a:p>
            <a:pPr lvl="1"/>
            <a:r>
              <a:rPr lang="pt-PT" dirty="0"/>
              <a:t>(</a:t>
            </a:r>
            <a:r>
              <a:rPr lang="pt-PT" dirty="0" err="1"/>
              <a:t>cddr</a:t>
            </a:r>
            <a:r>
              <a:rPr lang="pt-PT" dirty="0"/>
              <a:t> ‘(1 b c d))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/>
              <a:t>		</a:t>
            </a:r>
            <a:r>
              <a:rPr lang="pt-PT" dirty="0">
                <a:sym typeface="Wingdings" panose="05000000000000000000" pitchFamily="2" charset="2"/>
              </a:rPr>
              <a:t> (c d)</a:t>
            </a:r>
            <a:r>
              <a:rPr lang="pt-PT" dirty="0"/>
              <a:t> </a:t>
            </a:r>
          </a:p>
          <a:p>
            <a:pPr lvl="1"/>
            <a:r>
              <a:rPr lang="pt-PT" dirty="0"/>
              <a:t>(</a:t>
            </a:r>
            <a:r>
              <a:rPr lang="pt-PT" dirty="0" err="1"/>
              <a:t>caddr</a:t>
            </a:r>
            <a:r>
              <a:rPr lang="pt-PT" dirty="0"/>
              <a:t> ‘(1 b c d)) 	</a:t>
            </a:r>
            <a:r>
              <a:rPr lang="pt-PT" dirty="0">
                <a:sym typeface="Wingdings" panose="05000000000000000000" pitchFamily="2" charset="2"/>
              </a:rPr>
              <a:t> c</a:t>
            </a:r>
            <a:endParaRPr lang="pt-PT" dirty="0"/>
          </a:p>
          <a:p>
            <a:pPr lvl="1"/>
            <a:r>
              <a:rPr lang="pt-PT" dirty="0"/>
              <a:t>(</a:t>
            </a:r>
            <a:r>
              <a:rPr lang="pt-PT" dirty="0" err="1"/>
              <a:t>cdddr</a:t>
            </a:r>
            <a:r>
              <a:rPr lang="pt-PT" dirty="0"/>
              <a:t> ‘(1 b c d)) 	</a:t>
            </a:r>
            <a:r>
              <a:rPr lang="pt-PT" dirty="0">
                <a:sym typeface="Wingdings" panose="05000000000000000000" pitchFamily="2" charset="2"/>
              </a:rPr>
              <a:t> (d)</a:t>
            </a:r>
            <a:endParaRPr lang="pt-PT" dirty="0"/>
          </a:p>
          <a:p>
            <a:pPr lvl="1"/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9420-5D35-4B67-8533-5B2517BA7226}" type="slidenum">
              <a:rPr lang="pt-PT"/>
              <a:pPr/>
              <a:t>23</a:t>
            </a:fld>
            <a:endParaRPr lang="pt-PT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Formas especiais do LISP que definem extensões da estrutura sintática da linguagem.</a:t>
            </a:r>
          </a:p>
          <a:p>
            <a:r>
              <a:rPr lang="pt-PT" dirty="0"/>
              <a:t>Ao contrário de funções, não implicam invocação e utilização do </a:t>
            </a:r>
            <a:r>
              <a:rPr lang="pt-PT" i="1" dirty="0" err="1"/>
              <a:t>stack</a:t>
            </a:r>
            <a:r>
              <a:rPr lang="pt-PT" dirty="0"/>
              <a:t>. São meras substituições léxicas. </a:t>
            </a:r>
          </a:p>
          <a:p>
            <a:r>
              <a:rPr lang="pt-PT" dirty="0"/>
              <a:t>Exemplo: </a:t>
            </a:r>
          </a:p>
          <a:p>
            <a:pPr lvl="1"/>
            <a:r>
              <a:rPr lang="pt-PT" dirty="0"/>
              <a:t>(</a:t>
            </a:r>
            <a:r>
              <a:rPr lang="pt-PT" dirty="0" err="1">
                <a:solidFill>
                  <a:schemeClr val="accent2"/>
                </a:solidFill>
              </a:rPr>
              <a:t>first</a:t>
            </a:r>
            <a:r>
              <a:rPr lang="pt-PT" dirty="0">
                <a:solidFill>
                  <a:schemeClr val="accent2"/>
                </a:solidFill>
              </a:rPr>
              <a:t> </a:t>
            </a:r>
            <a:r>
              <a:rPr lang="pt-PT" dirty="0"/>
              <a:t>‘(a b c d)) </a:t>
            </a:r>
            <a:r>
              <a:rPr lang="pt-PT" dirty="0">
                <a:sym typeface="Wingdings" panose="05000000000000000000" pitchFamily="2" charset="2"/>
              </a:rPr>
              <a:t> </a:t>
            </a:r>
            <a:r>
              <a:rPr lang="pt-PT" dirty="0"/>
              <a:t>(</a:t>
            </a:r>
            <a:r>
              <a:rPr lang="pt-PT" dirty="0" err="1"/>
              <a:t>car</a:t>
            </a:r>
            <a:r>
              <a:rPr lang="pt-PT" dirty="0"/>
              <a:t> ‘(a b c d)) </a:t>
            </a:r>
            <a:r>
              <a:rPr lang="pt-PT" dirty="0">
                <a:sym typeface="Wingdings" panose="05000000000000000000" pitchFamily="2" charset="2"/>
              </a:rPr>
              <a:t> a</a:t>
            </a:r>
            <a:endParaRPr lang="pt-PT" dirty="0"/>
          </a:p>
          <a:p>
            <a:pPr lvl="1"/>
            <a:r>
              <a:rPr lang="pt-PT" dirty="0"/>
              <a:t>(</a:t>
            </a:r>
            <a:r>
              <a:rPr lang="pt-PT" dirty="0" err="1">
                <a:solidFill>
                  <a:schemeClr val="accent2"/>
                </a:solidFill>
              </a:rPr>
              <a:t>rest</a:t>
            </a:r>
            <a:r>
              <a:rPr lang="pt-PT" dirty="0">
                <a:solidFill>
                  <a:schemeClr val="accent2"/>
                </a:solidFill>
              </a:rPr>
              <a:t> </a:t>
            </a:r>
            <a:r>
              <a:rPr lang="pt-PT" dirty="0"/>
              <a:t>‘(a b c d)) </a:t>
            </a:r>
            <a:r>
              <a:rPr lang="pt-PT" dirty="0">
                <a:sym typeface="Wingdings" panose="05000000000000000000" pitchFamily="2" charset="2"/>
              </a:rPr>
              <a:t> </a:t>
            </a:r>
            <a:r>
              <a:rPr lang="pt-PT" dirty="0"/>
              <a:t>(</a:t>
            </a:r>
            <a:r>
              <a:rPr lang="pt-PT" dirty="0" err="1"/>
              <a:t>cdr</a:t>
            </a:r>
            <a:r>
              <a:rPr lang="pt-PT" dirty="0"/>
              <a:t> ‘(a b c d)) </a:t>
            </a:r>
            <a:r>
              <a:rPr lang="pt-PT" dirty="0">
                <a:sym typeface="Wingdings" panose="05000000000000000000" pitchFamily="2" charset="2"/>
              </a:rPr>
              <a:t> (b c d)</a:t>
            </a:r>
            <a:endParaRPr lang="pt-PT" dirty="0"/>
          </a:p>
          <a:p>
            <a:pPr lvl="1"/>
            <a:r>
              <a:rPr lang="pt-PT" dirty="0"/>
              <a:t>(</a:t>
            </a:r>
            <a:r>
              <a:rPr lang="pt-PT" dirty="0" err="1">
                <a:solidFill>
                  <a:schemeClr val="accent2"/>
                </a:solidFill>
              </a:rPr>
              <a:t>second</a:t>
            </a:r>
            <a:r>
              <a:rPr lang="pt-PT" dirty="0">
                <a:solidFill>
                  <a:schemeClr val="accent2"/>
                </a:solidFill>
              </a:rPr>
              <a:t> </a:t>
            </a:r>
            <a:r>
              <a:rPr lang="pt-PT" dirty="0"/>
              <a:t>‘(a b c d)) </a:t>
            </a:r>
            <a:r>
              <a:rPr lang="pt-PT" dirty="0">
                <a:sym typeface="Wingdings" panose="05000000000000000000" pitchFamily="2" charset="2"/>
              </a:rPr>
              <a:t> </a:t>
            </a:r>
            <a:r>
              <a:rPr lang="pt-PT" dirty="0"/>
              <a:t>(</a:t>
            </a:r>
            <a:r>
              <a:rPr lang="pt-PT" dirty="0" err="1"/>
              <a:t>cadr</a:t>
            </a:r>
            <a:r>
              <a:rPr lang="pt-PT" dirty="0"/>
              <a:t> ‘(a b c d)) </a:t>
            </a:r>
            <a:r>
              <a:rPr lang="pt-PT" dirty="0">
                <a:sym typeface="Wingdings" panose="05000000000000000000" pitchFamily="2" charset="2"/>
              </a:rPr>
              <a:t> b</a:t>
            </a:r>
            <a:endParaRPr lang="pt-PT" dirty="0"/>
          </a:p>
          <a:p>
            <a:pPr lvl="1"/>
            <a:r>
              <a:rPr lang="pt-PT" dirty="0"/>
              <a:t>(</a:t>
            </a:r>
            <a:r>
              <a:rPr lang="pt-PT" dirty="0" err="1">
                <a:solidFill>
                  <a:schemeClr val="accent2"/>
                </a:solidFill>
              </a:rPr>
              <a:t>third</a:t>
            </a:r>
            <a:r>
              <a:rPr lang="pt-PT" dirty="0">
                <a:solidFill>
                  <a:schemeClr val="accent2"/>
                </a:solidFill>
              </a:rPr>
              <a:t> </a:t>
            </a:r>
            <a:r>
              <a:rPr lang="pt-PT" dirty="0"/>
              <a:t>‘(a b c d)) </a:t>
            </a:r>
            <a:r>
              <a:rPr lang="pt-PT" dirty="0">
                <a:sym typeface="Wingdings" panose="05000000000000000000" pitchFamily="2" charset="2"/>
              </a:rPr>
              <a:t> </a:t>
            </a:r>
            <a:r>
              <a:rPr lang="pt-PT" dirty="0"/>
              <a:t>(</a:t>
            </a:r>
            <a:r>
              <a:rPr lang="pt-PT" dirty="0" err="1"/>
              <a:t>caddr</a:t>
            </a:r>
            <a:r>
              <a:rPr lang="pt-PT" dirty="0"/>
              <a:t> ‘(a b c d)) </a:t>
            </a:r>
            <a:r>
              <a:rPr lang="pt-PT" dirty="0">
                <a:sym typeface="Wingdings" panose="05000000000000000000" pitchFamily="2" charset="2"/>
              </a:rPr>
              <a:t> c</a:t>
            </a:r>
          </a:p>
          <a:p>
            <a:pPr lvl="1"/>
            <a:r>
              <a:rPr lang="pt-PT" dirty="0"/>
              <a:t>…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1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Notação BNF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628800"/>
            <a:ext cx="7955280" cy="463484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PT" b="1" dirty="0"/>
              <a:t>BNF = Backus-Naur Form</a:t>
            </a:r>
          </a:p>
          <a:p>
            <a:pPr>
              <a:lnSpc>
                <a:spcPct val="120000"/>
              </a:lnSpc>
            </a:pPr>
            <a:r>
              <a:rPr lang="pt-PT" dirty="0"/>
              <a:t>Simbolos terminais </a:t>
            </a:r>
          </a:p>
          <a:p>
            <a:pPr lvl="1">
              <a:lnSpc>
                <a:spcPct val="120000"/>
              </a:lnSpc>
            </a:pPr>
            <a:r>
              <a:rPr lang="pt-PT" dirty="0"/>
              <a:t>Pertencem à linguagem que está a ser descrita e permitem construir expressões. </a:t>
            </a:r>
          </a:p>
          <a:p>
            <a:pPr>
              <a:lnSpc>
                <a:spcPct val="120000"/>
              </a:lnSpc>
            </a:pPr>
            <a:r>
              <a:rPr lang="pt-PT" dirty="0" err="1"/>
              <a:t>Simbolos</a:t>
            </a:r>
            <a:r>
              <a:rPr lang="pt-PT" dirty="0"/>
              <a:t> não terminais</a:t>
            </a:r>
          </a:p>
          <a:p>
            <a:pPr lvl="1">
              <a:lnSpc>
                <a:spcPct val="120000"/>
              </a:lnSpc>
            </a:pPr>
            <a:r>
              <a:rPr lang="pt-PT" dirty="0"/>
              <a:t>Pertencem à </a:t>
            </a:r>
            <a:r>
              <a:rPr lang="pt-PT" dirty="0" err="1"/>
              <a:t>meta-linguagem</a:t>
            </a:r>
            <a:r>
              <a:rPr lang="pt-PT" dirty="0"/>
              <a:t> e são instanciados quando se constrói uma expressão.</a:t>
            </a:r>
          </a:p>
          <a:p>
            <a:pPr>
              <a:lnSpc>
                <a:spcPct val="120000"/>
              </a:lnSpc>
            </a:pPr>
            <a:r>
              <a:rPr lang="pt-PT" dirty="0"/>
              <a:t>Regras de Produção</a:t>
            </a:r>
          </a:p>
          <a:p>
            <a:pPr lvl="1">
              <a:lnSpc>
                <a:spcPct val="120000"/>
              </a:lnSpc>
            </a:pPr>
            <a:r>
              <a:rPr lang="pt-PT" dirty="0"/>
              <a:t>Definem a estrutura dos símbolos não terminais em termos de outros símbolos não terminais e de símbolos terminais.</a:t>
            </a:r>
          </a:p>
          <a:p>
            <a:pPr>
              <a:lnSpc>
                <a:spcPct val="120000"/>
              </a:lnSpc>
            </a:pPr>
            <a:r>
              <a:rPr lang="pt-PT" dirty="0" err="1"/>
              <a:t>Simbolos</a:t>
            </a:r>
            <a:r>
              <a:rPr lang="pt-PT" dirty="0"/>
              <a:t> da notação BNF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pt-PT" dirty="0"/>
              <a:t>| 	“alternativa” 				a | A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pt-PT" dirty="0"/>
              <a:t>&lt;&gt;	“delimitadores de símbolos não terminais”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pt-PT" dirty="0"/>
              <a:t>::= 	“é descrito por:”				&lt;Var&gt;::= a | A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pt-PT" dirty="0"/>
              <a:t>*	“zero ou mais ocorrências”			{</a:t>
            </a:r>
            <a:r>
              <a:rPr lang="pt-PT" dirty="0" err="1"/>
              <a:t>prmt</a:t>
            </a:r>
            <a:r>
              <a:rPr lang="pt-PT" dirty="0"/>
              <a:t>}</a:t>
            </a:r>
            <a:r>
              <a:rPr lang="pt-PT" baseline="30000" dirty="0"/>
              <a:t>*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pt-PT" dirty="0"/>
              <a:t>+	“uma ou mais ocorrências”			{</a:t>
            </a:r>
            <a:r>
              <a:rPr lang="pt-PT" dirty="0" err="1"/>
              <a:t>prmt</a:t>
            </a:r>
            <a:r>
              <a:rPr lang="pt-PT" dirty="0"/>
              <a:t>}</a:t>
            </a:r>
            <a:r>
              <a:rPr lang="pt-PT" baseline="30000" dirty="0"/>
              <a:t>+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66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572096"/>
            <a:ext cx="6425912" cy="912688"/>
          </a:xfrm>
        </p:spPr>
        <p:txBody>
          <a:bodyPr/>
          <a:lstStyle/>
          <a:p>
            <a:r>
              <a:rPr lang="pt-PT" dirty="0"/>
              <a:t>Exemplo: definição sintática do tipo </a:t>
            </a:r>
            <a:r>
              <a:rPr lang="pt-PT" b="1" dirty="0"/>
              <a:t>lista</a:t>
            </a:r>
            <a:r>
              <a:rPr lang="pt-PT" dirty="0"/>
              <a:t> usando </a:t>
            </a:r>
            <a:r>
              <a:rPr lang="pt-PT" dirty="0" err="1"/>
              <a:t>bnf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&lt;Lista&gt; ::= ( {&lt;expressão simbólica&gt;}* ) | nil</a:t>
            </a:r>
          </a:p>
          <a:p>
            <a:pPr marL="0" indent="0">
              <a:buNone/>
            </a:pPr>
            <a:r>
              <a:rPr lang="pt-PT" dirty="0"/>
              <a:t>&lt; expressão simbólica&gt; ::= &lt;Lista&gt; | &lt;Átomo&gt;</a:t>
            </a:r>
          </a:p>
          <a:p>
            <a:pPr marL="0" indent="0">
              <a:buNone/>
            </a:pPr>
            <a:r>
              <a:rPr lang="pt-PT" dirty="0"/>
              <a:t>&lt;Átomo&gt; ::= 	&lt;número&gt; | </a:t>
            </a:r>
          </a:p>
          <a:p>
            <a:pPr marL="0" indent="0">
              <a:buNone/>
            </a:pPr>
            <a:r>
              <a:rPr lang="pt-PT" dirty="0"/>
              <a:t>		&lt;</a:t>
            </a:r>
            <a:r>
              <a:rPr lang="pt-PT" dirty="0" err="1"/>
              <a:t>simbolo</a:t>
            </a:r>
            <a:r>
              <a:rPr lang="pt-PT" dirty="0"/>
              <a:t>&gt; |</a:t>
            </a:r>
          </a:p>
          <a:p>
            <a:pPr marL="0" indent="0">
              <a:buNone/>
            </a:pPr>
            <a:r>
              <a:rPr lang="pt-PT" dirty="0"/>
              <a:t>		&lt;booleano&gt; | </a:t>
            </a:r>
          </a:p>
          <a:p>
            <a:pPr marL="0" indent="0">
              <a:buNone/>
            </a:pPr>
            <a:r>
              <a:rPr lang="pt-PT" dirty="0"/>
              <a:t>		&lt;carater&gt; | </a:t>
            </a:r>
          </a:p>
          <a:p>
            <a:pPr marL="0" indent="0">
              <a:buNone/>
            </a:pPr>
            <a:r>
              <a:rPr lang="pt-PT" dirty="0"/>
              <a:t>		&lt;</a:t>
            </a:r>
            <a:r>
              <a:rPr lang="pt-PT" dirty="0" err="1"/>
              <a:t>string</a:t>
            </a:r>
            <a:r>
              <a:rPr lang="pt-PT" dirty="0"/>
              <a:t>&gt; | </a:t>
            </a:r>
          </a:p>
          <a:p>
            <a:pPr marL="0" indent="0">
              <a:buNone/>
            </a:pPr>
            <a:r>
              <a:rPr lang="pt-PT" dirty="0"/>
              <a:t>		&lt;outro&gt;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36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Tipo abstrato de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Modelo matemático</a:t>
            </a:r>
          </a:p>
          <a:p>
            <a:r>
              <a:rPr lang="pt-PT" dirty="0"/>
              <a:t>Tipo de dados ≠ de Estrutura de dados</a:t>
            </a:r>
          </a:p>
          <a:p>
            <a:endParaRPr lang="pt-PT" dirty="0"/>
          </a:p>
          <a:p>
            <a:r>
              <a:rPr lang="pt-PT" dirty="0"/>
              <a:t>Especificação de um tipo de dados através de</a:t>
            </a:r>
          </a:p>
          <a:p>
            <a:pPr lvl="1"/>
            <a:r>
              <a:rPr lang="pt-PT" dirty="0"/>
              <a:t>Identificação dos seus possíveis valores e da</a:t>
            </a:r>
          </a:p>
          <a:p>
            <a:pPr lvl="1"/>
            <a:r>
              <a:rPr lang="pt-PT" dirty="0"/>
              <a:t>Identificação e definição das </a:t>
            </a:r>
            <a:r>
              <a:rPr lang="pt-PT" b="1" dirty="0"/>
              <a:t>operações</a:t>
            </a:r>
            <a:r>
              <a:rPr lang="pt-PT" dirty="0"/>
              <a:t> que podem ser executadas sobre esses dados.</a:t>
            </a:r>
          </a:p>
          <a:p>
            <a:pPr lvl="1"/>
            <a:endParaRPr lang="pt-PT" dirty="0"/>
          </a:p>
          <a:p>
            <a:r>
              <a:rPr lang="pt-PT" dirty="0"/>
              <a:t>Um tipo abstrato de dados é independente da implementação. </a:t>
            </a:r>
          </a:p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86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442898"/>
            <a:ext cx="7955280" cy="914400"/>
          </a:xfrm>
        </p:spPr>
        <p:txBody>
          <a:bodyPr>
            <a:noAutofit/>
          </a:bodyPr>
          <a:lstStyle/>
          <a:p>
            <a:r>
              <a:rPr lang="pt-PT" dirty="0"/>
              <a:t>Tipo abstrato Lista:</a:t>
            </a:r>
            <a:br>
              <a:rPr lang="pt-PT" dirty="0"/>
            </a:br>
            <a:r>
              <a:rPr lang="pt-PT" dirty="0"/>
              <a:t>	algumas funções de manipulação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pt-PT" dirty="0" err="1">
                <a:solidFill>
                  <a:srgbClr val="FFFF00"/>
                </a:solidFill>
              </a:rPr>
              <a:t>list</a:t>
            </a:r>
            <a:r>
              <a:rPr lang="pt-PT" dirty="0"/>
              <a:t>		  ex.: (</a:t>
            </a:r>
            <a:r>
              <a:rPr lang="pt-PT" dirty="0" err="1"/>
              <a:t>list</a:t>
            </a:r>
            <a:r>
              <a:rPr lang="pt-PT" dirty="0"/>
              <a:t> ‘a ‘b) 			=&gt; (a b)</a:t>
            </a:r>
          </a:p>
          <a:p>
            <a:pPr>
              <a:buFont typeface="Wingdings" pitchFamily="2" charset="2"/>
              <a:buNone/>
            </a:pPr>
            <a:r>
              <a:rPr lang="pt-PT" dirty="0" err="1">
                <a:solidFill>
                  <a:srgbClr val="FFFF00"/>
                </a:solidFill>
              </a:rPr>
              <a:t>append</a:t>
            </a:r>
            <a:r>
              <a:rPr lang="pt-PT" dirty="0"/>
              <a:t>	  ex.: (</a:t>
            </a:r>
            <a:r>
              <a:rPr lang="pt-PT" dirty="0" err="1"/>
              <a:t>append</a:t>
            </a:r>
            <a:r>
              <a:rPr lang="pt-PT" dirty="0"/>
              <a:t> ‘(a b) ‘(c d)) 	=&gt; (a b c d)</a:t>
            </a:r>
          </a:p>
          <a:p>
            <a:pPr>
              <a:buNone/>
            </a:pPr>
            <a:r>
              <a:rPr lang="pt-PT" dirty="0" err="1">
                <a:solidFill>
                  <a:srgbClr val="FFFF00"/>
                </a:solidFill>
              </a:rPr>
              <a:t>length</a:t>
            </a:r>
            <a:r>
              <a:rPr lang="pt-PT" dirty="0"/>
              <a:t>	  	  ex.: (</a:t>
            </a:r>
            <a:r>
              <a:rPr lang="pt-PT" dirty="0" err="1"/>
              <a:t>length</a:t>
            </a:r>
            <a:r>
              <a:rPr lang="pt-PT" dirty="0"/>
              <a:t> ‘(a b)) 		=&gt; 2</a:t>
            </a:r>
          </a:p>
          <a:p>
            <a:pPr>
              <a:buNone/>
            </a:pPr>
            <a:r>
              <a:rPr lang="pt-PT" dirty="0" err="1">
                <a:solidFill>
                  <a:srgbClr val="FFFF00"/>
                </a:solidFill>
              </a:rPr>
              <a:t>nth</a:t>
            </a:r>
            <a:r>
              <a:rPr lang="pt-PT" dirty="0"/>
              <a:t>		  ex.: (</a:t>
            </a:r>
            <a:r>
              <a:rPr lang="pt-PT" dirty="0" err="1"/>
              <a:t>nth</a:t>
            </a:r>
            <a:r>
              <a:rPr lang="pt-PT" dirty="0"/>
              <a:t> 1 ‘(a b c d)) 		=&gt; b</a:t>
            </a:r>
          </a:p>
          <a:p>
            <a:pPr>
              <a:buNone/>
            </a:pPr>
            <a:r>
              <a:rPr lang="pt-PT" dirty="0">
                <a:solidFill>
                  <a:srgbClr val="FFFF00"/>
                </a:solidFill>
              </a:rPr>
              <a:t>reverse</a:t>
            </a:r>
            <a:r>
              <a:rPr lang="pt-PT" dirty="0"/>
              <a:t> 	  	  ex.: (reverse ‘(a b c d)) 	=&gt; (d c b a)</a:t>
            </a:r>
          </a:p>
          <a:p>
            <a:pPr>
              <a:buFont typeface="Wingdings" pitchFamily="2" charset="2"/>
              <a:buNone/>
            </a:pPr>
            <a:r>
              <a:rPr lang="pt-PT" dirty="0" err="1">
                <a:solidFill>
                  <a:srgbClr val="FFFF00"/>
                </a:solidFill>
              </a:rPr>
              <a:t>concatenate</a:t>
            </a:r>
            <a:r>
              <a:rPr lang="pt-PT" dirty="0"/>
              <a:t>	  ex.: (</a:t>
            </a:r>
            <a:r>
              <a:rPr lang="pt-PT" dirty="0" err="1"/>
              <a:t>concatenate</a:t>
            </a:r>
            <a:r>
              <a:rPr lang="pt-PT" dirty="0"/>
              <a:t> ‘</a:t>
            </a:r>
            <a:r>
              <a:rPr lang="pt-PT" dirty="0" err="1"/>
              <a:t>list</a:t>
            </a:r>
            <a:r>
              <a:rPr lang="pt-PT" dirty="0"/>
              <a:t> ‘(a) ‘(b c))</a:t>
            </a:r>
          </a:p>
          <a:p>
            <a:pPr>
              <a:buFont typeface="Wingdings" pitchFamily="2" charset="2"/>
              <a:buNone/>
            </a:pPr>
            <a:r>
              <a:rPr lang="pt-PT" dirty="0"/>
              <a:t>							=&gt; (a b c)</a:t>
            </a:r>
          </a:p>
          <a:p>
            <a:pPr>
              <a:buFont typeface="Wingdings" pitchFamily="2" charset="2"/>
              <a:buNone/>
            </a:pPr>
            <a:r>
              <a:rPr lang="pt-PT" dirty="0"/>
              <a:t>Etc…</a:t>
            </a:r>
          </a:p>
          <a:p>
            <a:pPr>
              <a:buFont typeface="Wingdings" pitchFamily="2" charset="2"/>
              <a:buNone/>
            </a:pPr>
            <a:endParaRPr lang="pt-PT" dirty="0"/>
          </a:p>
          <a:p>
            <a:pPr>
              <a:lnSpc>
                <a:spcPct val="110000"/>
              </a:lnSpc>
              <a:buFontTx/>
              <a:buChar char="-"/>
            </a:pPr>
            <a:r>
              <a:rPr lang="pt-PT" sz="2200" dirty="0" err="1"/>
              <a:t>Exercicio</a:t>
            </a:r>
            <a:r>
              <a:rPr lang="pt-PT" sz="2200" dirty="0"/>
              <a:t>: </a:t>
            </a:r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pt-PT" sz="2000" dirty="0"/>
              <a:t>Escrever a sintaxe da </a:t>
            </a:r>
            <a:r>
              <a:rPr lang="pt-PT" dirty="0"/>
              <a:t>invocação da </a:t>
            </a:r>
            <a:r>
              <a:rPr lang="pt-PT" sz="2000" dirty="0"/>
              <a:t>função </a:t>
            </a:r>
            <a:r>
              <a:rPr lang="pt-PT" sz="2000" b="1" dirty="0" err="1">
                <a:solidFill>
                  <a:srgbClr val="FFFF00"/>
                </a:solidFill>
              </a:rPr>
              <a:t>append</a:t>
            </a:r>
            <a:r>
              <a:rPr lang="pt-PT" sz="2000" dirty="0">
                <a:solidFill>
                  <a:srgbClr val="FFFF00"/>
                </a:solidFill>
              </a:rPr>
              <a:t> </a:t>
            </a:r>
            <a:r>
              <a:rPr lang="pt-PT" sz="2000" dirty="0"/>
              <a:t>em BNF, sabendo que pode ter qualquer número de </a:t>
            </a:r>
            <a:r>
              <a:rPr lang="pt-PT" sz="2000" dirty="0" err="1"/>
              <a:t>args</a:t>
            </a:r>
            <a:r>
              <a:rPr lang="pt-PT" sz="2000" dirty="0"/>
              <a:t> do tipo lista.</a:t>
            </a:r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pt-PT" sz="2000" dirty="0"/>
              <a:t>identificar dez funções de manipulação de listas existentes em LISP </a:t>
            </a:r>
            <a:r>
              <a:rPr lang="pt-PT" dirty="0"/>
              <a:t>e </a:t>
            </a:r>
            <a:r>
              <a:rPr lang="pt-PT" sz="2000" dirty="0"/>
              <a:t>escrever a respectiva sintaxe em BNF</a:t>
            </a:r>
          </a:p>
          <a:p>
            <a:pPr>
              <a:buFont typeface="Wingdings" pitchFamily="2" charset="2"/>
              <a:buNone/>
            </a:pP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2363-8BF2-4EB3-AFF0-E162298547C8}" type="slidenum">
              <a:rPr lang="pt-PT"/>
              <a:pPr/>
              <a:t>28</a:t>
            </a:fld>
            <a:endParaRPr lang="pt-PT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/>
        </p:nvSpPr>
        <p:spPr>
          <a:xfrm>
            <a:off x="3737811" y="5029200"/>
            <a:ext cx="1499936" cy="540146"/>
          </a:xfrm>
          <a:custGeom>
            <a:avLst/>
            <a:gdLst>
              <a:gd name="connsiteX0" fmla="*/ 0 w 1499936"/>
              <a:gd name="connsiteY0" fmla="*/ 0 h 540146"/>
              <a:gd name="connsiteX1" fmla="*/ 176463 w 1499936"/>
              <a:gd name="connsiteY1" fmla="*/ 473242 h 540146"/>
              <a:gd name="connsiteX2" fmla="*/ 673768 w 1499936"/>
              <a:gd name="connsiteY2" fmla="*/ 537411 h 540146"/>
              <a:gd name="connsiteX3" fmla="*/ 1499936 w 1499936"/>
              <a:gd name="connsiteY3" fmla="*/ 481263 h 540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9936" h="540146">
                <a:moveTo>
                  <a:pt x="0" y="0"/>
                </a:moveTo>
                <a:cubicBezTo>
                  <a:pt x="32084" y="191837"/>
                  <a:pt x="64168" y="383674"/>
                  <a:pt x="176463" y="473242"/>
                </a:cubicBezTo>
                <a:cubicBezTo>
                  <a:pt x="288758" y="562810"/>
                  <a:pt x="453189" y="536074"/>
                  <a:pt x="673768" y="537411"/>
                </a:cubicBezTo>
                <a:cubicBezTo>
                  <a:pt x="894347" y="538748"/>
                  <a:pt x="1197141" y="510005"/>
                  <a:pt x="1499936" y="4812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Tipos Numéricos</a:t>
            </a:r>
            <a:br>
              <a:rPr lang="pt-PT" dirty="0"/>
            </a:br>
            <a:r>
              <a:rPr lang="pt-PT" dirty="0"/>
              <a:t>	Funções aritméticas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741018"/>
            <a:ext cx="7772400" cy="4572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PT" sz="2800" dirty="0"/>
              <a:t>(+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PT" sz="2800" dirty="0"/>
              <a:t>(-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PT" sz="2800" dirty="0"/>
              <a:t>(*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PT" sz="2800" dirty="0"/>
              <a:t>(/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PT" sz="2800" dirty="0"/>
              <a:t>(</a:t>
            </a:r>
            <a:r>
              <a:rPr lang="pt-PT" sz="2800" dirty="0" err="1"/>
              <a:t>mod</a:t>
            </a:r>
            <a:r>
              <a:rPr lang="pt-PT" sz="2800" dirty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PT" sz="2800" dirty="0"/>
              <a:t>(</a:t>
            </a:r>
            <a:r>
              <a:rPr lang="pt-PT" sz="2800" dirty="0" err="1"/>
              <a:t>sqrt</a:t>
            </a:r>
            <a:endParaRPr lang="pt-PT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PT" sz="2800" dirty="0"/>
              <a:t>(</a:t>
            </a:r>
            <a:r>
              <a:rPr lang="pt-PT" sz="2800" dirty="0" err="1"/>
              <a:t>abs</a:t>
            </a:r>
            <a:endParaRPr lang="pt-PT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PT" sz="2800" dirty="0"/>
              <a:t>(1+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PT" sz="2800" dirty="0"/>
              <a:t>(1-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PT" sz="2800" dirty="0"/>
              <a:t>(</a:t>
            </a:r>
            <a:r>
              <a:rPr lang="pt-PT" sz="2800" dirty="0" err="1"/>
              <a:t>sin</a:t>
            </a:r>
            <a:r>
              <a:rPr lang="pt-PT" sz="2800" dirty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PT" sz="2800" dirty="0"/>
              <a:t>(cos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PT" sz="2800" dirty="0"/>
              <a:t>(</a:t>
            </a:r>
            <a:r>
              <a:rPr lang="pt-PT" sz="2800" dirty="0" err="1"/>
              <a:t>exp</a:t>
            </a:r>
            <a:r>
              <a:rPr lang="pt-PT" sz="2800" dirty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PT" sz="2800" dirty="0"/>
              <a:t>(log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PT" sz="2800" dirty="0"/>
              <a:t>(</a:t>
            </a:r>
            <a:r>
              <a:rPr lang="pt-PT" sz="2800" dirty="0" err="1"/>
              <a:t>random</a:t>
            </a:r>
            <a:r>
              <a:rPr lang="pt-PT" sz="2800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9E6E-539E-44C5-88E7-517D32EE51F3}" type="slidenum">
              <a:rPr lang="pt-PT"/>
              <a:pPr/>
              <a:t>29</a:t>
            </a:fld>
            <a:endParaRPr lang="pt-PT"/>
          </a:p>
        </p:txBody>
      </p:sp>
      <p:sp>
        <p:nvSpPr>
          <p:cNvPr id="2" name="Oval 14"/>
          <p:cNvSpPr>
            <a:spLocks noChangeArrowheads="1"/>
          </p:cNvSpPr>
          <p:nvPr/>
        </p:nvSpPr>
        <p:spPr bwMode="auto">
          <a:xfrm>
            <a:off x="3146598" y="2249958"/>
            <a:ext cx="1225550" cy="1209675"/>
          </a:xfrm>
          <a:prstGeom prst="ellipse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 | Integer</a:t>
            </a: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val 15"/>
          <p:cNvSpPr>
            <a:spLocks noChangeArrowheads="1"/>
          </p:cNvSpPr>
          <p:nvPr/>
        </p:nvSpPr>
        <p:spPr bwMode="auto">
          <a:xfrm>
            <a:off x="6132686" y="2994496"/>
            <a:ext cx="1225550" cy="1209675"/>
          </a:xfrm>
          <a:prstGeom prst="ellipse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 | Integer</a:t>
            </a: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Oval 17"/>
          <p:cNvSpPr>
            <a:spLocks noChangeArrowheads="1"/>
          </p:cNvSpPr>
          <p:nvPr/>
        </p:nvSpPr>
        <p:spPr bwMode="auto">
          <a:xfrm>
            <a:off x="3092623" y="3813646"/>
            <a:ext cx="1225550" cy="1209675"/>
          </a:xfrm>
          <a:prstGeom prst="ellipse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 |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Integer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321251" y="2859758"/>
            <a:ext cx="1811655" cy="1558925"/>
            <a:chOff x="5400213" y="3300883"/>
            <a:chExt cx="1811655" cy="1558925"/>
          </a:xfrm>
        </p:grpSpPr>
        <p:cxnSp>
          <p:nvCxnSpPr>
            <p:cNvPr id="8" name="Elbow Connector 7"/>
            <p:cNvCxnSpPr/>
            <p:nvPr/>
          </p:nvCxnSpPr>
          <p:spPr>
            <a:xfrm>
              <a:off x="5452918" y="3300883"/>
              <a:ext cx="1758950" cy="718820"/>
            </a:xfrm>
            <a:prstGeom prst="bentConnector3">
              <a:avLst>
                <a:gd name="adj1" fmla="val 4849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flipV="1">
              <a:off x="5400213" y="4019703"/>
              <a:ext cx="1811655" cy="84010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4923832" y="3365013"/>
            <a:ext cx="608335" cy="425854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kumimoji="0" lang="pt-PT" altLang="pt-PT" sz="11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endParaRPr kumimoji="0" lang="pt-PT" altLang="pt-PT" sz="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      *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4418406" y="5157192"/>
            <a:ext cx="835025" cy="8310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1-         1+</a:t>
            </a:r>
            <a:r>
              <a:rPr lang="pt-PT" altLang="pt-PT" sz="400" dirty="0">
                <a:solidFill>
                  <a:schemeClr val="bg1"/>
                </a:solidFill>
              </a:rPr>
              <a:t>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cos</a:t>
            </a:r>
            <a:endParaRPr kumimoji="0" lang="pt-PT" altLang="pt-PT" sz="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qrt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</a:t>
            </a:r>
            <a:endParaRPr kumimoji="0" lang="pt-PT" altLang="pt-PT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>
            <a:stCxn id="11" idx="3"/>
            <a:endCxn id="3" idx="3"/>
          </p:cNvCxnSpPr>
          <p:nvPr/>
        </p:nvCxnSpPr>
        <p:spPr>
          <a:xfrm flipV="1">
            <a:off x="5253431" y="4027018"/>
            <a:ext cx="1058733" cy="154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A43CC126-234A-4319-BC40-71FB92AB9F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/>
              <a:t>Definição de trabalho</a:t>
            </a: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48BE66E-CD67-4A28-B0E3-6D543D5BF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74863"/>
            <a:ext cx="8229600" cy="4084637"/>
          </a:xfrm>
        </p:spPr>
        <p:txBody>
          <a:bodyPr/>
          <a:lstStyle/>
          <a:p>
            <a:pPr eaLnBrk="1" hangingPunct="1"/>
            <a:r>
              <a:rPr lang="pt-PT" altLang="pt-PT"/>
              <a:t>Não há uma definição globalmente aceite.</a:t>
            </a:r>
          </a:p>
          <a:p>
            <a:pPr eaLnBrk="1" hangingPunct="1"/>
            <a:r>
              <a:rPr lang="pt-PT" altLang="pt-PT"/>
              <a:t>Elaine Rich: “Estudo de como fazer os computadores realizarem tarefas em que de momento as pessoas são melhores.”</a:t>
            </a:r>
          </a:p>
          <a:p>
            <a:pPr eaLnBrk="1" hangingPunct="1"/>
            <a:endParaRPr lang="pt-PT" altLang="pt-PT"/>
          </a:p>
          <a:p>
            <a:pPr eaLnBrk="1" hangingPunct="1"/>
            <a:endParaRPr lang="pt-PT" altLang="pt-PT"/>
          </a:p>
          <a:p>
            <a:pPr eaLnBrk="1" hangingPunct="1"/>
            <a:r>
              <a:rPr lang="pt-PT" altLang="pt-PT" sz="2400"/>
              <a:t>A certa altura as pessoas eram melhores que as máquinas a fazer operações aritméticas!</a:t>
            </a:r>
          </a:p>
          <a:p>
            <a:pPr eaLnBrk="1" hangingPunct="1"/>
            <a:endParaRPr lang="en-US" alt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12782-1521-4BBC-ABDF-BE28BB9B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Joaquim Filipe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7945C-3278-4997-B46D-358C9863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5466BBD5-2974-4D6A-A3AD-E676DBA75977}" type="slidenum">
              <a:rPr lang="pt-PT" altLang="pt-PT" sz="1000">
                <a:latin typeface="Arial" panose="020B0604020202020204" pitchFamily="34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pt-PT" altLang="pt-PT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Operações com números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/>
              <a:t>(/ 3 5) </a:t>
            </a:r>
            <a:r>
              <a:rPr lang="pt-PT" dirty="0">
                <a:sym typeface="Wingdings" panose="05000000000000000000" pitchFamily="2" charset="2"/>
              </a:rPr>
              <a:t> 3/5</a:t>
            </a:r>
          </a:p>
          <a:p>
            <a:r>
              <a:rPr lang="pt-PT" dirty="0"/>
              <a:t>(1+ (/ 3 5)) </a:t>
            </a:r>
            <a:r>
              <a:rPr lang="pt-PT" dirty="0">
                <a:sym typeface="Wingdings" panose="05000000000000000000" pitchFamily="2" charset="2"/>
              </a:rPr>
              <a:t> 8/5</a:t>
            </a:r>
          </a:p>
          <a:p>
            <a:endParaRPr lang="pt-PT" dirty="0">
              <a:sym typeface="Wingdings" panose="05000000000000000000" pitchFamily="2" charset="2"/>
            </a:endParaRPr>
          </a:p>
          <a:p>
            <a:r>
              <a:rPr lang="pt-PT" dirty="0"/>
              <a:t>(/ 3.0 5) </a:t>
            </a:r>
            <a:r>
              <a:rPr lang="pt-PT" dirty="0">
                <a:sym typeface="Wingdings" panose="05000000000000000000" pitchFamily="2" charset="2"/>
              </a:rPr>
              <a:t> 0.6</a:t>
            </a:r>
          </a:p>
          <a:p>
            <a:r>
              <a:rPr lang="pt-PT" dirty="0">
                <a:sym typeface="Wingdings" panose="05000000000000000000" pitchFamily="2" charset="2"/>
              </a:rPr>
              <a:t>(</a:t>
            </a:r>
            <a:r>
              <a:rPr lang="pt-PT" dirty="0" err="1">
                <a:sym typeface="Wingdings" panose="05000000000000000000" pitchFamily="2" charset="2"/>
              </a:rPr>
              <a:t>div</a:t>
            </a:r>
            <a:r>
              <a:rPr lang="pt-PT" dirty="0">
                <a:sym typeface="Wingdings" panose="05000000000000000000" pitchFamily="2" charset="2"/>
              </a:rPr>
              <a:t> 3 5)  Error: </a:t>
            </a:r>
            <a:r>
              <a:rPr lang="pt-PT" dirty="0" err="1">
                <a:sym typeface="Wingdings" panose="05000000000000000000" pitchFamily="2" charset="2"/>
              </a:rPr>
              <a:t>Undefined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operator</a:t>
            </a:r>
            <a:r>
              <a:rPr lang="pt-PT" dirty="0">
                <a:sym typeface="Wingdings" panose="05000000000000000000" pitchFamily="2" charset="2"/>
              </a:rPr>
              <a:t> DIV</a:t>
            </a:r>
          </a:p>
          <a:p>
            <a:endParaRPr lang="pt-PT" dirty="0"/>
          </a:p>
          <a:p>
            <a:r>
              <a:rPr lang="pt-PT" dirty="0"/>
              <a:t>(</a:t>
            </a:r>
            <a:r>
              <a:rPr lang="pt-PT" dirty="0" err="1"/>
              <a:t>mod</a:t>
            </a:r>
            <a:r>
              <a:rPr lang="pt-PT" dirty="0"/>
              <a:t> 5 4) </a:t>
            </a:r>
            <a:r>
              <a:rPr lang="pt-PT" dirty="0">
                <a:sym typeface="Wingdings" panose="05000000000000000000" pitchFamily="2" charset="2"/>
              </a:rPr>
              <a:t> 1</a:t>
            </a:r>
          </a:p>
          <a:p>
            <a:r>
              <a:rPr lang="pt-PT" dirty="0"/>
              <a:t>(</a:t>
            </a:r>
            <a:r>
              <a:rPr lang="pt-PT" dirty="0" err="1"/>
              <a:t>mod</a:t>
            </a:r>
            <a:r>
              <a:rPr lang="pt-PT" dirty="0"/>
              <a:t> 5.1 4) </a:t>
            </a:r>
            <a:r>
              <a:rPr lang="pt-PT" dirty="0">
                <a:sym typeface="Wingdings" panose="05000000000000000000" pitchFamily="2" charset="2"/>
              </a:rPr>
              <a:t> 1.099999</a:t>
            </a:r>
          </a:p>
          <a:p>
            <a:r>
              <a:rPr lang="pt-PT" dirty="0">
                <a:sym typeface="Wingdings" panose="05000000000000000000" pitchFamily="2" charset="2"/>
              </a:rPr>
              <a:t>(% 4 5)  Error: </a:t>
            </a:r>
            <a:r>
              <a:rPr lang="pt-PT" dirty="0" err="1">
                <a:sym typeface="Wingdings" panose="05000000000000000000" pitchFamily="2" charset="2"/>
              </a:rPr>
              <a:t>Undefined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operator</a:t>
            </a:r>
            <a:r>
              <a:rPr lang="pt-PT" dirty="0">
                <a:sym typeface="Wingdings" panose="05000000000000000000" pitchFamily="2" charset="2"/>
              </a:rPr>
              <a:t> %</a:t>
            </a:r>
          </a:p>
          <a:p>
            <a:endParaRPr lang="pt-PT" dirty="0">
              <a:sym typeface="Wingdings" panose="05000000000000000000" pitchFamily="2" charset="2"/>
            </a:endParaRPr>
          </a:p>
          <a:p>
            <a:r>
              <a:rPr lang="pt-PT" dirty="0">
                <a:sym typeface="Wingdings" panose="05000000000000000000" pitchFamily="2" charset="2"/>
              </a:rPr>
              <a:t>(</a:t>
            </a:r>
            <a:r>
              <a:rPr lang="pt-PT" dirty="0" err="1">
                <a:sym typeface="Wingdings" panose="05000000000000000000" pitchFamily="2" charset="2"/>
              </a:rPr>
              <a:t>sqrt</a:t>
            </a:r>
            <a:r>
              <a:rPr lang="pt-PT" dirty="0">
                <a:sym typeface="Wingdings" panose="05000000000000000000" pitchFamily="2" charset="2"/>
              </a:rPr>
              <a:t> 9)  3.0</a:t>
            </a:r>
          </a:p>
          <a:p>
            <a:endParaRPr lang="pt-PT" dirty="0">
              <a:sym typeface="Wingdings" panose="05000000000000000000" pitchFamily="2" charset="2"/>
            </a:endParaRPr>
          </a:p>
          <a:p>
            <a:r>
              <a:rPr lang="pt-PT" dirty="0">
                <a:sym typeface="Wingdings" panose="05000000000000000000" pitchFamily="2" charset="2"/>
              </a:rPr>
              <a:t>(</a:t>
            </a:r>
            <a:r>
              <a:rPr lang="pt-PT" dirty="0" err="1">
                <a:sym typeface="Wingdings" panose="05000000000000000000" pitchFamily="2" charset="2"/>
              </a:rPr>
              <a:t>sqr</a:t>
            </a:r>
            <a:r>
              <a:rPr lang="pt-PT" dirty="0">
                <a:sym typeface="Wingdings" panose="05000000000000000000" pitchFamily="2" charset="2"/>
              </a:rPr>
              <a:t> 3)  Error: </a:t>
            </a:r>
            <a:r>
              <a:rPr lang="pt-PT" dirty="0" err="1">
                <a:sym typeface="Wingdings" panose="05000000000000000000" pitchFamily="2" charset="2"/>
              </a:rPr>
              <a:t>Undefined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operator</a:t>
            </a:r>
            <a:r>
              <a:rPr lang="pt-PT" dirty="0">
                <a:sym typeface="Wingdings" panose="05000000000000000000" pitchFamily="2" charset="2"/>
              </a:rPr>
              <a:t> SQR</a:t>
            </a:r>
          </a:p>
          <a:p>
            <a:endParaRPr lang="pt-PT" dirty="0">
              <a:sym typeface="Wingdings" panose="05000000000000000000" pitchFamily="2" charset="2"/>
            </a:endParaRPr>
          </a:p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8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Algumas funções interessantes: Log, </a:t>
            </a:r>
            <a:r>
              <a:rPr lang="pt-PT" dirty="0" err="1"/>
              <a:t>exp</a:t>
            </a:r>
            <a:r>
              <a:rPr lang="pt-PT" dirty="0"/>
              <a:t> e </a:t>
            </a:r>
            <a:r>
              <a:rPr lang="pt-PT" dirty="0" err="1"/>
              <a:t>random</a:t>
            </a:r>
            <a:endParaRPr lang="pt-PT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594360" y="1844824"/>
            <a:ext cx="7955280" cy="4608512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None/>
            </a:pPr>
            <a:r>
              <a:rPr lang="pt-PT" sz="2400" dirty="0"/>
              <a:t>(</a:t>
            </a:r>
            <a:r>
              <a:rPr lang="pt-PT" sz="2400" dirty="0" err="1">
                <a:solidFill>
                  <a:srgbClr val="FFFF00"/>
                </a:solidFill>
              </a:rPr>
              <a:t>exp</a:t>
            </a:r>
            <a:r>
              <a:rPr lang="pt-PT" sz="2400" dirty="0">
                <a:solidFill>
                  <a:srgbClr val="FFFF00"/>
                </a:solidFill>
              </a:rPr>
              <a:t> </a:t>
            </a:r>
            <a:r>
              <a:rPr lang="pt-PT" sz="2400" dirty="0"/>
              <a:t>&lt;n&gt;) </a:t>
            </a:r>
          </a:p>
          <a:p>
            <a:pPr>
              <a:buNone/>
            </a:pPr>
            <a:r>
              <a:rPr lang="pt-PT" sz="2400" dirty="0"/>
              <a:t>	potência &lt;n&gt; do número de Euler (e)</a:t>
            </a:r>
          </a:p>
          <a:p>
            <a:pPr>
              <a:buFont typeface="Wingdings" pitchFamily="2" charset="2"/>
              <a:buNone/>
            </a:pPr>
            <a:r>
              <a:rPr lang="pt-PT" sz="2400" dirty="0"/>
              <a:t>	Exemplo: (</a:t>
            </a:r>
            <a:r>
              <a:rPr lang="pt-PT" sz="2400" dirty="0" err="1"/>
              <a:t>exp</a:t>
            </a:r>
            <a:r>
              <a:rPr lang="pt-PT" sz="2400" dirty="0"/>
              <a:t> 1) = 2.71828183 </a:t>
            </a:r>
          </a:p>
          <a:p>
            <a:pPr>
              <a:buFont typeface="Wingdings" pitchFamily="2" charset="2"/>
              <a:buNone/>
            </a:pPr>
            <a:endParaRPr lang="pt-PT" sz="2400" dirty="0"/>
          </a:p>
          <a:p>
            <a:pPr>
              <a:buFont typeface="Wingdings" pitchFamily="2" charset="2"/>
              <a:buNone/>
            </a:pPr>
            <a:r>
              <a:rPr lang="pt-PT" sz="2400" dirty="0"/>
              <a:t>(</a:t>
            </a:r>
            <a:r>
              <a:rPr lang="pt-PT" sz="2400" dirty="0">
                <a:solidFill>
                  <a:srgbClr val="FFFF00"/>
                </a:solidFill>
              </a:rPr>
              <a:t>log</a:t>
            </a:r>
            <a:r>
              <a:rPr lang="pt-PT" sz="2400" dirty="0"/>
              <a:t> &lt;n&gt;)</a:t>
            </a:r>
          </a:p>
          <a:p>
            <a:pPr>
              <a:buFont typeface="Wingdings" pitchFamily="2" charset="2"/>
              <a:buNone/>
            </a:pPr>
            <a:r>
              <a:rPr lang="pt-PT" sz="2400" dirty="0"/>
              <a:t>	Logaritmo neperiano (ou natural): base 2.71828183 </a:t>
            </a:r>
          </a:p>
          <a:p>
            <a:pPr>
              <a:buNone/>
            </a:pPr>
            <a:r>
              <a:rPr lang="pt-PT" sz="2400" dirty="0"/>
              <a:t>	</a:t>
            </a:r>
            <a:r>
              <a:rPr lang="pt-PT" sz="2400" dirty="0" err="1"/>
              <a:t>e</a:t>
            </a:r>
            <a:r>
              <a:rPr lang="pt-PT" sz="2400" baseline="30000" dirty="0" err="1"/>
              <a:t>x</a:t>
            </a:r>
            <a:r>
              <a:rPr lang="pt-PT" sz="2400" dirty="0"/>
              <a:t>= n 		</a:t>
            </a:r>
            <a:r>
              <a:rPr lang="pt-PT" sz="2400" dirty="0">
                <a:solidFill>
                  <a:srgbClr val="00B0F0"/>
                </a:solidFill>
              </a:rPr>
              <a:t>(log 2.71828183) = ?			(log 1) = ?</a:t>
            </a:r>
          </a:p>
          <a:p>
            <a:pPr>
              <a:buFont typeface="Wingdings" pitchFamily="2" charset="2"/>
              <a:buNone/>
            </a:pPr>
            <a:endParaRPr lang="pt-PT" sz="2400" dirty="0"/>
          </a:p>
          <a:p>
            <a:pPr>
              <a:buFont typeface="Wingdings" pitchFamily="2" charset="2"/>
              <a:buNone/>
            </a:pPr>
            <a:r>
              <a:rPr lang="pt-PT" sz="2400" dirty="0"/>
              <a:t>(</a:t>
            </a:r>
            <a:r>
              <a:rPr lang="pt-PT" sz="2400" dirty="0">
                <a:solidFill>
                  <a:srgbClr val="FFFF00"/>
                </a:solidFill>
              </a:rPr>
              <a:t>log</a:t>
            </a:r>
            <a:r>
              <a:rPr lang="pt-PT" sz="2400" dirty="0"/>
              <a:t> &lt;n&gt; </a:t>
            </a:r>
            <a:r>
              <a:rPr lang="pt-PT" sz="2400" dirty="0">
                <a:solidFill>
                  <a:schemeClr val="accent2"/>
                </a:solidFill>
              </a:rPr>
              <a:t>&lt;base&gt;</a:t>
            </a:r>
            <a:r>
              <a:rPr lang="pt-PT" sz="2400" dirty="0"/>
              <a:t>)  </a:t>
            </a:r>
            <a:r>
              <a:rPr lang="pt-PT" sz="2000" i="1" dirty="0">
                <a:solidFill>
                  <a:schemeClr val="accent2"/>
                </a:solidFill>
              </a:rPr>
              <a:t>; a base é um argumento opcional.</a:t>
            </a:r>
            <a:endParaRPr lang="pt-PT" sz="2600" i="1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pt-PT" sz="2400" dirty="0"/>
              <a:t>	Logaritmo de base diferente da de Euler</a:t>
            </a:r>
          </a:p>
          <a:p>
            <a:pPr>
              <a:buFont typeface="Wingdings" pitchFamily="2" charset="2"/>
              <a:buNone/>
            </a:pPr>
            <a:r>
              <a:rPr lang="pt-PT" sz="2400" dirty="0"/>
              <a:t>	</a:t>
            </a:r>
            <a:r>
              <a:rPr lang="pt-PT" sz="2400" dirty="0">
                <a:solidFill>
                  <a:srgbClr val="00B0F0"/>
                </a:solidFill>
              </a:rPr>
              <a:t>Exemplo: (log 8 2) = ?</a:t>
            </a:r>
          </a:p>
          <a:p>
            <a:pPr>
              <a:buFont typeface="Wingdings" pitchFamily="2" charset="2"/>
              <a:buNone/>
            </a:pPr>
            <a:endParaRPr lang="pt-PT" sz="2400" dirty="0"/>
          </a:p>
          <a:p>
            <a:pPr>
              <a:buFont typeface="Wingdings" pitchFamily="2" charset="2"/>
              <a:buNone/>
            </a:pPr>
            <a:r>
              <a:rPr lang="pt-PT" sz="2400" dirty="0"/>
              <a:t>(</a:t>
            </a:r>
            <a:r>
              <a:rPr lang="pt-PT" sz="2400" dirty="0" err="1">
                <a:solidFill>
                  <a:srgbClr val="FFFF00"/>
                </a:solidFill>
              </a:rPr>
              <a:t>random</a:t>
            </a:r>
            <a:r>
              <a:rPr lang="pt-PT" sz="2400" dirty="0">
                <a:solidFill>
                  <a:srgbClr val="FFFF00"/>
                </a:solidFill>
              </a:rPr>
              <a:t> </a:t>
            </a:r>
            <a:r>
              <a:rPr lang="pt-PT" sz="2400" dirty="0"/>
              <a:t>&lt;</a:t>
            </a:r>
            <a:r>
              <a:rPr lang="pt-PT" sz="2400" i="1" dirty="0" err="1"/>
              <a:t>number</a:t>
            </a:r>
            <a:r>
              <a:rPr lang="pt-PT" sz="2400" i="1" dirty="0"/>
              <a:t>&gt;</a:t>
            </a:r>
            <a:r>
              <a:rPr lang="pt-PT" sz="2400" dirty="0"/>
              <a:t>) </a:t>
            </a:r>
          </a:p>
          <a:p>
            <a:pPr>
              <a:buFont typeface="Wingdings" pitchFamily="2" charset="2"/>
              <a:buNone/>
            </a:pPr>
            <a:r>
              <a:rPr lang="pt-PT" sz="2400" b="1" dirty="0">
                <a:solidFill>
                  <a:srgbClr val="FFFF00"/>
                </a:solidFill>
              </a:rPr>
              <a:t>	</a:t>
            </a:r>
            <a:r>
              <a:rPr lang="pt-PT" sz="2400" b="1" dirty="0" err="1"/>
              <a:t>random</a:t>
            </a:r>
            <a:r>
              <a:rPr lang="pt-PT" sz="2400" b="1" dirty="0"/>
              <a:t> </a:t>
            </a:r>
            <a:r>
              <a:rPr lang="pt-PT" sz="2400" dirty="0"/>
              <a:t>aceita um número n e devolve um número aleatório do mesmo tipo (inteiro ou real) entre 0 (inclusive) e n (exclusive).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500B-06AC-4E4F-9A6A-42A0676673D3}" type="slidenum">
              <a:rPr lang="pt-PT"/>
              <a:pPr/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5004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Números muito grandes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Tipo inteiro (numérico / lista): BIGNUM</a:t>
            </a:r>
          </a:p>
          <a:p>
            <a:pPr marL="68580" indent="0">
              <a:buNone/>
            </a:pPr>
            <a:r>
              <a:rPr lang="pt-PT" dirty="0"/>
              <a:t>	(</a:t>
            </a:r>
            <a:r>
              <a:rPr lang="pt-PT" dirty="0" err="1"/>
              <a:t>factorial</a:t>
            </a:r>
            <a:r>
              <a:rPr lang="pt-PT" dirty="0"/>
              <a:t> 3) = 6</a:t>
            </a:r>
          </a:p>
          <a:p>
            <a:pPr marL="68580" indent="0">
              <a:buNone/>
            </a:pPr>
            <a:r>
              <a:rPr lang="pt-PT" dirty="0"/>
              <a:t>	(</a:t>
            </a:r>
            <a:r>
              <a:rPr lang="pt-PT" dirty="0" err="1"/>
              <a:t>factorial</a:t>
            </a:r>
            <a:r>
              <a:rPr lang="pt-PT" dirty="0"/>
              <a:t> 6) = 720</a:t>
            </a:r>
          </a:p>
          <a:p>
            <a:pPr marL="68580" indent="0">
              <a:buNone/>
            </a:pPr>
            <a:r>
              <a:rPr lang="pt-PT" dirty="0"/>
              <a:t>	(</a:t>
            </a:r>
            <a:r>
              <a:rPr lang="pt-PT" dirty="0" err="1"/>
              <a:t>factorial</a:t>
            </a:r>
            <a:r>
              <a:rPr lang="pt-PT" dirty="0"/>
              <a:t> 1000) = ??</a:t>
            </a:r>
          </a:p>
          <a:p>
            <a:pPr marL="68580" indent="0">
              <a:buNone/>
            </a:pPr>
            <a:r>
              <a:rPr lang="pt-PT" dirty="0"/>
              <a:t>O LISP dá todos os algarismos!</a:t>
            </a:r>
          </a:p>
          <a:p>
            <a:pPr marL="68580" indent="0">
              <a:buNone/>
            </a:pPr>
            <a:r>
              <a:rPr lang="pt-PT" dirty="0"/>
              <a:t>	Como? … usa listas: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71844" y="4653136"/>
            <a:ext cx="6624736" cy="614870"/>
            <a:chOff x="1403648" y="5229200"/>
            <a:chExt cx="6624736" cy="61487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403648" y="5557640"/>
              <a:ext cx="428628" cy="1"/>
            </a:xfrm>
            <a:prstGeom prst="straightConnector1">
              <a:avLst/>
            </a:prstGeom>
            <a:ln cap="rnd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1897345" y="5301208"/>
              <a:ext cx="1230630" cy="539115"/>
              <a:chOff x="0" y="0"/>
              <a:chExt cx="1230978" cy="539126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0" y="0"/>
                <a:ext cx="617855" cy="53912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PT" sz="1400" b="1" dirty="0">
                    <a:ln w="10160" cap="flat" cmpd="sng" algn="ctr">
                      <a:solidFill>
                        <a:srgbClr val="4472C4"/>
                      </a:solidFill>
                      <a:prstDash val="solid"/>
                      <a:round/>
                    </a:ln>
                    <a:solidFill>
                      <a:srgbClr val="FFFFFF"/>
                    </a:solidFill>
                    <a:effectLst>
                      <a:outerShdw blurRad="38100" dist="22860" dir="5400000" algn="tl">
                        <a:srgbClr val="000000">
                          <a:alpha val="30000"/>
                        </a:srgbClr>
                      </a:outerShdw>
                    </a:effectLst>
                    <a:ea typeface="Calibri" panose="020F0502020204030204" pitchFamily="34" charset="0"/>
                    <a:cs typeface="Times New Roman" panose="02020603050405020304" pitchFamily="18" charset="0"/>
                  </a:rPr>
                  <a:t>Byte1</a:t>
                </a:r>
                <a:endParaRPr lang="pt-PT" sz="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613123" y="0"/>
                <a:ext cx="617855" cy="53911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PT" sz="2400" b="1">
                    <a:ln w="11113" cap="flat" cmpd="sng" algn="ctr">
                      <a:solidFill>
                        <a:srgbClr val="ED7D31"/>
                      </a:solidFill>
                      <a:prstDash val="solid"/>
                      <a:round/>
                    </a:ln>
                    <a:solidFill>
                      <a:srgbClr val="F8CBAD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pt-PT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476590" y="5299938"/>
              <a:ext cx="1230630" cy="539115"/>
              <a:chOff x="0" y="0"/>
              <a:chExt cx="1230978" cy="539126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0" y="0"/>
                <a:ext cx="617855" cy="53912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PT" sz="1400" b="1" dirty="0">
                    <a:ln w="10160" cap="flat" cmpd="sng" algn="ctr">
                      <a:solidFill>
                        <a:srgbClr val="4472C4"/>
                      </a:solidFill>
                      <a:prstDash val="solid"/>
                      <a:round/>
                    </a:ln>
                    <a:solidFill>
                      <a:srgbClr val="FFFFFF"/>
                    </a:solidFill>
                    <a:effectLst>
                      <a:outerShdw blurRad="38100" dist="22860" dir="5400000" algn="tl">
                        <a:srgbClr val="000000">
                          <a:alpha val="30000"/>
                        </a:srgbClr>
                      </a:outerShdw>
                    </a:effectLst>
                    <a:ea typeface="Calibri" panose="020F0502020204030204" pitchFamily="34" charset="0"/>
                    <a:cs typeface="Times New Roman" panose="02020603050405020304" pitchFamily="18" charset="0"/>
                  </a:rPr>
                  <a:t>Byte2</a:t>
                </a:r>
                <a:endParaRPr lang="pt-PT" sz="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613123" y="0"/>
                <a:ext cx="617855" cy="53911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PT" sz="2400" b="1">
                    <a:ln w="11113" cap="flat" cmpd="sng" algn="ctr">
                      <a:solidFill>
                        <a:srgbClr val="ED7D31"/>
                      </a:solidFill>
                      <a:prstDash val="solid"/>
                      <a:round/>
                    </a:ln>
                    <a:solidFill>
                      <a:srgbClr val="F8CBAD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pt-PT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854663" y="5302478"/>
              <a:ext cx="1230630" cy="539115"/>
              <a:chOff x="0" y="0"/>
              <a:chExt cx="1230978" cy="539126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0" y="0"/>
                <a:ext cx="617855" cy="53912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PT" sz="1400" b="1" dirty="0">
                    <a:ln w="10160" cap="flat" cmpd="sng" algn="ctr">
                      <a:solidFill>
                        <a:srgbClr val="4472C4"/>
                      </a:solidFill>
                      <a:prstDash val="solid"/>
                      <a:round/>
                    </a:ln>
                    <a:solidFill>
                      <a:srgbClr val="FFFFFF"/>
                    </a:solidFill>
                    <a:effectLst>
                      <a:outerShdw blurRad="38100" dist="22860" dir="5400000" algn="tl">
                        <a:srgbClr val="000000">
                          <a:alpha val="30000"/>
                        </a:srgbClr>
                      </a:outerShdw>
                    </a:effectLst>
                    <a:ea typeface="Calibri" panose="020F0502020204030204" pitchFamily="34" charset="0"/>
                    <a:cs typeface="Times New Roman" panose="02020603050405020304" pitchFamily="18" charset="0"/>
                  </a:rPr>
                  <a:t>Byte k</a:t>
                </a:r>
                <a:endParaRPr lang="pt-PT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13123" y="0"/>
                <a:ext cx="617855" cy="53911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PT" sz="2400" b="1">
                    <a:ln w="11113" cap="flat" cmpd="sng" algn="ctr">
                      <a:solidFill>
                        <a:srgbClr val="ED7D31"/>
                      </a:solidFill>
                      <a:prstDash val="solid"/>
                      <a:round/>
                    </a:ln>
                    <a:solidFill>
                      <a:srgbClr val="F8CBAD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pt-PT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V="1">
              <a:off x="2821905" y="5565368"/>
              <a:ext cx="655320" cy="1016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4409405" y="5576798"/>
              <a:ext cx="655320" cy="1016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790653" y="5556478"/>
              <a:ext cx="655320" cy="1016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 Box 1"/>
            <p:cNvSpPr txBox="1">
              <a:spLocks noChangeArrowheads="1"/>
            </p:cNvSpPr>
            <p:nvPr/>
          </p:nvSpPr>
          <p:spPr bwMode="auto">
            <a:xfrm>
              <a:off x="7383859" y="5294795"/>
              <a:ext cx="64452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altLang="pt-PT" sz="2600" i="0" u="none" strike="noStrike" normalizeH="0" baseline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NIL</a:t>
              </a:r>
              <a:endParaRPr kumimoji="0" lang="pt-PT" altLang="pt-PT" sz="18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96247" y="5229200"/>
              <a:ext cx="5278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8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770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Tipo </a:t>
            </a:r>
            <a:r>
              <a:rPr lang="pt-PT" dirty="0" err="1"/>
              <a:t>Boolean</a:t>
            </a:r>
            <a:r>
              <a:rPr lang="pt-PT" dirty="0"/>
              <a:t> / Predicados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28802"/>
            <a:ext cx="7772400" cy="442675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pt-PT" sz="2800" dirty="0"/>
              <a:t>(</a:t>
            </a:r>
            <a:r>
              <a:rPr lang="pt-PT" sz="2800" dirty="0" err="1"/>
              <a:t>null</a:t>
            </a:r>
            <a:endParaRPr lang="pt-PT" sz="2800" dirty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pt-PT" sz="2800" dirty="0"/>
              <a:t>(</a:t>
            </a:r>
            <a:r>
              <a:rPr lang="pt-PT" sz="2800" dirty="0" err="1"/>
              <a:t>atom</a:t>
            </a:r>
            <a:endParaRPr lang="pt-PT" sz="2800" dirty="0"/>
          </a:p>
          <a:p>
            <a:pPr>
              <a:lnSpc>
                <a:spcPct val="120000"/>
              </a:lnSpc>
              <a:buNone/>
            </a:pPr>
            <a:r>
              <a:rPr lang="pt-PT" sz="2800" dirty="0"/>
              <a:t>(</a:t>
            </a:r>
            <a:r>
              <a:rPr lang="pt-PT" sz="2800" dirty="0" err="1"/>
              <a:t>listp</a:t>
            </a:r>
            <a:endParaRPr lang="pt-PT" sz="2800" dirty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pt-PT" sz="2800" dirty="0"/>
              <a:t>(</a:t>
            </a:r>
            <a:r>
              <a:rPr lang="pt-PT" sz="2800" dirty="0" err="1"/>
              <a:t>symbolp</a:t>
            </a:r>
            <a:endParaRPr lang="pt-PT" sz="2800" dirty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pt-PT" sz="2800" dirty="0"/>
              <a:t>(</a:t>
            </a:r>
            <a:r>
              <a:rPr lang="pt-PT" sz="2800" dirty="0" err="1"/>
              <a:t>numberp</a:t>
            </a:r>
            <a:endParaRPr lang="pt-PT" sz="2800" dirty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pt-PT" sz="2800" dirty="0"/>
              <a:t>(</a:t>
            </a:r>
            <a:r>
              <a:rPr lang="pt-PT" sz="2800" dirty="0" err="1"/>
              <a:t>zerop</a:t>
            </a:r>
            <a:endParaRPr lang="pt-PT" sz="2800" dirty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pt-PT" sz="2800" dirty="0"/>
              <a:t>(</a:t>
            </a:r>
            <a:r>
              <a:rPr lang="pt-PT" sz="2800" dirty="0" err="1"/>
              <a:t>oddp</a:t>
            </a:r>
            <a:endParaRPr lang="pt-PT" sz="2800" dirty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pt-PT" sz="2800" dirty="0"/>
              <a:t>(</a:t>
            </a:r>
            <a:r>
              <a:rPr lang="pt-PT" sz="2800" dirty="0" err="1"/>
              <a:t>evenp</a:t>
            </a:r>
            <a:endParaRPr lang="pt-PT" sz="2800" dirty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pt-PT" sz="2800" dirty="0"/>
              <a:t>(</a:t>
            </a:r>
            <a:r>
              <a:rPr lang="pt-PT" sz="2800" dirty="0" err="1"/>
              <a:t>floatp</a:t>
            </a:r>
            <a:endParaRPr lang="pt-PT" sz="2800" dirty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pt-PT" sz="2800" dirty="0"/>
              <a:t>(</a:t>
            </a:r>
            <a:r>
              <a:rPr lang="pt-PT" sz="2800" dirty="0" err="1"/>
              <a:t>integerp</a:t>
            </a:r>
            <a:endParaRPr lang="pt-PT" sz="2800" dirty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pt-PT" sz="2800" dirty="0"/>
              <a:t>(bignump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C506-FCCA-426E-9B89-3A7C30676411}" type="slidenum">
              <a:rPr lang="pt-PT"/>
              <a:pPr/>
              <a:t>33</a:t>
            </a:fld>
            <a:endParaRPr lang="pt-PT"/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2915816" y="2249958"/>
            <a:ext cx="1800200" cy="1899122"/>
          </a:xfrm>
          <a:prstGeom prst="ellipse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|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Symbol</a:t>
            </a:r>
            <a:r>
              <a:rPr lang="pt-PT" altLang="pt-P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| 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 |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Integer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6636742" y="2932964"/>
            <a:ext cx="1391642" cy="1360131"/>
          </a:xfrm>
          <a:prstGeom prst="ellipse">
            <a:avLst/>
          </a:prstGeom>
          <a:solidFill>
            <a:srgbClr val="FFC000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Elbow Connector 20"/>
          <p:cNvCxnSpPr>
            <a:stCxn id="17" idx="6"/>
            <a:endCxn id="18" idx="2"/>
          </p:cNvCxnSpPr>
          <p:nvPr/>
        </p:nvCxnSpPr>
        <p:spPr>
          <a:xfrm>
            <a:off x="4716016" y="3199519"/>
            <a:ext cx="1920726" cy="4135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5148064" y="2962745"/>
            <a:ext cx="1102647" cy="118633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Listp</a:t>
            </a:r>
            <a:r>
              <a:rPr lang="pt-PT" altLang="pt-PT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pt-PT" altLang="pt-PT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pt-PT" altLang="pt-PT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Atom</a:t>
            </a:r>
            <a:r>
              <a:rPr kumimoji="0" lang="pt-PT" altLang="pt-PT" sz="11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kumimoji="0" lang="pt-PT" altLang="pt-PT" sz="1100" b="0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Symbolp</a:t>
            </a:r>
            <a:endParaRPr kumimoji="0" lang="pt-PT" altLang="pt-PT" sz="11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100" baseline="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Numberp</a:t>
            </a:r>
            <a:endParaRPr lang="pt-PT" altLang="pt-PT" sz="1100" baseline="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100" b="0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Zerop</a:t>
            </a:r>
            <a:r>
              <a:rPr kumimoji="0" lang="pt-PT" altLang="pt-PT" sz="11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100" b="0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Oddp</a:t>
            </a:r>
            <a:r>
              <a:rPr kumimoji="0" lang="pt-PT" altLang="pt-PT" sz="11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pt-PT" altLang="pt-PT" sz="1100" b="0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Evenp</a:t>
            </a:r>
            <a:endParaRPr kumimoji="0" lang="pt-PT" altLang="pt-PT" sz="11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kumimoji="0" lang="pt-PT" altLang="pt-PT" sz="11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Operadores Relacionais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71678"/>
            <a:ext cx="7772400" cy="428388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PT" dirty="0"/>
              <a:t>(&gt;</a:t>
            </a:r>
          </a:p>
          <a:p>
            <a:pPr>
              <a:buFont typeface="Wingdings" pitchFamily="2" charset="2"/>
              <a:buNone/>
            </a:pPr>
            <a:r>
              <a:rPr lang="pt-PT" dirty="0"/>
              <a:t>(&lt;</a:t>
            </a:r>
          </a:p>
          <a:p>
            <a:pPr>
              <a:buNone/>
            </a:pPr>
            <a:r>
              <a:rPr lang="pt-PT" dirty="0"/>
              <a:t>(=</a:t>
            </a:r>
          </a:p>
          <a:p>
            <a:pPr>
              <a:buFont typeface="Wingdings" pitchFamily="2" charset="2"/>
              <a:buNone/>
            </a:pPr>
            <a:r>
              <a:rPr lang="pt-PT" dirty="0"/>
              <a:t>(&gt;=</a:t>
            </a:r>
          </a:p>
          <a:p>
            <a:pPr>
              <a:buFont typeface="Wingdings" pitchFamily="2" charset="2"/>
              <a:buNone/>
            </a:pPr>
            <a:r>
              <a:rPr lang="pt-PT" dirty="0"/>
              <a:t>(&lt;=</a:t>
            </a:r>
          </a:p>
          <a:p>
            <a:pPr>
              <a:buFont typeface="Wingdings" pitchFamily="2" charset="2"/>
              <a:buNone/>
            </a:pP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1196-5D46-42F8-AA64-7CAD731EF42F}" type="slidenum">
              <a:rPr lang="pt-PT"/>
              <a:pPr/>
              <a:t>34</a:t>
            </a:fld>
            <a:endParaRPr lang="pt-PT"/>
          </a:p>
        </p:txBody>
      </p:sp>
      <p:sp>
        <p:nvSpPr>
          <p:cNvPr id="8" name="Oval 14"/>
          <p:cNvSpPr>
            <a:spLocks noChangeArrowheads="1"/>
          </p:cNvSpPr>
          <p:nvPr/>
        </p:nvSpPr>
        <p:spPr bwMode="auto">
          <a:xfrm>
            <a:off x="3146598" y="2249958"/>
            <a:ext cx="1225550" cy="1209675"/>
          </a:xfrm>
          <a:prstGeom prst="ellipse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 | Integer</a:t>
            </a: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6132906" y="2932965"/>
            <a:ext cx="1391642" cy="1302902"/>
          </a:xfrm>
          <a:prstGeom prst="ellipse">
            <a:avLst/>
          </a:prstGeom>
          <a:solidFill>
            <a:srgbClr val="FFC000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17"/>
          <p:cNvSpPr>
            <a:spLocks noChangeArrowheads="1"/>
          </p:cNvSpPr>
          <p:nvPr/>
        </p:nvSpPr>
        <p:spPr bwMode="auto">
          <a:xfrm>
            <a:off x="3092623" y="3813646"/>
            <a:ext cx="1225550" cy="1209675"/>
          </a:xfrm>
          <a:prstGeom prst="ellipse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 |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Integer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321251" y="2859758"/>
            <a:ext cx="1811655" cy="1558925"/>
            <a:chOff x="5400213" y="3300883"/>
            <a:chExt cx="1811655" cy="1558925"/>
          </a:xfrm>
        </p:grpSpPr>
        <p:cxnSp>
          <p:nvCxnSpPr>
            <p:cNvPr id="12" name="Elbow Connector 11"/>
            <p:cNvCxnSpPr/>
            <p:nvPr/>
          </p:nvCxnSpPr>
          <p:spPr>
            <a:xfrm>
              <a:off x="5452918" y="3300883"/>
              <a:ext cx="1758950" cy="718820"/>
            </a:xfrm>
            <a:prstGeom prst="bentConnector3">
              <a:avLst>
                <a:gd name="adj1" fmla="val 4849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 flipV="1">
              <a:off x="5400213" y="4019703"/>
              <a:ext cx="1811655" cy="84010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4923832" y="3365012"/>
            <a:ext cx="608335" cy="640051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kumimoji="0" lang="pt-PT" altLang="pt-PT" sz="11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PT" altLang="pt-PT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kumimoji="0" lang="pt-PT" altLang="pt-PT" sz="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&lt;=    &gt;=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Tipo </a:t>
            </a:r>
            <a:r>
              <a:rPr lang="pt-PT" dirty="0" err="1"/>
              <a:t>Boolean</a:t>
            </a:r>
            <a:br>
              <a:rPr lang="pt-PT" dirty="0"/>
            </a:br>
            <a:r>
              <a:rPr lang="pt-PT" dirty="0"/>
              <a:t>	Operadores Lógicos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14554"/>
            <a:ext cx="7772400" cy="4141006"/>
          </a:xfrm>
        </p:spPr>
        <p:txBody>
          <a:bodyPr/>
          <a:lstStyle/>
          <a:p>
            <a:r>
              <a:rPr lang="pt-PT" dirty="0" err="1"/>
              <a:t>and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or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not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637A-4B87-488D-A50A-11912EA2F3C2}" type="slidenum">
              <a:rPr lang="pt-PT"/>
              <a:pPr/>
              <a:t>35</a:t>
            </a:fld>
            <a:endParaRPr lang="pt-PT"/>
          </a:p>
        </p:txBody>
      </p:sp>
      <p:sp>
        <p:nvSpPr>
          <p:cNvPr id="8" name="Oval 15"/>
          <p:cNvSpPr>
            <a:spLocks noChangeArrowheads="1"/>
          </p:cNvSpPr>
          <p:nvPr/>
        </p:nvSpPr>
        <p:spPr bwMode="auto">
          <a:xfrm>
            <a:off x="6616925" y="3020216"/>
            <a:ext cx="1391642" cy="1360131"/>
          </a:xfrm>
          <a:prstGeom prst="ellipse">
            <a:avLst/>
          </a:prstGeom>
          <a:solidFill>
            <a:srgbClr val="FFC000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5238997" y="3501009"/>
            <a:ext cx="922545" cy="386226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altLang="pt-PT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kumimoji="0" lang="pt-PT" altLang="pt-PT" sz="1100" b="0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Or</a:t>
            </a:r>
            <a:endParaRPr kumimoji="0" lang="pt-PT" altLang="pt-PT" sz="11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3408958" y="2204864"/>
            <a:ext cx="1391642" cy="1360131"/>
          </a:xfrm>
          <a:prstGeom prst="ellipse">
            <a:avLst/>
          </a:prstGeom>
          <a:solidFill>
            <a:srgbClr val="FFC000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3408958" y="4077072"/>
            <a:ext cx="1391642" cy="1360131"/>
          </a:xfrm>
          <a:prstGeom prst="ellipse">
            <a:avLst/>
          </a:prstGeom>
          <a:solidFill>
            <a:srgbClr val="FFC000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" name="Elbow Connector 2"/>
          <p:cNvCxnSpPr>
            <a:stCxn id="12" idx="6"/>
            <a:endCxn id="10" idx="2"/>
          </p:cNvCxnSpPr>
          <p:nvPr/>
        </p:nvCxnSpPr>
        <p:spPr>
          <a:xfrm flipV="1">
            <a:off x="4800600" y="3887235"/>
            <a:ext cx="899670" cy="8699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1" idx="6"/>
            <a:endCxn id="10" idx="0"/>
          </p:cNvCxnSpPr>
          <p:nvPr/>
        </p:nvCxnSpPr>
        <p:spPr>
          <a:xfrm>
            <a:off x="4800600" y="2884930"/>
            <a:ext cx="899670" cy="6160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8" idx="2"/>
          </p:cNvCxnSpPr>
          <p:nvPr/>
        </p:nvCxnSpPr>
        <p:spPr>
          <a:xfrm>
            <a:off x="6161542" y="3694122"/>
            <a:ext cx="455383" cy="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2" idx="4"/>
            <a:endCxn id="8" idx="4"/>
          </p:cNvCxnSpPr>
          <p:nvPr/>
        </p:nvCxnSpPr>
        <p:spPr>
          <a:xfrm rot="5400000" flipH="1" flipV="1">
            <a:off x="5180334" y="3304791"/>
            <a:ext cx="1056856" cy="3207967"/>
          </a:xfrm>
          <a:prstGeom prst="bentConnector3">
            <a:avLst>
              <a:gd name="adj1" fmla="val -216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5610975" y="5493169"/>
            <a:ext cx="550567" cy="386226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1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Not</a:t>
            </a:r>
            <a:endParaRPr kumimoji="0" lang="pt-PT" altLang="pt-PT" sz="11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Detalhes dos operadores booleanos de igualdade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348880"/>
            <a:ext cx="7834064" cy="3935242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</a:pPr>
            <a:r>
              <a:rPr lang="pt-PT" sz="1800" dirty="0"/>
              <a:t>	A diferença entre estas funções está na forma de representação/tipo de dados; </a:t>
            </a:r>
          </a:p>
          <a:p>
            <a:pPr>
              <a:buFont typeface="Wingdings" pitchFamily="2" charset="2"/>
              <a:buNone/>
            </a:pPr>
            <a:r>
              <a:rPr lang="pt-PT" sz="1800" dirty="0"/>
              <a:t>	</a:t>
            </a:r>
            <a:r>
              <a:rPr lang="pt-PT" sz="1800" dirty="0" err="1"/>
              <a:t>ref</a:t>
            </a:r>
            <a:r>
              <a:rPr lang="pt-PT" sz="1800" dirty="0"/>
              <a:t> vs. valor. </a:t>
            </a:r>
          </a:p>
          <a:p>
            <a:pPr lvl="1">
              <a:buFont typeface="Wingdings" pitchFamily="2" charset="2"/>
              <a:buNone/>
            </a:pPr>
            <a:r>
              <a:rPr lang="pt-PT" sz="2100" dirty="0">
                <a:solidFill>
                  <a:srgbClr val="FFFF00"/>
                </a:solidFill>
              </a:rPr>
              <a:t>(</a:t>
            </a:r>
            <a:r>
              <a:rPr lang="pt-PT" sz="2100" dirty="0" err="1">
                <a:solidFill>
                  <a:srgbClr val="FFFF00"/>
                </a:solidFill>
              </a:rPr>
              <a:t>equal</a:t>
            </a:r>
            <a:endParaRPr lang="pt-PT" sz="2100" dirty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pt-PT" sz="2100" dirty="0">
                <a:solidFill>
                  <a:srgbClr val="FFFF00"/>
                </a:solidFill>
              </a:rPr>
              <a:t>(</a:t>
            </a:r>
            <a:r>
              <a:rPr lang="pt-PT" sz="2100" dirty="0" err="1">
                <a:solidFill>
                  <a:srgbClr val="FFFF00"/>
                </a:solidFill>
              </a:rPr>
              <a:t>eq</a:t>
            </a:r>
            <a:endParaRPr lang="pt-PT" sz="2100" dirty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pt-PT" sz="2100" dirty="0">
                <a:solidFill>
                  <a:srgbClr val="FFFF00"/>
                </a:solidFill>
              </a:rPr>
              <a:t>(</a:t>
            </a:r>
            <a:r>
              <a:rPr lang="pt-PT" sz="2100" dirty="0" err="1">
                <a:solidFill>
                  <a:srgbClr val="FFFF00"/>
                </a:solidFill>
              </a:rPr>
              <a:t>eql</a:t>
            </a:r>
            <a:endParaRPr lang="pt-PT" sz="2100" dirty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pt-PT" sz="2100" dirty="0">
                <a:solidFill>
                  <a:srgbClr val="FFFF00"/>
                </a:solidFill>
              </a:rPr>
              <a:t>(=</a:t>
            </a:r>
          </a:p>
          <a:p>
            <a:pPr lvl="1">
              <a:buFont typeface="Wingdings" pitchFamily="2" charset="2"/>
              <a:buNone/>
            </a:pPr>
            <a:endParaRPr lang="pt-PT" sz="1600" dirty="0"/>
          </a:p>
          <a:p>
            <a:pPr lvl="1">
              <a:buFont typeface="Wingdings" pitchFamily="2" charset="2"/>
              <a:buNone/>
            </a:pPr>
            <a:r>
              <a:rPr lang="pt-PT" sz="1900" dirty="0">
                <a:solidFill>
                  <a:schemeClr val="accent2"/>
                </a:solidFill>
              </a:rPr>
              <a:t>(</a:t>
            </a:r>
            <a:r>
              <a:rPr lang="pt-PT" sz="1900" dirty="0" err="1">
                <a:solidFill>
                  <a:schemeClr val="accent2"/>
                </a:solidFill>
              </a:rPr>
              <a:t>equal</a:t>
            </a:r>
            <a:r>
              <a:rPr lang="pt-PT" sz="1900" dirty="0">
                <a:solidFill>
                  <a:schemeClr val="accent2"/>
                </a:solidFill>
              </a:rPr>
              <a:t> ‘(a b) ‘(a b)) </a:t>
            </a:r>
            <a:r>
              <a:rPr lang="pt-PT" sz="1900" dirty="0">
                <a:solidFill>
                  <a:schemeClr val="accent2"/>
                </a:solidFill>
                <a:sym typeface="Wingdings" panose="05000000000000000000" pitchFamily="2" charset="2"/>
              </a:rPr>
              <a:t> T		</a:t>
            </a:r>
            <a:r>
              <a:rPr lang="pt-PT" sz="1900" dirty="0">
                <a:solidFill>
                  <a:schemeClr val="accent2"/>
                </a:solidFill>
              </a:rPr>
              <a:t>(</a:t>
            </a:r>
            <a:r>
              <a:rPr lang="pt-PT" sz="1900" dirty="0" err="1">
                <a:solidFill>
                  <a:schemeClr val="accent2"/>
                </a:solidFill>
              </a:rPr>
              <a:t>eq</a:t>
            </a:r>
            <a:r>
              <a:rPr lang="pt-PT" sz="1900" dirty="0">
                <a:solidFill>
                  <a:schemeClr val="accent2"/>
                </a:solidFill>
              </a:rPr>
              <a:t> ‘(a b) ‘(a b)) </a:t>
            </a:r>
            <a:r>
              <a:rPr lang="pt-PT" sz="1900" dirty="0">
                <a:solidFill>
                  <a:schemeClr val="accent2"/>
                </a:solidFill>
                <a:sym typeface="Wingdings" panose="05000000000000000000" pitchFamily="2" charset="2"/>
              </a:rPr>
              <a:t> NIL</a:t>
            </a:r>
          </a:p>
          <a:p>
            <a:pPr lvl="2">
              <a:buNone/>
            </a:pPr>
            <a:r>
              <a:rPr lang="pt-PT" sz="1900" dirty="0">
                <a:solidFill>
                  <a:schemeClr val="accent2"/>
                </a:solidFill>
                <a:sym typeface="Wingdings" panose="05000000000000000000" pitchFamily="2" charset="2"/>
              </a:rPr>
              <a:t>				</a:t>
            </a:r>
            <a:r>
              <a:rPr lang="pt-PT" sz="1900" dirty="0">
                <a:solidFill>
                  <a:schemeClr val="accent2"/>
                </a:solidFill>
              </a:rPr>
              <a:t>(</a:t>
            </a:r>
            <a:r>
              <a:rPr lang="pt-PT" sz="1900" dirty="0" err="1">
                <a:solidFill>
                  <a:schemeClr val="accent2"/>
                </a:solidFill>
              </a:rPr>
              <a:t>eql</a:t>
            </a:r>
            <a:r>
              <a:rPr lang="pt-PT" sz="1900" dirty="0">
                <a:solidFill>
                  <a:schemeClr val="accent2"/>
                </a:solidFill>
              </a:rPr>
              <a:t> ‘(a b) ‘(a b)) </a:t>
            </a:r>
            <a:r>
              <a:rPr lang="pt-PT" sz="1900" dirty="0">
                <a:solidFill>
                  <a:schemeClr val="accent2"/>
                </a:solidFill>
                <a:sym typeface="Wingdings" panose="05000000000000000000" pitchFamily="2" charset="2"/>
              </a:rPr>
              <a:t> NIL</a:t>
            </a:r>
          </a:p>
          <a:p>
            <a:pPr lvl="1">
              <a:buNone/>
            </a:pPr>
            <a:endParaRPr lang="pt-PT" sz="1600" dirty="0">
              <a:sym typeface="Wingdings" panose="05000000000000000000" pitchFamily="2" charset="2"/>
            </a:endParaRPr>
          </a:p>
          <a:p>
            <a:pPr lvl="1">
              <a:buNone/>
            </a:pPr>
            <a:r>
              <a:rPr lang="pt-PT" sz="1900" dirty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(= 987654321 987654321)  T	(</a:t>
            </a:r>
            <a:r>
              <a:rPr lang="pt-PT" sz="1900" dirty="0" err="1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eq</a:t>
            </a:r>
            <a:r>
              <a:rPr lang="pt-PT" sz="1900" dirty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987654321 987654321)  NIL</a:t>
            </a:r>
          </a:p>
          <a:p>
            <a:pPr lvl="1">
              <a:buNone/>
            </a:pPr>
            <a:r>
              <a:rPr lang="pt-PT" sz="1900" dirty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pt-PT" sz="1900" dirty="0" err="1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eql</a:t>
            </a:r>
            <a:r>
              <a:rPr lang="pt-PT" sz="1900" dirty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987654321 987654321)  T</a:t>
            </a:r>
          </a:p>
          <a:p>
            <a:pPr lvl="1">
              <a:buNone/>
            </a:pPr>
            <a:r>
              <a:rPr lang="pt-PT" sz="1900" dirty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pt-PT" sz="1900" dirty="0" err="1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equal</a:t>
            </a:r>
            <a:r>
              <a:rPr lang="pt-PT" sz="1900" dirty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987654321 987654321)  T</a:t>
            </a:r>
            <a:endParaRPr lang="pt-PT" sz="1900" dirty="0"/>
          </a:p>
          <a:p>
            <a:pPr lvl="1">
              <a:buNone/>
            </a:pPr>
            <a:endParaRPr lang="pt-PT" sz="1600" dirty="0"/>
          </a:p>
          <a:p>
            <a:pPr lvl="1">
              <a:buNone/>
            </a:pPr>
            <a:r>
              <a:rPr lang="pt-PT" sz="2100" dirty="0"/>
              <a:t>(</a:t>
            </a:r>
            <a:r>
              <a:rPr lang="pt-PT" sz="2100" dirty="0" err="1"/>
              <a:t>eq</a:t>
            </a:r>
            <a:r>
              <a:rPr lang="pt-PT" sz="2100" dirty="0"/>
              <a:t> #\a #\a) </a:t>
            </a:r>
            <a:r>
              <a:rPr lang="pt-PT" sz="2100" dirty="0">
                <a:sym typeface="Wingdings" panose="05000000000000000000" pitchFamily="2" charset="2"/>
              </a:rPr>
              <a:t> T</a:t>
            </a:r>
          </a:p>
          <a:p>
            <a:pPr lvl="1">
              <a:buNone/>
            </a:pPr>
            <a:r>
              <a:rPr lang="pt-PT" sz="2100" dirty="0"/>
              <a:t>(</a:t>
            </a:r>
            <a:r>
              <a:rPr lang="pt-PT" sz="2100" dirty="0" err="1"/>
              <a:t>eql</a:t>
            </a:r>
            <a:r>
              <a:rPr lang="pt-PT" sz="2100" dirty="0"/>
              <a:t> #\a #\a) </a:t>
            </a:r>
            <a:r>
              <a:rPr lang="pt-PT" sz="2100" dirty="0">
                <a:sym typeface="Wingdings" panose="05000000000000000000" pitchFamily="2" charset="2"/>
              </a:rPr>
              <a:t> T</a:t>
            </a:r>
          </a:p>
          <a:p>
            <a:pPr lvl="1">
              <a:buNone/>
            </a:pPr>
            <a:r>
              <a:rPr lang="pt-PT" sz="2100" dirty="0"/>
              <a:t>(</a:t>
            </a:r>
            <a:r>
              <a:rPr lang="pt-PT" sz="2100" dirty="0" err="1"/>
              <a:t>equal</a:t>
            </a:r>
            <a:r>
              <a:rPr lang="pt-PT" sz="2100" dirty="0"/>
              <a:t> #\a #\a) </a:t>
            </a:r>
            <a:r>
              <a:rPr lang="pt-PT" sz="2100" dirty="0">
                <a:sym typeface="Wingdings" panose="05000000000000000000" pitchFamily="2" charset="2"/>
              </a:rPr>
              <a:t> T</a:t>
            </a:r>
            <a:endParaRPr lang="pt-PT" sz="2100" dirty="0"/>
          </a:p>
          <a:p>
            <a:pPr lvl="1">
              <a:buNone/>
            </a:pPr>
            <a:endParaRPr lang="pt-PT" sz="1600" dirty="0"/>
          </a:p>
          <a:p>
            <a:pPr lvl="1">
              <a:buNone/>
            </a:pPr>
            <a:endParaRPr lang="pt-PT" sz="1600" dirty="0"/>
          </a:p>
          <a:p>
            <a:pPr lvl="1">
              <a:buFont typeface="Wingdings" pitchFamily="2" charset="2"/>
              <a:buNone/>
            </a:pPr>
            <a:endParaRPr lang="pt-PT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CD91-997E-4949-A0FF-E03949356141}" type="slidenum">
              <a:rPr lang="pt-PT"/>
              <a:pPr/>
              <a:t>36</a:t>
            </a:fld>
            <a:endParaRPr lang="pt-PT"/>
          </a:p>
        </p:txBody>
      </p:sp>
      <p:sp>
        <p:nvSpPr>
          <p:cNvPr id="2" name="Rectangle 1"/>
          <p:cNvSpPr/>
          <p:nvPr/>
        </p:nvSpPr>
        <p:spPr>
          <a:xfrm>
            <a:off x="6767696" y="5870317"/>
            <a:ext cx="1908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accent1"/>
                </a:solidFill>
              </a:rPr>
              <a:t>&gt; (bignump 987654321)</a:t>
            </a:r>
          </a:p>
          <a:p>
            <a:r>
              <a:rPr lang="pt-PT" sz="1200" dirty="0">
                <a:solidFill>
                  <a:schemeClr val="accent1"/>
                </a:solidFill>
              </a:rPr>
              <a:t>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PT" sz="4000" dirty="0"/>
              <a:t>definição de funções e estruturas de controlo</a:t>
            </a:r>
            <a:endParaRPr lang="en-US" sz="40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Definição de funções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pt-PT" dirty="0"/>
              <a:t>(</a:t>
            </a:r>
            <a:r>
              <a:rPr lang="pt-PT" dirty="0" err="1"/>
              <a:t>defun</a:t>
            </a:r>
            <a:r>
              <a:rPr lang="pt-PT" dirty="0"/>
              <a:t> &lt;nome da função&gt; (&lt;</a:t>
            </a:r>
            <a:r>
              <a:rPr lang="pt-PT" dirty="0" err="1"/>
              <a:t>args</a:t>
            </a:r>
            <a:r>
              <a:rPr lang="pt-PT" dirty="0"/>
              <a:t>&gt;) </a:t>
            </a:r>
          </a:p>
          <a:p>
            <a:pPr>
              <a:buFont typeface="Wingdings" pitchFamily="2" charset="2"/>
              <a:buNone/>
            </a:pPr>
            <a:r>
              <a:rPr lang="pt-PT" dirty="0"/>
              <a:t>	 “&lt;descrição&gt;”</a:t>
            </a:r>
          </a:p>
          <a:p>
            <a:pPr>
              <a:buFont typeface="Wingdings" pitchFamily="2" charset="2"/>
              <a:buNone/>
            </a:pPr>
            <a:r>
              <a:rPr lang="pt-PT" dirty="0"/>
              <a:t>    &lt;corpo da função&gt;)</a:t>
            </a:r>
          </a:p>
          <a:p>
            <a:pPr>
              <a:buFont typeface="Wingdings" pitchFamily="2" charset="2"/>
              <a:buNone/>
            </a:pPr>
            <a:endParaRPr lang="pt-PT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None/>
            </a:pPr>
            <a:endParaRPr lang="pt-PT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None/>
            </a:pPr>
            <a:r>
              <a:rPr lang="pt-PT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   ;;; Exemplo:</a:t>
            </a:r>
          </a:p>
          <a:p>
            <a:pPr lvl="1">
              <a:buFont typeface="Wingdings" pitchFamily="2" charset="2"/>
              <a:buNone/>
            </a:pPr>
            <a:r>
              <a:rPr lang="pt-PT" dirty="0"/>
              <a:t>(</a:t>
            </a:r>
            <a:r>
              <a:rPr lang="pt-PT" dirty="0" err="1"/>
              <a:t>defun</a:t>
            </a:r>
            <a:r>
              <a:rPr lang="pt-PT" dirty="0"/>
              <a:t> media (nota1 nota2 nota3)</a:t>
            </a:r>
          </a:p>
          <a:p>
            <a:pPr lvl="1">
              <a:buFont typeface="Wingdings" pitchFamily="2" charset="2"/>
              <a:buNone/>
            </a:pPr>
            <a:r>
              <a:rPr lang="pt-PT" dirty="0"/>
              <a:t>   “faz a media aritmética de 3 notas”</a:t>
            </a:r>
          </a:p>
          <a:p>
            <a:pPr lvl="1">
              <a:buFont typeface="Wingdings" pitchFamily="2" charset="2"/>
              <a:buNone/>
            </a:pPr>
            <a:r>
              <a:rPr lang="pt-PT" dirty="0"/>
              <a:t>    (/ (+ nota1 nota2 nota3) 3)) </a:t>
            </a:r>
            <a:r>
              <a:rPr lang="pt-PT" dirty="0">
                <a:solidFill>
                  <a:schemeClr val="accent1"/>
                </a:solidFill>
              </a:rPr>
              <a:t>; devolve um número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6D3B-9489-4B20-9C43-2D07BD65C301}" type="slidenum">
              <a:rPr lang="pt-PT"/>
              <a:pPr/>
              <a:t>38</a:t>
            </a:fld>
            <a:endParaRPr lang="pt-PT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ExemploS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/>
              <a:t>Função para calcular o quadrado de um número</a:t>
            </a:r>
          </a:p>
          <a:p>
            <a:pPr marL="914400" lvl="2" indent="0">
              <a:buNone/>
            </a:pPr>
            <a:r>
              <a:rPr lang="pt-PT" dirty="0">
                <a:solidFill>
                  <a:srgbClr val="FFFF00"/>
                </a:solidFill>
              </a:rPr>
              <a:t>(</a:t>
            </a:r>
            <a:r>
              <a:rPr lang="pt-PT" dirty="0" err="1">
                <a:solidFill>
                  <a:srgbClr val="FFFF00"/>
                </a:solidFill>
              </a:rPr>
              <a:t>defun</a:t>
            </a:r>
            <a:r>
              <a:rPr lang="pt-PT" dirty="0">
                <a:solidFill>
                  <a:srgbClr val="FFFF00"/>
                </a:solidFill>
              </a:rPr>
              <a:t> quadrado (numero)</a:t>
            </a:r>
          </a:p>
          <a:p>
            <a:pPr marL="914400" lvl="2" indent="0">
              <a:buNone/>
            </a:pPr>
            <a:r>
              <a:rPr lang="pt-PT" dirty="0">
                <a:solidFill>
                  <a:srgbClr val="FFFF00"/>
                </a:solidFill>
              </a:rPr>
              <a:t>    “devolve o quadrado de um número”</a:t>
            </a:r>
          </a:p>
          <a:p>
            <a:pPr marL="914400" lvl="2" indent="0">
              <a:buNone/>
            </a:pPr>
            <a:r>
              <a:rPr lang="pt-PT" dirty="0">
                <a:solidFill>
                  <a:srgbClr val="FFFF00"/>
                </a:solidFill>
              </a:rPr>
              <a:t>    (* numero </a:t>
            </a:r>
            <a:r>
              <a:rPr lang="pt-PT" dirty="0" err="1">
                <a:solidFill>
                  <a:srgbClr val="FFFF00"/>
                </a:solidFill>
              </a:rPr>
              <a:t>numero</a:t>
            </a:r>
            <a:r>
              <a:rPr lang="pt-PT" dirty="0">
                <a:solidFill>
                  <a:srgbClr val="FFFF00"/>
                </a:solidFill>
              </a:rPr>
              <a:t>))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Função para calcular a área de um círculo</a:t>
            </a:r>
          </a:p>
          <a:p>
            <a:pPr marL="914400" lvl="2" indent="0">
              <a:buNone/>
            </a:pPr>
            <a:r>
              <a:rPr lang="pt-PT" dirty="0">
                <a:solidFill>
                  <a:srgbClr val="FFFF00"/>
                </a:solidFill>
              </a:rPr>
              <a:t>(</a:t>
            </a:r>
            <a:r>
              <a:rPr lang="pt-PT" dirty="0" err="1">
                <a:solidFill>
                  <a:srgbClr val="FFFF00"/>
                </a:solidFill>
              </a:rPr>
              <a:t>defun</a:t>
            </a:r>
            <a:r>
              <a:rPr lang="pt-PT" dirty="0">
                <a:solidFill>
                  <a:srgbClr val="FFFF00"/>
                </a:solidFill>
              </a:rPr>
              <a:t> </a:t>
            </a:r>
            <a:r>
              <a:rPr lang="pt-PT" dirty="0" err="1">
                <a:solidFill>
                  <a:srgbClr val="FFFF00"/>
                </a:solidFill>
              </a:rPr>
              <a:t>areaCirculo</a:t>
            </a:r>
            <a:r>
              <a:rPr lang="pt-PT" dirty="0">
                <a:solidFill>
                  <a:srgbClr val="FFFF00"/>
                </a:solidFill>
              </a:rPr>
              <a:t> (raio)</a:t>
            </a:r>
          </a:p>
          <a:p>
            <a:pPr marL="914400" lvl="2" indent="0">
              <a:buNone/>
            </a:pPr>
            <a:r>
              <a:rPr lang="pt-PT" dirty="0">
                <a:solidFill>
                  <a:srgbClr val="FFFF00"/>
                </a:solidFill>
              </a:rPr>
              <a:t>    “devolve a área de um circulo, dado o raio”</a:t>
            </a:r>
          </a:p>
          <a:p>
            <a:pPr marL="914400" lvl="2" indent="0">
              <a:buNone/>
            </a:pPr>
            <a:r>
              <a:rPr lang="pt-PT" dirty="0">
                <a:solidFill>
                  <a:srgbClr val="FFFF00"/>
                </a:solidFill>
              </a:rPr>
              <a:t>    (* 3.14159265 (quadrado raio))) ;o pi não está predefinido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1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4D3E-CCCC-4A65-9A00-EBD8A01C3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620713"/>
            <a:ext cx="6378575" cy="12922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 dirty="0"/>
              <a:t>Nascimento da IA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326AF352-668D-44E8-BA21-1F80771CF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989138"/>
            <a:ext cx="8424862" cy="4141787"/>
          </a:xfrm>
        </p:spPr>
        <p:txBody>
          <a:bodyPr/>
          <a:lstStyle/>
          <a:p>
            <a:pPr eaLnBrk="1" hangingPunct="1"/>
            <a:r>
              <a:rPr lang="pt-PT" altLang="pt-PT"/>
              <a:t>A designação “Inteligência Artificial” foi inventada em 1956</a:t>
            </a:r>
          </a:p>
          <a:p>
            <a:pPr lvl="1" eaLnBrk="1" hangingPunct="1"/>
            <a:r>
              <a:rPr lang="pt-PT" altLang="pt-PT"/>
              <a:t>Conferência em “Darthmouth College”, EUA. </a:t>
            </a:r>
          </a:p>
          <a:p>
            <a:pPr lvl="1" eaLnBrk="1" hangingPunct="1"/>
            <a:r>
              <a:rPr lang="pt-PT" altLang="pt-PT"/>
              <a:t>Por:</a:t>
            </a:r>
          </a:p>
          <a:p>
            <a:pPr lvl="2" eaLnBrk="1" hangingPunct="1"/>
            <a:r>
              <a:rPr lang="pt-PT" altLang="pt-PT">
                <a:solidFill>
                  <a:srgbClr val="FFFF00"/>
                </a:solidFill>
              </a:rPr>
              <a:t>John McCarthy</a:t>
            </a:r>
            <a:r>
              <a:rPr lang="pt-PT" altLang="pt-PT"/>
              <a:t>, … LISP (1959)</a:t>
            </a:r>
          </a:p>
          <a:p>
            <a:pPr lvl="2" eaLnBrk="1" hangingPunct="1"/>
            <a:r>
              <a:rPr lang="pt-PT" altLang="pt-PT"/>
              <a:t>Marvin Minsky, … Percetrão </a:t>
            </a:r>
            <a:r>
              <a:rPr lang="pt-PT" altLang="pt-PT" sz="1600"/>
              <a:t>(et. Seymour Papert) </a:t>
            </a:r>
            <a:r>
              <a:rPr lang="pt-PT" altLang="pt-PT"/>
              <a:t>(1969)</a:t>
            </a:r>
          </a:p>
          <a:p>
            <a:pPr lvl="2" eaLnBrk="1" hangingPunct="1"/>
            <a:r>
              <a:rPr lang="pt-PT" altLang="pt-PT"/>
              <a:t>Allen Newell, … Logic Theorist (1956)</a:t>
            </a:r>
          </a:p>
          <a:p>
            <a:pPr lvl="2" eaLnBrk="1" hangingPunct="1"/>
            <a:r>
              <a:rPr lang="pt-PT" altLang="pt-PT"/>
              <a:t>Arthur Samuel, … Teoria de Jogos, Damas (1963)</a:t>
            </a:r>
          </a:p>
          <a:p>
            <a:pPr lvl="2" eaLnBrk="1" hangingPunct="1"/>
            <a:r>
              <a:rPr lang="pt-PT" altLang="pt-PT"/>
              <a:t>Herbert Simon … Racionalidade Limitada </a:t>
            </a:r>
            <a:r>
              <a:rPr lang="pt-PT" altLang="pt-PT" sz="1600"/>
              <a:t>(Premio Nobel)</a:t>
            </a:r>
            <a:endParaRPr lang="pt-PT" altLang="pt-PT"/>
          </a:p>
          <a:p>
            <a:pPr lvl="2" eaLnBrk="1" hangingPunct="1"/>
            <a:endParaRPr lang="pt-PT" alt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F619C-FCE3-4F5E-863F-0B0A5690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Joaquim Filipe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6BA79-FBF2-4A3F-B586-0FC7C928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6A8B29-4D18-4978-9373-478BE0A5C2FB}" type="slidenum">
              <a:rPr lang="pt-PT" altLang="pt-PT">
                <a:solidFill>
                  <a:srgbClr val="FFFFFF"/>
                </a:solidFill>
              </a:rPr>
              <a:pPr/>
              <a:t>4</a:t>
            </a:fld>
            <a:endParaRPr lang="pt-PT" altLang="pt-PT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12064"/>
            <a:ext cx="7943880" cy="914400"/>
          </a:xfrm>
        </p:spPr>
        <p:txBody>
          <a:bodyPr>
            <a:normAutofit/>
          </a:bodyPr>
          <a:lstStyle/>
          <a:p>
            <a:r>
              <a:rPr lang="pt-PT" dirty="0"/>
              <a:t>Funções e símbolos de funções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pt-PT" sz="2800" dirty="0"/>
              <a:t>Funções com nome. </a:t>
            </a:r>
          </a:p>
          <a:p>
            <a:pPr lvl="2">
              <a:lnSpc>
                <a:spcPct val="110000"/>
              </a:lnSpc>
            </a:pPr>
            <a:r>
              <a:rPr lang="pt-PT" sz="2000" dirty="0"/>
              <a:t>Ex.: (</a:t>
            </a:r>
            <a:r>
              <a:rPr lang="pt-PT" sz="2000" dirty="0" err="1"/>
              <a:t>defun</a:t>
            </a:r>
            <a:r>
              <a:rPr lang="pt-PT" sz="2000" dirty="0"/>
              <a:t> soma3 (x) (+ </a:t>
            </a:r>
            <a:r>
              <a:rPr lang="pt-PT" sz="2000" dirty="0" err="1"/>
              <a:t>x</a:t>
            </a:r>
            <a:r>
              <a:rPr lang="pt-PT" sz="2000" dirty="0"/>
              <a:t> 3))</a:t>
            </a:r>
          </a:p>
          <a:p>
            <a:pPr lvl="3">
              <a:lnSpc>
                <a:spcPct val="110000"/>
              </a:lnSpc>
            </a:pPr>
            <a:r>
              <a:rPr lang="pt-PT" sz="1800" dirty="0"/>
              <a:t>Símbolo “soma3” tem no slot </a:t>
            </a:r>
            <a:r>
              <a:rPr lang="pt-PT" sz="1800" b="1" i="1" dirty="0" err="1"/>
              <a:t>function</a:t>
            </a:r>
            <a:r>
              <a:rPr lang="pt-PT" sz="1800" b="1" i="1" dirty="0"/>
              <a:t> </a:t>
            </a:r>
            <a:r>
              <a:rPr lang="pt-PT" sz="1800" dirty="0"/>
              <a:t>esta definição.</a:t>
            </a:r>
          </a:p>
          <a:p>
            <a:pPr lvl="3">
              <a:lnSpc>
                <a:spcPct val="110000"/>
              </a:lnSpc>
            </a:pPr>
            <a:endParaRPr lang="pt-PT" sz="1800" dirty="0"/>
          </a:p>
          <a:p>
            <a:pPr>
              <a:lnSpc>
                <a:spcPct val="110000"/>
              </a:lnSpc>
            </a:pPr>
            <a:r>
              <a:rPr lang="pt-PT" sz="2800" dirty="0"/>
              <a:t>Funções sem nome. </a:t>
            </a:r>
          </a:p>
          <a:p>
            <a:pPr lvl="2">
              <a:lnSpc>
                <a:spcPct val="110000"/>
              </a:lnSpc>
            </a:pPr>
            <a:r>
              <a:rPr lang="pt-PT" sz="2000" dirty="0"/>
              <a:t>Ex.: (lambda (x) (+ 3 x))</a:t>
            </a:r>
          </a:p>
          <a:p>
            <a:pPr lvl="3">
              <a:lnSpc>
                <a:spcPct val="110000"/>
              </a:lnSpc>
            </a:pPr>
            <a:r>
              <a:rPr lang="pt-PT" sz="1800" dirty="0"/>
              <a:t>Não há nenhum símbolo para memorizar esta definição. </a:t>
            </a:r>
          </a:p>
          <a:p>
            <a:pPr lvl="3">
              <a:lnSpc>
                <a:spcPct val="110000"/>
              </a:lnSpc>
            </a:pPr>
            <a:endParaRPr lang="pt-PT" sz="1800" dirty="0"/>
          </a:p>
          <a:p>
            <a:pPr>
              <a:lnSpc>
                <a:spcPct val="110000"/>
              </a:lnSpc>
            </a:pPr>
            <a:r>
              <a:rPr lang="pt-PT" sz="2800" dirty="0"/>
              <a:t>O que é executável é a definição (lambda)</a:t>
            </a:r>
          </a:p>
          <a:p>
            <a:pPr>
              <a:lnSpc>
                <a:spcPct val="110000"/>
              </a:lnSpc>
            </a:pPr>
            <a:endParaRPr lang="pt-PT" sz="2800" dirty="0"/>
          </a:p>
          <a:p>
            <a:pPr>
              <a:lnSpc>
                <a:spcPct val="110000"/>
              </a:lnSpc>
            </a:pPr>
            <a:r>
              <a:rPr lang="pt-PT" sz="2800" dirty="0"/>
              <a:t>Exemplo de utilização das funções lambda em LISP:</a:t>
            </a:r>
          </a:p>
          <a:p>
            <a:pPr lvl="2">
              <a:lnSpc>
                <a:spcPct val="110000"/>
              </a:lnSpc>
            </a:pPr>
            <a:r>
              <a:rPr lang="pt-PT" sz="2000" dirty="0"/>
              <a:t>( </a:t>
            </a:r>
            <a:r>
              <a:rPr lang="pt-PT" sz="2000" b="1" dirty="0"/>
              <a:t>(</a:t>
            </a:r>
            <a:r>
              <a:rPr lang="pt-PT" sz="2000" b="1" dirty="0" err="1"/>
              <a:t>lambda</a:t>
            </a:r>
            <a:r>
              <a:rPr lang="pt-PT" sz="2000" b="1" dirty="0"/>
              <a:t>(x) (+ 3 x))</a:t>
            </a:r>
            <a:r>
              <a:rPr lang="pt-PT" sz="2000" dirty="0"/>
              <a:t>  7)               =&gt; 10</a:t>
            </a:r>
          </a:p>
          <a:p>
            <a:pPr lvl="2">
              <a:lnSpc>
                <a:spcPct val="110000"/>
              </a:lnSpc>
            </a:pPr>
            <a:r>
              <a:rPr lang="pt-PT" sz="2000" dirty="0"/>
              <a:t>(* 2 (</a:t>
            </a:r>
            <a:r>
              <a:rPr lang="pt-PT" sz="2000" b="1" dirty="0"/>
              <a:t>(lambda(x) (+ 3 x))  </a:t>
            </a:r>
            <a:r>
              <a:rPr lang="pt-PT" sz="2000" dirty="0"/>
              <a:t>7)         =&gt; 20</a:t>
            </a:r>
          </a:p>
          <a:p>
            <a:pPr lvl="2">
              <a:lnSpc>
                <a:spcPct val="110000"/>
              </a:lnSpc>
            </a:pPr>
            <a:endParaRPr lang="pt-PT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5E59-135F-4D53-B780-8F6735D367AF}" type="slidenum">
              <a:rPr lang="pt-PT"/>
              <a:pPr/>
              <a:t>40</a:t>
            </a:fld>
            <a:endParaRPr lang="pt-PT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338523"/>
              </p:ext>
            </p:extLst>
          </p:nvPr>
        </p:nvGraphicFramePr>
        <p:xfrm>
          <a:off x="7092280" y="1848232"/>
          <a:ext cx="1584176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8267">
                <a:tc>
                  <a:txBody>
                    <a:bodyPr/>
                    <a:lstStyle/>
                    <a:p>
                      <a:r>
                        <a:rPr lang="pt-PT" sz="1050" dirty="0"/>
                        <a:t>soma3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75">
                <a:tc>
                  <a:txBody>
                    <a:bodyPr/>
                    <a:lstStyle/>
                    <a:p>
                      <a:r>
                        <a:rPr lang="pt-PT" sz="1050" dirty="0" err="1"/>
                        <a:t>Name</a:t>
                      </a:r>
                      <a:r>
                        <a:rPr lang="pt-PT" sz="1050" dirty="0"/>
                        <a:t>: “soma3”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575">
                <a:tc>
                  <a:txBody>
                    <a:bodyPr/>
                    <a:lstStyle/>
                    <a:p>
                      <a:r>
                        <a:rPr lang="pt-PT" sz="1050" dirty="0" err="1"/>
                        <a:t>Function</a:t>
                      </a:r>
                      <a:r>
                        <a:rPr lang="pt-PT" sz="1050" dirty="0"/>
                        <a:t>: (lambda(...)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75">
                <a:tc>
                  <a:txBody>
                    <a:bodyPr/>
                    <a:lstStyle/>
                    <a:p>
                      <a:r>
                        <a:rPr lang="pt-PT" sz="1050" dirty="0" err="1"/>
                        <a:t>Value</a:t>
                      </a:r>
                      <a:r>
                        <a:rPr lang="pt-PT" sz="1050" dirty="0"/>
                        <a:t>: </a:t>
                      </a:r>
                      <a:r>
                        <a:rPr lang="pt-PT" sz="1050" dirty="0" err="1"/>
                        <a:t>nil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75">
                <a:tc>
                  <a:txBody>
                    <a:bodyPr/>
                    <a:lstStyle/>
                    <a:p>
                      <a:r>
                        <a:rPr lang="pt-PT" sz="1050" dirty="0" err="1"/>
                        <a:t>PList</a:t>
                      </a:r>
                      <a:r>
                        <a:rPr lang="pt-PT" sz="1050" baseline="0" dirty="0"/>
                        <a:t>: </a:t>
                      </a:r>
                      <a:r>
                        <a:rPr lang="pt-PT" sz="1050" baseline="0" dirty="0" err="1"/>
                        <a:t>nil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75">
                <a:tc>
                  <a:txBody>
                    <a:bodyPr/>
                    <a:lstStyle/>
                    <a:p>
                      <a:r>
                        <a:rPr lang="pt-PT" sz="1050" dirty="0" err="1"/>
                        <a:t>Package</a:t>
                      </a:r>
                      <a:r>
                        <a:rPr lang="pt-PT" sz="1050" dirty="0"/>
                        <a:t>: </a:t>
                      </a:r>
                      <a:r>
                        <a:rPr lang="pt-PT" sz="1050" dirty="0" err="1"/>
                        <a:t>default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altLang="pt-PT"/>
              <a:t>Inteligência Artificial (c)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8BDB-22C8-4B7D-80A2-8020AC5F02B8}" type="slidenum">
              <a:rPr lang="pt-PT" altLang="pt-PT"/>
              <a:pPr/>
              <a:t>41</a:t>
            </a:fld>
            <a:endParaRPr lang="pt-PT" altLang="pt-PT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dirty="0"/>
              <a:t>Depuração (</a:t>
            </a:r>
            <a:r>
              <a:rPr lang="pt-PT" altLang="pt-PT" i="1" dirty="0" err="1"/>
              <a:t>debug</a:t>
            </a:r>
            <a:r>
              <a:rPr lang="pt-PT" altLang="pt-PT" dirty="0"/>
              <a:t>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PT" altLang="pt-PT" dirty="0"/>
              <a:t>(</a:t>
            </a:r>
            <a:r>
              <a:rPr lang="pt-PT" altLang="pt-PT" dirty="0">
                <a:solidFill>
                  <a:schemeClr val="accent2"/>
                </a:solidFill>
              </a:rPr>
              <a:t>trace</a:t>
            </a:r>
            <a:r>
              <a:rPr lang="pt-PT" altLang="pt-PT" dirty="0"/>
              <a:t> {&lt;função&gt;}*) – indica os valores dos argumentos e do resultado de cada vez que uma função é invocada.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endParaRPr lang="pt-PT" altLang="pt-PT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PT" altLang="pt-PT" dirty="0"/>
              <a:t>(</a:t>
            </a:r>
            <a:r>
              <a:rPr lang="pt-PT" altLang="pt-PT" dirty="0" err="1">
                <a:solidFill>
                  <a:schemeClr val="accent2"/>
                </a:solidFill>
              </a:rPr>
              <a:t>dribble</a:t>
            </a:r>
            <a:r>
              <a:rPr lang="pt-PT" altLang="pt-PT" dirty="0">
                <a:solidFill>
                  <a:schemeClr val="accent2"/>
                </a:solidFill>
              </a:rPr>
              <a:t> </a:t>
            </a:r>
            <a:r>
              <a:rPr lang="pt-PT" altLang="pt-PT" dirty="0"/>
              <a:t>&lt;ficheiro&gt;) – envia o output para o </a:t>
            </a:r>
            <a:r>
              <a:rPr lang="pt-PT" altLang="pt-PT" dirty="0" err="1"/>
              <a:t>ecran</a:t>
            </a:r>
            <a:r>
              <a:rPr lang="pt-PT" altLang="pt-PT" dirty="0"/>
              <a:t> e para um ficheiro, simultaneamente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endParaRPr lang="pt-PT" altLang="pt-PT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PT" altLang="pt-PT" dirty="0"/>
              <a:t>(</a:t>
            </a:r>
            <a:r>
              <a:rPr lang="pt-PT" altLang="pt-PT" dirty="0" err="1">
                <a:solidFill>
                  <a:schemeClr val="accent2"/>
                </a:solidFill>
              </a:rPr>
              <a:t>describe</a:t>
            </a:r>
            <a:r>
              <a:rPr lang="pt-PT" altLang="pt-PT" dirty="0">
                <a:solidFill>
                  <a:schemeClr val="accent2"/>
                </a:solidFill>
              </a:rPr>
              <a:t> </a:t>
            </a:r>
            <a:r>
              <a:rPr lang="pt-PT" altLang="pt-PT" dirty="0"/>
              <a:t>&lt;função&gt;) – dá os parâmetros e a documentação se existir</a:t>
            </a:r>
          </a:p>
        </p:txBody>
      </p:sp>
    </p:spTree>
    <p:extLst>
      <p:ext uri="{BB962C8B-B14F-4D97-AF65-F5344CB8AC3E}">
        <p14:creationId xmlns:p14="http://schemas.microsoft.com/office/powerpoint/2010/main" val="7008928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Estruturas de controlo </a:t>
            </a:r>
            <a:br>
              <a:rPr lang="pt-PT" dirty="0"/>
            </a:br>
            <a:r>
              <a:rPr lang="pt-PT" dirty="0"/>
              <a:t>do LISP puro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132856"/>
            <a:ext cx="7772400" cy="4222704"/>
          </a:xfrm>
        </p:spPr>
        <p:txBody>
          <a:bodyPr/>
          <a:lstStyle/>
          <a:p>
            <a:r>
              <a:rPr lang="pt-PT" dirty="0"/>
              <a:t>Sequenciação: </a:t>
            </a:r>
          </a:p>
          <a:p>
            <a:pPr lvl="1"/>
            <a:r>
              <a:rPr lang="pt-PT" dirty="0"/>
              <a:t>não tem.</a:t>
            </a:r>
          </a:p>
          <a:p>
            <a:pPr lvl="1"/>
            <a:endParaRPr lang="pt-PT" dirty="0"/>
          </a:p>
          <a:p>
            <a:r>
              <a:rPr lang="pt-PT" dirty="0" err="1"/>
              <a:t>Selecção</a:t>
            </a:r>
            <a:r>
              <a:rPr lang="pt-PT" dirty="0"/>
              <a:t>: </a:t>
            </a:r>
          </a:p>
          <a:p>
            <a:pPr lvl="1"/>
            <a:r>
              <a:rPr lang="pt-PT" dirty="0" err="1"/>
              <a:t>Cond</a:t>
            </a:r>
            <a:endParaRPr lang="pt-PT" dirty="0"/>
          </a:p>
          <a:p>
            <a:pPr lvl="1"/>
            <a:endParaRPr lang="pt-PT" dirty="0"/>
          </a:p>
          <a:p>
            <a:r>
              <a:rPr lang="pt-PT" dirty="0"/>
              <a:t>Repetição: </a:t>
            </a:r>
          </a:p>
          <a:p>
            <a:pPr lvl="1"/>
            <a:r>
              <a:rPr lang="pt-PT" dirty="0"/>
              <a:t>usa a </a:t>
            </a:r>
            <a:r>
              <a:rPr lang="pt-PT" dirty="0" err="1"/>
              <a:t>recursividade</a:t>
            </a:r>
            <a:endParaRPr lang="pt-PT" dirty="0"/>
          </a:p>
          <a:p>
            <a:pPr lvl="1"/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930-A833-461C-A0AF-F42F5BB761F4}" type="slidenum">
              <a:rPr lang="pt-PT"/>
              <a:pPr/>
              <a:t>42</a:t>
            </a:fld>
            <a:endParaRPr lang="pt-PT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Seleção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Sintaxe:</a:t>
            </a:r>
          </a:p>
          <a:p>
            <a:pPr marL="68580" indent="0">
              <a:buNone/>
            </a:pPr>
            <a:endParaRPr lang="pt-PT" dirty="0"/>
          </a:p>
          <a:p>
            <a:pPr marL="68580" indent="0">
              <a:buNone/>
            </a:pPr>
            <a:r>
              <a:rPr lang="pt-PT" dirty="0"/>
              <a:t>         (</a:t>
            </a:r>
            <a:r>
              <a:rPr lang="pt-PT" dirty="0" err="1"/>
              <a:t>cond</a:t>
            </a:r>
            <a:r>
              <a:rPr lang="pt-PT" dirty="0"/>
              <a:t> 	&lt;cláusula 1&gt;</a:t>
            </a:r>
          </a:p>
          <a:p>
            <a:pPr marL="68580" indent="0">
              <a:buNone/>
            </a:pPr>
            <a:r>
              <a:rPr lang="pt-PT" dirty="0"/>
              <a:t>		&lt;cláusula 2&gt;</a:t>
            </a:r>
          </a:p>
          <a:p>
            <a:pPr marL="68580" indent="0">
              <a:buNone/>
            </a:pPr>
            <a:r>
              <a:rPr lang="pt-PT" dirty="0"/>
              <a:t>		…</a:t>
            </a:r>
          </a:p>
          <a:p>
            <a:pPr marL="68580" indent="0">
              <a:buNone/>
            </a:pPr>
            <a:r>
              <a:rPr lang="pt-PT" dirty="0"/>
              <a:t>		&lt;cláusula n&gt; )</a:t>
            </a:r>
          </a:p>
          <a:p>
            <a:pPr marL="68580" indent="0">
              <a:buNone/>
            </a:pPr>
            <a:r>
              <a:rPr lang="pt-PT" dirty="0"/>
              <a:t>				</a:t>
            </a:r>
          </a:p>
          <a:p>
            <a:pPr marL="68580" indent="0">
              <a:buNone/>
            </a:pPr>
            <a:r>
              <a:rPr lang="pt-PT" dirty="0"/>
              <a:t>	&lt;cláusula&gt; ::= (&lt;condição&gt; &lt;resultado&gt;)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391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Cond</a:t>
            </a:r>
            <a:r>
              <a:rPr lang="pt-PT" dirty="0"/>
              <a:t>: exemplos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pt-PT" dirty="0"/>
              <a:t>(cond	 </a:t>
            </a:r>
            <a:r>
              <a:rPr lang="pt-PT" dirty="0">
                <a:solidFill>
                  <a:srgbClr val="FF0000"/>
                </a:solidFill>
              </a:rPr>
              <a:t>(</a:t>
            </a:r>
            <a:r>
              <a:rPr lang="pt-PT" dirty="0"/>
              <a:t>(oddp x) ‘impar</a:t>
            </a:r>
            <a:r>
              <a:rPr lang="pt-PT" dirty="0">
                <a:solidFill>
                  <a:srgbClr val="FF0000"/>
                </a:solidFill>
              </a:rPr>
              <a:t>)</a:t>
            </a:r>
          </a:p>
          <a:p>
            <a:pPr marL="68580" indent="0">
              <a:buNone/>
            </a:pPr>
            <a:r>
              <a:rPr lang="pt-PT" dirty="0"/>
              <a:t>	 </a:t>
            </a:r>
            <a:r>
              <a:rPr lang="pt-PT" dirty="0">
                <a:solidFill>
                  <a:srgbClr val="FF0000"/>
                </a:solidFill>
              </a:rPr>
              <a:t>(</a:t>
            </a:r>
            <a:r>
              <a:rPr lang="pt-PT" dirty="0"/>
              <a:t>(</a:t>
            </a:r>
            <a:r>
              <a:rPr lang="pt-PT" dirty="0" err="1"/>
              <a:t>evenp</a:t>
            </a:r>
            <a:r>
              <a:rPr lang="pt-PT" dirty="0"/>
              <a:t> x) ‘par</a:t>
            </a:r>
            <a:r>
              <a:rPr lang="pt-PT" dirty="0">
                <a:solidFill>
                  <a:srgbClr val="FF0000"/>
                </a:solidFill>
              </a:rPr>
              <a:t>)</a:t>
            </a:r>
            <a:r>
              <a:rPr lang="pt-PT" dirty="0"/>
              <a:t>)</a:t>
            </a:r>
          </a:p>
          <a:p>
            <a:pPr marL="68580" indent="0">
              <a:buNone/>
            </a:pPr>
            <a:endParaRPr lang="pt-PT" dirty="0"/>
          </a:p>
          <a:p>
            <a:pPr marL="68580" indent="0">
              <a:buNone/>
            </a:pPr>
            <a:r>
              <a:rPr lang="pt-PT" dirty="0"/>
              <a:t>(cond </a:t>
            </a:r>
            <a:r>
              <a:rPr lang="pt-PT" dirty="0">
                <a:solidFill>
                  <a:srgbClr val="FF0000"/>
                </a:solidFill>
              </a:rPr>
              <a:t>(</a:t>
            </a:r>
            <a:r>
              <a:rPr lang="pt-PT" dirty="0"/>
              <a:t>(oddp x) ‘impar</a:t>
            </a:r>
            <a:r>
              <a:rPr lang="pt-PT" dirty="0">
                <a:solidFill>
                  <a:srgbClr val="FF0000"/>
                </a:solidFill>
              </a:rPr>
              <a:t>)</a:t>
            </a:r>
          </a:p>
          <a:p>
            <a:pPr marL="68580" indent="0">
              <a:buNone/>
            </a:pPr>
            <a:r>
              <a:rPr lang="pt-PT" dirty="0"/>
              <a:t>	 </a:t>
            </a:r>
            <a:r>
              <a:rPr lang="pt-PT" dirty="0">
                <a:solidFill>
                  <a:srgbClr val="FF0000"/>
                </a:solidFill>
              </a:rPr>
              <a:t>(</a:t>
            </a:r>
            <a:r>
              <a:rPr lang="pt-PT" dirty="0"/>
              <a:t>t ‘par</a:t>
            </a:r>
            <a:r>
              <a:rPr lang="pt-PT" dirty="0">
                <a:solidFill>
                  <a:srgbClr val="FF0000"/>
                </a:solidFill>
              </a:rPr>
              <a:t>)</a:t>
            </a:r>
            <a:r>
              <a:rPr lang="pt-PT" dirty="0"/>
              <a:t>)</a:t>
            </a:r>
          </a:p>
          <a:p>
            <a:pPr marL="68580" indent="0">
              <a:buNone/>
            </a:pPr>
            <a:endParaRPr lang="pt-PT" dirty="0"/>
          </a:p>
          <a:p>
            <a:pPr marL="68580" indent="0">
              <a:buNone/>
            </a:pPr>
            <a:endParaRPr lang="pt-PT" dirty="0"/>
          </a:p>
          <a:p>
            <a:pPr marL="68580" indent="0">
              <a:buNone/>
            </a:pPr>
            <a:endParaRPr lang="pt-PT" dirty="0"/>
          </a:p>
          <a:p>
            <a:pPr marL="68580" indent="0">
              <a:buNone/>
            </a:pPr>
            <a:r>
              <a:rPr lang="pt-PT" dirty="0"/>
              <a:t>(</a:t>
            </a:r>
            <a:r>
              <a:rPr lang="pt-PT" dirty="0" err="1"/>
              <a:t>cond</a:t>
            </a:r>
            <a:r>
              <a:rPr lang="pt-PT" dirty="0"/>
              <a:t> </a:t>
            </a:r>
            <a:r>
              <a:rPr lang="pt-PT" dirty="0">
                <a:solidFill>
                  <a:srgbClr val="FF0000"/>
                </a:solidFill>
              </a:rPr>
              <a:t>(</a:t>
            </a:r>
            <a:r>
              <a:rPr lang="pt-PT" dirty="0"/>
              <a:t>(= x 0) 1</a:t>
            </a:r>
            <a:r>
              <a:rPr lang="pt-PT" dirty="0">
                <a:solidFill>
                  <a:srgbClr val="FF0000"/>
                </a:solidFill>
              </a:rPr>
              <a:t>)</a:t>
            </a:r>
          </a:p>
          <a:p>
            <a:pPr marL="68580" indent="0">
              <a:buNone/>
            </a:pPr>
            <a:r>
              <a:rPr lang="pt-PT" dirty="0"/>
              <a:t>	 </a:t>
            </a:r>
            <a:r>
              <a:rPr lang="pt-PT" dirty="0">
                <a:solidFill>
                  <a:srgbClr val="FF0000"/>
                </a:solidFill>
              </a:rPr>
              <a:t>(</a:t>
            </a:r>
            <a:r>
              <a:rPr lang="pt-PT" dirty="0"/>
              <a:t>t (* x (</a:t>
            </a:r>
            <a:r>
              <a:rPr lang="pt-PT" dirty="0" err="1"/>
              <a:t>fact</a:t>
            </a:r>
            <a:r>
              <a:rPr lang="pt-PT" dirty="0"/>
              <a:t> (1- x)))</a:t>
            </a:r>
            <a:r>
              <a:rPr lang="pt-PT" dirty="0">
                <a:solidFill>
                  <a:srgbClr val="FF0000"/>
                </a:solidFill>
              </a:rPr>
              <a:t>)</a:t>
            </a:r>
            <a:r>
              <a:rPr lang="pt-PT" dirty="0"/>
              <a:t>)</a:t>
            </a:r>
          </a:p>
          <a:p>
            <a:pPr marL="68580" indent="0">
              <a:buNone/>
            </a:pPr>
            <a:endParaRPr lang="pt-PT" dirty="0"/>
          </a:p>
          <a:p>
            <a:pPr marL="68580" indent="0">
              <a:buNone/>
            </a:pP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734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>
                <a:solidFill>
                  <a:schemeClr val="accent2"/>
                </a:solidFill>
              </a:rPr>
              <a:t>if</a:t>
            </a:r>
            <a:endParaRPr lang="pt-PT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pt-PT" dirty="0"/>
              <a:t>	(</a:t>
            </a:r>
            <a:r>
              <a:rPr lang="pt-PT" dirty="0" err="1"/>
              <a:t>if</a:t>
            </a:r>
            <a:r>
              <a:rPr lang="pt-PT" dirty="0"/>
              <a:t> &lt;condição&gt; &lt;se-verdade&gt; &lt;se-falso&gt;)</a:t>
            </a:r>
          </a:p>
          <a:p>
            <a:pPr marL="0" indent="0">
              <a:buNone/>
            </a:pPr>
            <a:r>
              <a:rPr lang="pt-PT" dirty="0"/>
              <a:t>	exemplo: (</a:t>
            </a:r>
            <a:r>
              <a:rPr lang="pt-PT" dirty="0" err="1"/>
              <a:t>if</a:t>
            </a:r>
            <a:r>
              <a:rPr lang="pt-PT" dirty="0"/>
              <a:t> (</a:t>
            </a:r>
            <a:r>
              <a:rPr lang="pt-PT" dirty="0" err="1"/>
              <a:t>zerop</a:t>
            </a:r>
            <a:r>
              <a:rPr lang="pt-PT" dirty="0"/>
              <a:t> 3) “nulo” “ok”) </a:t>
            </a:r>
            <a:r>
              <a:rPr lang="pt-PT" dirty="0">
                <a:sym typeface="Wingdings" panose="05000000000000000000" pitchFamily="2" charset="2"/>
              </a:rPr>
              <a:t> “ok”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r>
              <a:rPr lang="pt-PT" dirty="0" err="1">
                <a:solidFill>
                  <a:schemeClr val="accent2"/>
                </a:solidFill>
              </a:rPr>
              <a:t>ecase</a:t>
            </a:r>
            <a:endParaRPr lang="pt-PT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pt-PT" dirty="0"/>
              <a:t>	(ecase &lt;chave&gt; (&lt;item&gt; &lt;val&gt;) …. (&lt;item&gt; &lt;val&gt;))</a:t>
            </a:r>
          </a:p>
          <a:p>
            <a:pPr marL="0" indent="0">
              <a:buNone/>
            </a:pPr>
            <a:r>
              <a:rPr lang="pt-PT" dirty="0"/>
              <a:t>	exemplo: (</a:t>
            </a:r>
            <a:r>
              <a:rPr lang="pt-PT" dirty="0" err="1"/>
              <a:t>ecase</a:t>
            </a:r>
            <a:r>
              <a:rPr lang="pt-PT" dirty="0"/>
              <a:t> b (a 1) (b 2) (c 3)) </a:t>
            </a:r>
            <a:r>
              <a:rPr lang="pt-PT" dirty="0">
                <a:sym typeface="Wingdings" panose="05000000000000000000" pitchFamily="2" charset="2"/>
              </a:rPr>
              <a:t> 2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38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83F8-BF58-4BF4-9B06-6FA9EDB0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B5D75-8F29-4B4D-A598-036590F88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Definir a função </a:t>
            </a:r>
            <a:r>
              <a:rPr lang="pt-PT" b="1" dirty="0">
                <a:solidFill>
                  <a:srgbClr val="FFFF00"/>
                </a:solidFill>
              </a:rPr>
              <a:t>max</a:t>
            </a:r>
            <a:r>
              <a:rPr lang="pt-PT" dirty="0"/>
              <a:t> para devolver o maior de 2 números: </a:t>
            </a:r>
          </a:p>
          <a:p>
            <a:pPr marL="914400" lvl="2" indent="0">
              <a:buNone/>
            </a:pPr>
            <a:r>
              <a:rPr lang="pt-PT" sz="2000" dirty="0"/>
              <a:t>(defun max (x y)</a:t>
            </a:r>
          </a:p>
          <a:p>
            <a:pPr marL="914400" lvl="2" indent="0">
              <a:buNone/>
            </a:pPr>
            <a:r>
              <a:rPr lang="pt-PT" sz="2000" dirty="0"/>
              <a:t>“devolve o número maior; se os números forem iguais devolve o segundo”</a:t>
            </a:r>
          </a:p>
          <a:p>
            <a:pPr marL="914400" lvl="2" indent="0">
              <a:buNone/>
            </a:pPr>
            <a:r>
              <a:rPr lang="pt-PT" sz="2000" dirty="0"/>
              <a:t>    (cond ((&gt; x y)   x)</a:t>
            </a:r>
          </a:p>
          <a:p>
            <a:pPr marL="914400" lvl="2" indent="0">
              <a:buNone/>
            </a:pPr>
            <a:r>
              <a:rPr lang="pt-PT" sz="2000" dirty="0"/>
              <a:t>	   ( t           y)))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Definir a função </a:t>
            </a:r>
            <a:r>
              <a:rPr lang="pt-PT" b="1" dirty="0">
                <a:solidFill>
                  <a:srgbClr val="FFFF00"/>
                </a:solidFill>
              </a:rPr>
              <a:t>max4</a:t>
            </a:r>
            <a:r>
              <a:rPr lang="pt-PT" dirty="0"/>
              <a:t> para devolver o maior de 4 números: </a:t>
            </a:r>
          </a:p>
          <a:p>
            <a:pPr marL="914400" lvl="2" indent="0">
              <a:buNone/>
            </a:pPr>
            <a:r>
              <a:rPr lang="pt-PT" sz="2000" dirty="0"/>
              <a:t>(defun max4 (x y w z)</a:t>
            </a:r>
          </a:p>
          <a:p>
            <a:pPr marL="914400" lvl="2" indent="0">
              <a:buNone/>
            </a:pPr>
            <a:r>
              <a:rPr lang="pt-PT" sz="2000" dirty="0"/>
              <a:t>    (max x (max y (max w z))))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87C21-7813-4FBC-9FBC-22E02248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54404-7369-426A-9A13-C5D192EA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292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Recursividade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Uma função recursiva tem sempre uma estrutura com 2 condições ou mais:</a:t>
            </a:r>
          </a:p>
          <a:p>
            <a:pPr lvl="1"/>
            <a:r>
              <a:rPr lang="pt-PT" dirty="0"/>
              <a:t>Condição de paragem</a:t>
            </a:r>
          </a:p>
          <a:p>
            <a:pPr lvl="1"/>
            <a:r>
              <a:rPr lang="pt-PT" dirty="0"/>
              <a:t>Condição recursiva (1 ou mais)</a:t>
            </a:r>
          </a:p>
          <a:p>
            <a:pPr marL="454914" lvl="1" indent="0">
              <a:buNone/>
            </a:pPr>
            <a:endParaRPr lang="pt-PT" dirty="0"/>
          </a:p>
          <a:p>
            <a:pPr marL="454914" lvl="1" indent="0">
              <a:buNone/>
            </a:pPr>
            <a:r>
              <a:rPr lang="pt-PT" dirty="0"/>
              <a:t>Exemplo:</a:t>
            </a:r>
          </a:p>
          <a:p>
            <a:pPr marL="454914" lvl="1" indent="0">
              <a:buNone/>
            </a:pPr>
            <a:r>
              <a:rPr lang="pt-PT" dirty="0">
                <a:solidFill>
                  <a:srgbClr val="FFFF00"/>
                </a:solidFill>
              </a:rPr>
              <a:t>	(defun f (n)</a:t>
            </a:r>
          </a:p>
          <a:p>
            <a:pPr marL="454914" lvl="1" indent="0">
              <a:buNone/>
            </a:pPr>
            <a:r>
              <a:rPr lang="pt-PT" dirty="0">
                <a:solidFill>
                  <a:srgbClr val="FFFF00"/>
                </a:solidFill>
              </a:rPr>
              <a:t>	    (cond ((&lt;= n 1)   1)           </a:t>
            </a:r>
            <a:r>
              <a:rPr lang="pt-PT" dirty="0">
                <a:solidFill>
                  <a:schemeClr val="accent2"/>
                </a:solidFill>
              </a:rPr>
              <a:t>; condição de paragem</a:t>
            </a:r>
          </a:p>
          <a:p>
            <a:pPr marL="454914" lvl="1" indent="0">
              <a:buNone/>
            </a:pPr>
            <a:r>
              <a:rPr lang="pt-PT" dirty="0">
                <a:solidFill>
                  <a:srgbClr val="FFFF00"/>
                </a:solidFill>
              </a:rPr>
              <a:t>		   (T  (* n (f (1- n)))))) </a:t>
            </a:r>
            <a:r>
              <a:rPr lang="pt-PT" dirty="0">
                <a:solidFill>
                  <a:schemeClr val="accent2"/>
                </a:solidFill>
              </a:rPr>
              <a:t>; condição recursiva</a:t>
            </a:r>
          </a:p>
          <a:p>
            <a:pPr marL="454914" lvl="1" indent="0">
              <a:buNone/>
            </a:pPr>
            <a:endParaRPr lang="pt-PT" dirty="0">
              <a:solidFill>
                <a:srgbClr val="FFFF00"/>
              </a:solidFill>
            </a:endParaRPr>
          </a:p>
          <a:p>
            <a:pPr marL="454914" lvl="1" indent="0">
              <a:buNone/>
            </a:pPr>
            <a:endParaRPr lang="pt-PT" dirty="0">
              <a:solidFill>
                <a:srgbClr val="00B0F0"/>
              </a:solidFill>
            </a:endParaRPr>
          </a:p>
          <a:p>
            <a:pPr marL="454914" lvl="1" indent="0">
              <a:buNone/>
            </a:pPr>
            <a:r>
              <a:rPr lang="pt-PT" dirty="0">
                <a:solidFill>
                  <a:srgbClr val="00B0F0"/>
                </a:solidFill>
              </a:rPr>
              <a:t>	O que faz esta função?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037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Utilização do </a:t>
            </a:r>
            <a:r>
              <a:rPr lang="pt-PT" dirty="0" err="1"/>
              <a:t>stack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19672" y="2462136"/>
            <a:ext cx="2545740" cy="71333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b="1" dirty="0">
                <a:solidFill>
                  <a:schemeClr val="tx1">
                    <a:lumMod val="95000"/>
                  </a:schemeClr>
                </a:solidFill>
              </a:rPr>
              <a:t>F(3) = ?</a:t>
            </a:r>
          </a:p>
          <a:p>
            <a:r>
              <a:rPr lang="pt-PT" b="1" dirty="0">
                <a:solidFill>
                  <a:schemeClr val="tx1">
                    <a:lumMod val="95000"/>
                  </a:schemeClr>
                </a:solidFill>
              </a:rPr>
              <a:t>         F(3) = 3* F(2)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585298" y="3813038"/>
            <a:ext cx="2545740" cy="71333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b="1" dirty="0">
                <a:solidFill>
                  <a:schemeClr val="tx1">
                    <a:lumMod val="95000"/>
                  </a:schemeClr>
                </a:solidFill>
              </a:rPr>
              <a:t>F(2) = ?</a:t>
            </a:r>
          </a:p>
          <a:p>
            <a:r>
              <a:rPr lang="pt-PT" b="1" dirty="0">
                <a:solidFill>
                  <a:schemeClr val="tx1">
                    <a:lumMod val="95000"/>
                  </a:schemeClr>
                </a:solidFill>
              </a:rPr>
              <a:t>          F(2) = 2 * F(1)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550923" y="5163940"/>
            <a:ext cx="2545740" cy="71333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b="1" dirty="0">
                <a:solidFill>
                  <a:schemeClr val="tx1">
                    <a:lumMod val="95000"/>
                  </a:schemeClr>
                </a:solidFill>
              </a:rPr>
              <a:t>F(1) = ?</a:t>
            </a:r>
          </a:p>
          <a:p>
            <a:pPr algn="ctr"/>
            <a:r>
              <a:rPr lang="pt-PT" b="1" dirty="0">
                <a:solidFill>
                  <a:schemeClr val="tx1">
                    <a:lumMod val="95000"/>
                  </a:schemeClr>
                </a:solidFill>
              </a:rPr>
              <a:t>F(1) = 1</a:t>
            </a:r>
          </a:p>
        </p:txBody>
      </p:sp>
      <p:cxnSp>
        <p:nvCxnSpPr>
          <p:cNvPr id="14" name="Elbow Connector 13"/>
          <p:cNvCxnSpPr/>
          <p:nvPr/>
        </p:nvCxnSpPr>
        <p:spPr>
          <a:xfrm flipH="1" flipV="1">
            <a:off x="4165418" y="2907969"/>
            <a:ext cx="965619" cy="1135300"/>
          </a:xfrm>
          <a:prstGeom prst="bentConnector4">
            <a:avLst>
              <a:gd name="adj1" fmla="val -59646"/>
              <a:gd name="adj2" fmla="val 99722"/>
            </a:avLst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H="1" flipV="1">
            <a:off x="5131044" y="4358500"/>
            <a:ext cx="965619" cy="1135300"/>
          </a:xfrm>
          <a:prstGeom prst="bentConnector4">
            <a:avLst>
              <a:gd name="adj1" fmla="val -59646"/>
              <a:gd name="adj2" fmla="val 100617"/>
            </a:avLst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09513" y="3172017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>
                <a:solidFill>
                  <a:schemeClr val="tx1">
                    <a:lumMod val="95000"/>
                  </a:schemeClr>
                </a:solidFill>
              </a:rPr>
              <a:t>F2=2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78268" y="4653933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>
                <a:solidFill>
                  <a:schemeClr val="tx1">
                    <a:lumMod val="95000"/>
                  </a:schemeClr>
                </a:solidFill>
              </a:rPr>
              <a:t>F1=1</a:t>
            </a:r>
            <a:endParaRPr lang="pt-PT" sz="3200" b="1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29" name="Elbow Connector 28"/>
          <p:cNvCxnSpPr/>
          <p:nvPr/>
        </p:nvCxnSpPr>
        <p:spPr>
          <a:xfrm flipV="1">
            <a:off x="4165413" y="2086884"/>
            <a:ext cx="1667898" cy="457881"/>
          </a:xfrm>
          <a:prstGeom prst="bentConnector3">
            <a:avLst>
              <a:gd name="adj1" fmla="val 50000"/>
            </a:avLst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15531" y="1848306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>
                <a:solidFill>
                  <a:schemeClr val="tx1">
                    <a:lumMod val="95000"/>
                  </a:schemeClr>
                </a:solidFill>
              </a:rPr>
              <a:t>F3=6</a:t>
            </a:r>
          </a:p>
        </p:txBody>
      </p:sp>
      <p:sp>
        <p:nvSpPr>
          <p:cNvPr id="32" name="Down Arrow 31"/>
          <p:cNvSpPr/>
          <p:nvPr/>
        </p:nvSpPr>
        <p:spPr>
          <a:xfrm>
            <a:off x="2867882" y="3321531"/>
            <a:ext cx="790057" cy="36206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>
            <a:off x="3853711" y="4703736"/>
            <a:ext cx="790057" cy="36206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496" y="1322184"/>
            <a:ext cx="48630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"/>
            <a:r>
              <a:rPr lang="pt-PT" sz="1400" dirty="0">
                <a:solidFill>
                  <a:srgbClr val="FFFF00"/>
                </a:solidFill>
              </a:rPr>
              <a:t>(</a:t>
            </a:r>
            <a:r>
              <a:rPr lang="pt-PT" sz="1400" dirty="0" err="1">
                <a:solidFill>
                  <a:srgbClr val="FFFF00"/>
                </a:solidFill>
              </a:rPr>
              <a:t>defun</a:t>
            </a:r>
            <a:r>
              <a:rPr lang="pt-PT" sz="1400" dirty="0">
                <a:solidFill>
                  <a:srgbClr val="FFFF00"/>
                </a:solidFill>
              </a:rPr>
              <a:t> f(n)</a:t>
            </a:r>
          </a:p>
          <a:p>
            <a:pPr indent="-2286"/>
            <a:r>
              <a:rPr lang="pt-PT" sz="1400" dirty="0">
                <a:solidFill>
                  <a:srgbClr val="FFFF00"/>
                </a:solidFill>
              </a:rPr>
              <a:t>     (cond ((&lt;= n 1) 1)               ; condição de paragem    </a:t>
            </a:r>
          </a:p>
          <a:p>
            <a:pPr indent="-2286"/>
            <a:r>
              <a:rPr lang="pt-PT" sz="1400" dirty="0">
                <a:solidFill>
                  <a:srgbClr val="FFFF00"/>
                </a:solidFill>
              </a:rPr>
              <a:t>                 (t   (* n (f (1- n))))))  ; condição rec.</a:t>
            </a:r>
          </a:p>
        </p:txBody>
      </p:sp>
    </p:spTree>
    <p:extLst>
      <p:ext uri="{BB962C8B-B14F-4D97-AF65-F5344CB8AC3E}">
        <p14:creationId xmlns:p14="http://schemas.microsoft.com/office/powerpoint/2010/main" val="389600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27" grpId="0"/>
      <p:bldP spid="28" grpId="0"/>
      <p:bldP spid="30" grpId="0"/>
      <p:bldP spid="32" grpId="0" animBg="1"/>
      <p:bldP spid="3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exercicioS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Defina uma função </a:t>
            </a:r>
            <a:r>
              <a:rPr lang="pt-PT" b="1" dirty="0">
                <a:solidFill>
                  <a:srgbClr val="FFFF00"/>
                </a:solidFill>
              </a:rPr>
              <a:t>pot </a:t>
            </a:r>
            <a:r>
              <a:rPr lang="pt-PT" dirty="0"/>
              <a:t>para calcular:  pot(x,n)=x</a:t>
            </a:r>
            <a:r>
              <a:rPr lang="pt-PT" baseline="30000" dirty="0"/>
              <a:t>n</a:t>
            </a:r>
            <a:endParaRPr lang="pt-PT" dirty="0"/>
          </a:p>
          <a:p>
            <a:r>
              <a:rPr lang="pt-PT" dirty="0"/>
              <a:t>Defina uma função </a:t>
            </a:r>
            <a:r>
              <a:rPr lang="pt-PT" b="1" dirty="0" err="1">
                <a:solidFill>
                  <a:srgbClr val="FFFF00"/>
                </a:solidFill>
              </a:rPr>
              <a:t>fib</a:t>
            </a:r>
            <a:r>
              <a:rPr lang="pt-PT" b="1" dirty="0">
                <a:solidFill>
                  <a:srgbClr val="FFFF00"/>
                </a:solidFill>
              </a:rPr>
              <a:t> </a:t>
            </a:r>
            <a:r>
              <a:rPr lang="pt-PT" dirty="0"/>
              <a:t>para calcular a sequência de Fibonacci: 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Defina a função </a:t>
            </a:r>
            <a:r>
              <a:rPr lang="pt-PT" b="1" dirty="0">
                <a:solidFill>
                  <a:srgbClr val="FFFF00"/>
                </a:solidFill>
              </a:rPr>
              <a:t>A </a:t>
            </a:r>
            <a:r>
              <a:rPr lang="pt-PT" dirty="0"/>
              <a:t>de </a:t>
            </a:r>
            <a:r>
              <a:rPr lang="pt-PT" dirty="0" err="1"/>
              <a:t>Ackermann</a:t>
            </a:r>
            <a:r>
              <a:rPr lang="pt-PT" dirty="0"/>
              <a:t>: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87624" y="4797152"/>
            <a:ext cx="705678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58AAEC-F713-48BB-A178-A067864AC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068960"/>
            <a:ext cx="4916828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8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8800" dirty="0"/>
              <a:t>LISP</a:t>
            </a:r>
            <a:endParaRPr lang="pt-PT" sz="115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Introdução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Usar com extremo cuidado e apenas em casos excecionais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4914" lvl="1" indent="0">
              <a:buNone/>
            </a:pPr>
            <a:endParaRPr lang="pt-PT" dirty="0"/>
          </a:p>
          <a:p>
            <a:r>
              <a:rPr lang="pt-PT" dirty="0"/>
              <a:t>Sequenciação</a:t>
            </a:r>
          </a:p>
          <a:p>
            <a:pPr marL="454914" lvl="1" indent="0">
              <a:buNone/>
            </a:pPr>
            <a:r>
              <a:rPr lang="pt-PT" dirty="0"/>
              <a:t>(</a:t>
            </a:r>
            <a:r>
              <a:rPr lang="pt-PT" dirty="0" err="1">
                <a:solidFill>
                  <a:srgbClr val="FFFF00"/>
                </a:solidFill>
              </a:rPr>
              <a:t>progn</a:t>
            </a:r>
            <a:r>
              <a:rPr lang="pt-PT" dirty="0">
                <a:solidFill>
                  <a:srgbClr val="FFFF00"/>
                </a:solidFill>
              </a:rPr>
              <a:t> </a:t>
            </a:r>
            <a:r>
              <a:rPr lang="pt-PT" dirty="0"/>
              <a:t>&lt;expr</a:t>
            </a:r>
            <a:r>
              <a:rPr lang="pt-PT" baseline="-25000" dirty="0"/>
              <a:t>1</a:t>
            </a:r>
            <a:r>
              <a:rPr lang="pt-PT" dirty="0"/>
              <a:t>&gt; &lt;expr</a:t>
            </a:r>
            <a:r>
              <a:rPr lang="pt-PT" baseline="-25000" dirty="0"/>
              <a:t>2</a:t>
            </a:r>
            <a:r>
              <a:rPr lang="pt-PT" dirty="0"/>
              <a:t>&gt; … &lt;</a:t>
            </a:r>
            <a:r>
              <a:rPr lang="pt-PT" dirty="0" err="1"/>
              <a:t>expr</a:t>
            </a:r>
            <a:r>
              <a:rPr lang="pt-PT" baseline="-25000" dirty="0" err="1"/>
              <a:t>n</a:t>
            </a:r>
            <a:r>
              <a:rPr lang="pt-PT" dirty="0"/>
              <a:t>&gt;)</a:t>
            </a:r>
          </a:p>
          <a:p>
            <a:pPr marL="454914" lvl="1" indent="0">
              <a:buNone/>
            </a:pPr>
            <a:endParaRPr lang="pt-PT" dirty="0"/>
          </a:p>
          <a:p>
            <a:r>
              <a:rPr lang="pt-PT" dirty="0"/>
              <a:t>Iteração</a:t>
            </a:r>
          </a:p>
          <a:p>
            <a:pPr marL="454914" lvl="1" indent="0">
              <a:buNone/>
            </a:pPr>
            <a:r>
              <a:rPr lang="pt-PT" b="1" dirty="0"/>
              <a:t>(</a:t>
            </a:r>
            <a:r>
              <a:rPr lang="pt-PT" dirty="0">
                <a:solidFill>
                  <a:srgbClr val="FFFF00"/>
                </a:solidFill>
              </a:rPr>
              <a:t>do</a:t>
            </a:r>
            <a:r>
              <a:rPr lang="pt-PT" dirty="0"/>
              <a:t>    </a:t>
            </a:r>
            <a:r>
              <a:rPr lang="pt-PT" i="1" dirty="0"/>
              <a:t>({&lt;var&gt; | (&lt;var&gt; [&lt;</a:t>
            </a:r>
            <a:r>
              <a:rPr lang="pt-PT" i="1" dirty="0" err="1"/>
              <a:t>init-form</a:t>
            </a:r>
            <a:r>
              <a:rPr lang="pt-PT" i="1" dirty="0"/>
              <a:t>&gt; [&lt;step-</a:t>
            </a:r>
            <a:r>
              <a:rPr lang="pt-PT" i="1" dirty="0" err="1"/>
              <a:t>form</a:t>
            </a:r>
            <a:r>
              <a:rPr lang="pt-PT" i="1" dirty="0"/>
              <a:t>&gt;]])}*) </a:t>
            </a:r>
          </a:p>
          <a:p>
            <a:pPr marL="454914" lvl="1" indent="0">
              <a:buNone/>
            </a:pPr>
            <a:r>
              <a:rPr lang="pt-PT" i="1" dirty="0"/>
              <a:t>	   (&lt;</a:t>
            </a:r>
            <a:r>
              <a:rPr lang="pt-PT" i="1" dirty="0" err="1"/>
              <a:t>end-test-form</a:t>
            </a:r>
            <a:r>
              <a:rPr lang="pt-PT" i="1" dirty="0"/>
              <a:t>&gt; &lt;</a:t>
            </a:r>
            <a:r>
              <a:rPr lang="pt-PT" i="1" dirty="0" err="1"/>
              <a:t>result-form</a:t>
            </a:r>
            <a:r>
              <a:rPr lang="pt-PT" i="1" dirty="0"/>
              <a:t>&gt;</a:t>
            </a:r>
            <a:r>
              <a:rPr lang="pt-PT" b="1" i="1" dirty="0"/>
              <a:t>*</a:t>
            </a:r>
            <a:r>
              <a:rPr lang="pt-PT" i="1" dirty="0"/>
              <a:t>) </a:t>
            </a:r>
          </a:p>
          <a:p>
            <a:pPr marL="454914" lvl="1" indent="0">
              <a:buNone/>
            </a:pPr>
            <a:r>
              <a:rPr lang="pt-PT" i="1" dirty="0"/>
              <a:t>	   &lt;</a:t>
            </a:r>
            <a:r>
              <a:rPr lang="pt-PT" i="1" dirty="0" err="1"/>
              <a:t>declaration</a:t>
            </a:r>
            <a:r>
              <a:rPr lang="pt-PT" i="1" dirty="0"/>
              <a:t>&gt;</a:t>
            </a:r>
            <a:r>
              <a:rPr lang="pt-PT" b="1" i="1" dirty="0"/>
              <a:t>*</a:t>
            </a:r>
            <a:r>
              <a:rPr lang="pt-PT" i="1" dirty="0"/>
              <a:t> {&lt;</a:t>
            </a:r>
            <a:r>
              <a:rPr lang="pt-PT" i="1" dirty="0" err="1"/>
              <a:t>tag</a:t>
            </a:r>
            <a:r>
              <a:rPr lang="pt-PT" i="1" dirty="0"/>
              <a:t>&gt; | &lt;</a:t>
            </a:r>
            <a:r>
              <a:rPr lang="pt-PT" i="1" dirty="0" err="1"/>
              <a:t>statement</a:t>
            </a:r>
            <a:r>
              <a:rPr lang="pt-PT" i="1" dirty="0"/>
              <a:t>&gt;}*</a:t>
            </a:r>
          </a:p>
          <a:p>
            <a:pPr marL="454914" lvl="1" indent="0">
              <a:buNone/>
            </a:pPr>
            <a:r>
              <a:rPr lang="pt-PT" i="1" dirty="0"/>
              <a:t>	&lt;body&gt;)</a:t>
            </a:r>
          </a:p>
          <a:p>
            <a:pPr marL="454914" lvl="1" indent="0">
              <a:buNone/>
            </a:pPr>
            <a:endParaRPr lang="pt-PT" i="1" dirty="0"/>
          </a:p>
          <a:p>
            <a:pPr marL="454914" lvl="1" indent="0">
              <a:buNone/>
            </a:pPr>
            <a:r>
              <a:rPr lang="pt-PT" dirty="0">
                <a:solidFill>
                  <a:srgbClr val="FFFF00"/>
                </a:solidFill>
              </a:rPr>
              <a:t>dotimes</a:t>
            </a:r>
          </a:p>
          <a:p>
            <a:pPr marL="454914" lvl="1" indent="0">
              <a:buNone/>
            </a:pPr>
            <a:endParaRPr lang="pt-PT" dirty="0">
              <a:solidFill>
                <a:srgbClr val="FFFF00"/>
              </a:solidFill>
            </a:endParaRPr>
          </a:p>
          <a:p>
            <a:pPr marL="454914" lvl="1" indent="0">
              <a:buNone/>
            </a:pPr>
            <a:r>
              <a:rPr lang="pt-PT" dirty="0">
                <a:solidFill>
                  <a:srgbClr val="FFFF00"/>
                </a:solidFill>
              </a:rPr>
              <a:t>dolist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159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Exemplos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/>
              <a:t>(do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(temp-one 1 (1+ temp-one))</a:t>
            </a:r>
          </a:p>
          <a:p>
            <a:pPr marL="68580" indent="0">
              <a:buNone/>
            </a:pPr>
            <a:r>
              <a:rPr lang="en-US" dirty="0"/>
              <a:t>         (temp-two 0 (1- temp-two))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68580" indent="0">
              <a:buNone/>
            </a:pPr>
            <a:r>
              <a:rPr lang="en-US" dirty="0"/>
              <a:t>      ((&gt; (- temp-one temp-two) 5) temp-one))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4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err="1"/>
              <a:t>Variante</a:t>
            </a:r>
            <a:r>
              <a:rPr lang="en-US" dirty="0"/>
              <a:t>:</a:t>
            </a:r>
          </a:p>
          <a:p>
            <a:pPr marL="68580" indent="0">
              <a:buNone/>
            </a:pPr>
            <a:r>
              <a:rPr lang="en-US" dirty="0"/>
              <a:t>(</a:t>
            </a:r>
            <a:r>
              <a:rPr lang="en-US" dirty="0" err="1">
                <a:solidFill>
                  <a:srgbClr val="FFFF00"/>
                </a:solidFill>
              </a:rPr>
              <a:t>dotimes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(&lt;counter&gt; &lt;limit&gt; [&lt;result&gt;]) &lt;body&gt;)</a:t>
            </a:r>
          </a:p>
          <a:p>
            <a:pPr marL="68580" indent="0">
              <a:buNone/>
            </a:pPr>
            <a:r>
              <a:rPr lang="pt-PT" dirty="0"/>
              <a:t>  Ex.: (</a:t>
            </a:r>
            <a:r>
              <a:rPr lang="pt-PT" dirty="0" err="1"/>
              <a:t>dotimes</a:t>
            </a:r>
            <a:r>
              <a:rPr lang="pt-PT" dirty="0"/>
              <a:t> (i 10) (</a:t>
            </a:r>
            <a:r>
              <a:rPr lang="pt-PT" dirty="0" err="1"/>
              <a:t>progn</a:t>
            </a:r>
            <a:r>
              <a:rPr lang="pt-PT" dirty="0"/>
              <a:t> (</a:t>
            </a:r>
            <a:r>
              <a:rPr lang="pt-PT" dirty="0" err="1"/>
              <a:t>princ</a:t>
            </a:r>
            <a:r>
              <a:rPr lang="pt-PT" dirty="0"/>
              <a:t> i) (</a:t>
            </a:r>
            <a:r>
              <a:rPr lang="pt-PT" dirty="0" err="1"/>
              <a:t>terpri</a:t>
            </a:r>
            <a:r>
              <a:rPr lang="pt-PT" dirty="0"/>
              <a:t>)))</a:t>
            </a:r>
          </a:p>
          <a:p>
            <a:pPr marL="68580" indent="0">
              <a:buNone/>
            </a:pPr>
            <a:endParaRPr lang="pt-PT" dirty="0"/>
          </a:p>
          <a:p>
            <a:pPr marL="68580" indent="0">
              <a:buNone/>
            </a:pPr>
            <a:r>
              <a:rPr lang="en-US" dirty="0"/>
              <a:t>(</a:t>
            </a:r>
            <a:r>
              <a:rPr lang="en-US" dirty="0" err="1">
                <a:solidFill>
                  <a:srgbClr val="FFFF00"/>
                </a:solidFill>
              </a:rPr>
              <a:t>dolist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(&lt;</a:t>
            </a:r>
            <a:r>
              <a:rPr lang="en-US" dirty="0" err="1"/>
              <a:t>var</a:t>
            </a:r>
            <a:r>
              <a:rPr lang="en-US" dirty="0"/>
              <a:t>&gt; &lt;list&gt; [&lt;result&gt;]) &lt;body&gt;)</a:t>
            </a:r>
          </a:p>
          <a:p>
            <a:pPr marL="68580" indent="0">
              <a:buNone/>
            </a:pPr>
            <a:r>
              <a:rPr lang="pt-PT" dirty="0"/>
              <a:t>  Ex.: </a:t>
            </a:r>
            <a:r>
              <a:rPr lang="en-US" dirty="0"/>
              <a:t>(</a:t>
            </a:r>
            <a:r>
              <a:rPr lang="en-US" dirty="0" err="1"/>
              <a:t>dolist</a:t>
            </a:r>
            <a:r>
              <a:rPr lang="en-US" dirty="0"/>
              <a:t> (x '(a b c)) (print x))</a:t>
            </a:r>
            <a:endParaRPr lang="pt-PT" dirty="0"/>
          </a:p>
          <a:p>
            <a:pPr marL="68580" indent="0">
              <a:buNone/>
            </a:pPr>
            <a:endParaRPr lang="pt-PT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364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Variáveis e constantes globais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A usar com extremo cuidado e só em casos muito especiais.</a:t>
            </a:r>
          </a:p>
          <a:p>
            <a:pPr marL="0" indent="0">
              <a:buNone/>
            </a:pPr>
            <a:endParaRPr lang="pt-PT" dirty="0"/>
          </a:p>
          <a:p>
            <a:pPr marL="454914" lvl="1" indent="0">
              <a:buNone/>
            </a:pPr>
            <a:r>
              <a:rPr lang="pt-PT" dirty="0"/>
              <a:t>(</a:t>
            </a:r>
            <a:r>
              <a:rPr lang="pt-PT" dirty="0" err="1">
                <a:solidFill>
                  <a:srgbClr val="FFFF00"/>
                </a:solidFill>
              </a:rPr>
              <a:t>defparameter</a:t>
            </a:r>
            <a:r>
              <a:rPr lang="pt-PT" dirty="0">
                <a:solidFill>
                  <a:srgbClr val="FFFF00"/>
                </a:solidFill>
              </a:rPr>
              <a:t> </a:t>
            </a:r>
            <a:r>
              <a:rPr lang="pt-PT" dirty="0"/>
              <a:t>&lt;var&gt; &lt;valor&gt;)</a:t>
            </a:r>
          </a:p>
          <a:p>
            <a:endParaRPr lang="pt-PT" dirty="0"/>
          </a:p>
          <a:p>
            <a:r>
              <a:rPr lang="pt-PT" dirty="0"/>
              <a:t>Estas variáveis estão fora de qualquer ambiente léxico por isso são visíveis em todo o programa, correndo o risco de provocar efeitos laterais imprevisíveis. </a:t>
            </a:r>
          </a:p>
          <a:p>
            <a:r>
              <a:rPr lang="pt-PT" dirty="0"/>
              <a:t>Geralmente usa-se a convenção de as nomear com asteriscos à esquerda e à direita.</a:t>
            </a:r>
          </a:p>
          <a:p>
            <a:pPr lvl="1"/>
            <a:r>
              <a:rPr lang="pt-PT" dirty="0"/>
              <a:t>Exemplo: </a:t>
            </a:r>
            <a:r>
              <a:rPr lang="pt-PT" dirty="0">
                <a:solidFill>
                  <a:schemeClr val="accent4"/>
                </a:solidFill>
              </a:rPr>
              <a:t>(</a:t>
            </a:r>
            <a:r>
              <a:rPr lang="pt-PT" dirty="0" err="1">
                <a:solidFill>
                  <a:schemeClr val="accent4"/>
                </a:solidFill>
              </a:rPr>
              <a:t>defparameter</a:t>
            </a:r>
            <a:r>
              <a:rPr lang="pt-PT" dirty="0">
                <a:solidFill>
                  <a:schemeClr val="accent4"/>
                </a:solidFill>
              </a:rPr>
              <a:t> *pi* 3.14159265)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752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dirty="0"/>
              <a:t>Ligação de valores a variáveis em ambientes léxicos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492896"/>
            <a:ext cx="7772400" cy="3862664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00"/>
                </a:solidFill>
              </a:rPr>
              <a:t>LET</a:t>
            </a:r>
            <a:r>
              <a:rPr lang="pt-PT" dirty="0"/>
              <a:t> – Avaliação das expressões é feita em paralelo.</a:t>
            </a:r>
          </a:p>
          <a:p>
            <a:pPr lvl="1">
              <a:buFontTx/>
              <a:buNone/>
            </a:pPr>
            <a:r>
              <a:rPr lang="pt-PT" dirty="0"/>
              <a:t>(</a:t>
            </a:r>
            <a:r>
              <a:rPr lang="pt-PT" dirty="0" err="1"/>
              <a:t>let</a:t>
            </a:r>
            <a:r>
              <a:rPr lang="pt-PT" dirty="0"/>
              <a:t> ({(&lt;var&gt; &lt;</a:t>
            </a:r>
            <a:r>
              <a:rPr lang="pt-PT" dirty="0" err="1"/>
              <a:t>expr</a:t>
            </a:r>
            <a:r>
              <a:rPr lang="pt-PT" dirty="0"/>
              <a:t>&gt;)}*)</a:t>
            </a:r>
          </a:p>
          <a:p>
            <a:pPr lvl="1">
              <a:buFontTx/>
              <a:buNone/>
            </a:pPr>
            <a:r>
              <a:rPr lang="pt-PT" dirty="0"/>
              <a:t>   &lt;corpo do </a:t>
            </a:r>
            <a:r>
              <a:rPr lang="pt-PT" dirty="0" err="1"/>
              <a:t>let</a:t>
            </a:r>
            <a:r>
              <a:rPr lang="pt-PT" dirty="0"/>
              <a:t>&gt;)</a:t>
            </a:r>
          </a:p>
          <a:p>
            <a:pPr lvl="1">
              <a:buFontTx/>
              <a:buNone/>
            </a:pPr>
            <a:endParaRPr lang="pt-PT" dirty="0"/>
          </a:p>
          <a:p>
            <a:r>
              <a:rPr lang="pt-PT" dirty="0">
                <a:solidFill>
                  <a:srgbClr val="FFFF00"/>
                </a:solidFill>
              </a:rPr>
              <a:t>LET* </a:t>
            </a:r>
            <a:r>
              <a:rPr lang="pt-PT" dirty="0"/>
              <a:t>- Avaliação sequencial das </a:t>
            </a:r>
            <a:r>
              <a:rPr lang="pt-PT" dirty="0" err="1"/>
              <a:t>exprs</a:t>
            </a:r>
            <a:r>
              <a:rPr lang="pt-PT" dirty="0"/>
              <a:t>.</a:t>
            </a:r>
          </a:p>
          <a:p>
            <a:pPr lvl="1">
              <a:buFontTx/>
              <a:buNone/>
            </a:pPr>
            <a:r>
              <a:rPr lang="pt-PT" dirty="0"/>
              <a:t>(</a:t>
            </a:r>
            <a:r>
              <a:rPr lang="pt-PT" dirty="0" err="1"/>
              <a:t>let</a:t>
            </a:r>
            <a:r>
              <a:rPr lang="pt-PT" dirty="0"/>
              <a:t>* ({(&lt;var&gt; &lt;</a:t>
            </a:r>
            <a:r>
              <a:rPr lang="pt-PT" dirty="0" err="1"/>
              <a:t>expr</a:t>
            </a:r>
            <a:r>
              <a:rPr lang="pt-PT" dirty="0"/>
              <a:t>&gt;)}*)</a:t>
            </a:r>
          </a:p>
          <a:p>
            <a:pPr lvl="1">
              <a:buFontTx/>
              <a:buNone/>
            </a:pPr>
            <a:r>
              <a:rPr lang="pt-PT" dirty="0"/>
              <a:t>   &lt;corpo do </a:t>
            </a:r>
            <a:r>
              <a:rPr lang="pt-PT" dirty="0" err="1"/>
              <a:t>let</a:t>
            </a:r>
            <a:r>
              <a:rPr lang="pt-PT" dirty="0"/>
              <a:t>&gt;)</a:t>
            </a:r>
          </a:p>
          <a:p>
            <a:pPr lvl="1">
              <a:buFontTx/>
              <a:buNone/>
            </a:pP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94CC-EE29-436B-A9B8-1E140898A06A}" type="slidenum">
              <a:rPr lang="pt-PT"/>
              <a:pPr/>
              <a:t>53</a:t>
            </a:fld>
            <a:endParaRPr lang="pt-PT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Exemplo 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Definir uma função para calcular o perímetro e a área de um círculo de raio dado pelo utilizador. Devolve uma lista com estes dois valores. </a:t>
            </a:r>
          </a:p>
          <a:p>
            <a:pPr marL="68580" indent="0">
              <a:buNone/>
            </a:pPr>
            <a:r>
              <a:rPr lang="pt-PT" dirty="0"/>
              <a:t>    (</a:t>
            </a:r>
            <a:r>
              <a:rPr lang="pt-PT" dirty="0" err="1"/>
              <a:t>defun</a:t>
            </a:r>
            <a:r>
              <a:rPr lang="pt-PT" dirty="0"/>
              <a:t> p-a-circulo ()</a:t>
            </a:r>
          </a:p>
          <a:p>
            <a:pPr marL="68580" indent="0">
              <a:buNone/>
            </a:pPr>
            <a:r>
              <a:rPr lang="pt-PT" dirty="0"/>
              <a:t>        (</a:t>
            </a:r>
            <a:r>
              <a:rPr lang="pt-PT" dirty="0" err="1"/>
              <a:t>let</a:t>
            </a:r>
            <a:r>
              <a:rPr lang="pt-PT" dirty="0"/>
              <a:t> </a:t>
            </a:r>
            <a:r>
              <a:rPr lang="pt-PT" dirty="0">
                <a:solidFill>
                  <a:srgbClr val="FF0000"/>
                </a:solidFill>
              </a:rPr>
              <a:t>(</a:t>
            </a:r>
            <a:r>
              <a:rPr lang="pt-PT" dirty="0"/>
              <a:t>(raio (</a:t>
            </a:r>
            <a:r>
              <a:rPr lang="pt-PT" dirty="0" err="1"/>
              <a:t>read</a:t>
            </a:r>
            <a:r>
              <a:rPr lang="pt-PT" dirty="0"/>
              <a:t>))</a:t>
            </a:r>
            <a:r>
              <a:rPr lang="pt-PT" dirty="0">
                <a:solidFill>
                  <a:srgbClr val="FF0000"/>
                </a:solidFill>
              </a:rPr>
              <a:t>)</a:t>
            </a:r>
          </a:p>
          <a:p>
            <a:pPr marL="68580" indent="0">
              <a:buNone/>
            </a:pPr>
            <a:r>
              <a:rPr lang="pt-PT" dirty="0"/>
              <a:t>	(</a:t>
            </a:r>
            <a:r>
              <a:rPr lang="pt-PT" dirty="0" err="1"/>
              <a:t>list</a:t>
            </a:r>
            <a:r>
              <a:rPr lang="pt-PT" dirty="0"/>
              <a:t> (* 2 3.14 raio) (* 3.14 raio </a:t>
            </a:r>
            <a:r>
              <a:rPr lang="pt-PT" dirty="0" err="1"/>
              <a:t>raio</a:t>
            </a:r>
            <a:r>
              <a:rPr lang="pt-PT" dirty="0"/>
              <a:t>))))</a:t>
            </a:r>
          </a:p>
          <a:p>
            <a:pPr marL="68580" indent="0">
              <a:buNone/>
            </a:pP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023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Exemplo LET*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Definir uma função RA10 que devolve a raiz quadrada da amplitude de uma lista de números se a amplitude for maior que 10, ou zero caso contrário. </a:t>
            </a:r>
          </a:p>
          <a:p>
            <a:r>
              <a:rPr lang="pt-PT" dirty="0"/>
              <a:t>A amplitude de valores de uma lista de números é a diferença entre máximo e mínimo: (</a:t>
            </a:r>
            <a:r>
              <a:rPr lang="pt-PT" dirty="0" err="1"/>
              <a:t>max</a:t>
            </a:r>
            <a:r>
              <a:rPr lang="pt-PT" dirty="0"/>
              <a:t> – min)</a:t>
            </a:r>
          </a:p>
          <a:p>
            <a:endParaRPr lang="pt-PT" dirty="0"/>
          </a:p>
          <a:p>
            <a:pPr marL="397764" lvl="1" indent="0">
              <a:buNone/>
            </a:pPr>
            <a:r>
              <a:rPr lang="pt-PT" dirty="0"/>
              <a:t>   (</a:t>
            </a:r>
            <a:r>
              <a:rPr lang="pt-PT" dirty="0" err="1"/>
              <a:t>defun</a:t>
            </a:r>
            <a:r>
              <a:rPr lang="pt-PT" dirty="0"/>
              <a:t> RA10 (lista)</a:t>
            </a:r>
          </a:p>
          <a:p>
            <a:pPr marL="397764" lvl="1" indent="0">
              <a:buNone/>
            </a:pPr>
            <a:r>
              <a:rPr lang="pt-PT" dirty="0"/>
              <a:t>  	   (</a:t>
            </a:r>
            <a:r>
              <a:rPr lang="pt-PT" dirty="0" err="1"/>
              <a:t>let</a:t>
            </a:r>
            <a:r>
              <a:rPr lang="pt-PT" dirty="0"/>
              <a:t>*  </a:t>
            </a:r>
            <a:r>
              <a:rPr lang="pt-PT" dirty="0">
                <a:solidFill>
                  <a:srgbClr val="FF0000"/>
                </a:solidFill>
              </a:rPr>
              <a:t>(</a:t>
            </a:r>
            <a:r>
              <a:rPr lang="pt-PT" dirty="0"/>
              <a:t>(maior (</a:t>
            </a:r>
            <a:r>
              <a:rPr lang="pt-PT" dirty="0" err="1"/>
              <a:t>max</a:t>
            </a:r>
            <a:r>
              <a:rPr lang="pt-PT" dirty="0"/>
              <a:t> lista))</a:t>
            </a:r>
          </a:p>
          <a:p>
            <a:pPr marL="397764" lvl="1" indent="0">
              <a:buNone/>
            </a:pPr>
            <a:r>
              <a:rPr lang="pt-PT" dirty="0"/>
              <a:t>		(menor (min lista))</a:t>
            </a:r>
          </a:p>
          <a:p>
            <a:pPr marL="397764" lvl="1" indent="0">
              <a:buNone/>
            </a:pPr>
            <a:r>
              <a:rPr lang="pt-PT" dirty="0"/>
              <a:t>                     (amplitude (- maior menor))</a:t>
            </a:r>
            <a:r>
              <a:rPr lang="pt-PT" dirty="0">
                <a:solidFill>
                  <a:srgbClr val="FF0000"/>
                </a:solidFill>
              </a:rPr>
              <a:t>)</a:t>
            </a:r>
          </a:p>
          <a:p>
            <a:pPr marL="397764" lvl="1" indent="0">
              <a:buNone/>
            </a:pPr>
            <a:r>
              <a:rPr lang="pt-PT" dirty="0"/>
              <a:t>              (</a:t>
            </a:r>
            <a:r>
              <a:rPr lang="pt-PT" dirty="0" err="1"/>
              <a:t>cond</a:t>
            </a:r>
            <a:r>
              <a:rPr lang="pt-PT" dirty="0"/>
              <a:t> ((&lt; amplitude 10) 0)</a:t>
            </a:r>
          </a:p>
          <a:p>
            <a:pPr marL="397764" lvl="1" indent="0">
              <a:buNone/>
            </a:pPr>
            <a:r>
              <a:rPr lang="pt-PT" dirty="0"/>
              <a:t>		     (t (</a:t>
            </a:r>
            <a:r>
              <a:rPr lang="pt-PT" dirty="0" err="1"/>
              <a:t>sqrt</a:t>
            </a:r>
            <a:r>
              <a:rPr lang="pt-PT" dirty="0"/>
              <a:t> amplitude)))))</a:t>
            </a:r>
          </a:p>
          <a:p>
            <a:pPr marL="68580" indent="0">
              <a:buNone/>
            </a:pP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069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LET e Lambda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/>
              <a:t>(let ((a</a:t>
            </a:r>
            <a:r>
              <a:rPr lang="en-US" baseline="-25000" dirty="0"/>
              <a:t>1</a:t>
            </a:r>
            <a:r>
              <a:rPr lang="en-US" dirty="0"/>
              <a:t> b</a:t>
            </a:r>
            <a:r>
              <a:rPr lang="en-US" baseline="-25000" dirty="0"/>
              <a:t>1</a:t>
            </a:r>
            <a:r>
              <a:rPr lang="en-US" dirty="0"/>
              <a:t>) (a</a:t>
            </a:r>
            <a:r>
              <a:rPr lang="en-US" baseline="-25000" dirty="0"/>
              <a:t>2 </a:t>
            </a:r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) ... (a</a:t>
            </a:r>
            <a:r>
              <a:rPr lang="en-US" baseline="-25000" dirty="0"/>
              <a:t>n</a:t>
            </a:r>
            <a:r>
              <a:rPr lang="en-US" dirty="0"/>
              <a:t> </a:t>
            </a:r>
            <a:r>
              <a:rPr lang="en-US" dirty="0" err="1"/>
              <a:t>b</a:t>
            </a:r>
            <a:r>
              <a:rPr lang="en-US" baseline="-25000" dirty="0" err="1"/>
              <a:t>n</a:t>
            </a:r>
            <a:r>
              <a:rPr lang="en-US" dirty="0"/>
              <a:t>))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corpo</a:t>
            </a:r>
            <a:r>
              <a:rPr lang="en-US" dirty="0">
                <a:solidFill>
                  <a:srgbClr val="FFFF00"/>
                </a:solidFill>
              </a:rPr>
              <a:t> a</a:t>
            </a:r>
            <a:r>
              <a:rPr lang="en-US" baseline="-25000" dirty="0">
                <a:solidFill>
                  <a:srgbClr val="FFFF00"/>
                </a:solidFill>
              </a:rPr>
              <a:t>1</a:t>
            </a:r>
            <a:r>
              <a:rPr lang="en-US" dirty="0">
                <a:solidFill>
                  <a:srgbClr val="FFFF00"/>
                </a:solidFill>
              </a:rPr>
              <a:t> a</a:t>
            </a:r>
            <a:r>
              <a:rPr lang="en-US" baseline="-25000" dirty="0">
                <a:solidFill>
                  <a:srgbClr val="FFFF00"/>
                </a:solidFill>
              </a:rPr>
              <a:t>2</a:t>
            </a:r>
            <a:r>
              <a:rPr lang="en-US" dirty="0">
                <a:solidFill>
                  <a:srgbClr val="FFFF00"/>
                </a:solidFill>
              </a:rPr>
              <a:t> ... a</a:t>
            </a:r>
            <a:r>
              <a:rPr lang="en-US" baseline="-25000" dirty="0">
                <a:solidFill>
                  <a:srgbClr val="FFFF00"/>
                </a:solidFill>
              </a:rPr>
              <a:t>n</a:t>
            </a:r>
            <a:r>
              <a:rPr lang="en-US" dirty="0">
                <a:solidFill>
                  <a:srgbClr val="FFFF00"/>
                </a:solidFill>
              </a:rPr>
              <a:t>)</a:t>
            </a:r>
            <a:r>
              <a:rPr lang="en-US" dirty="0"/>
              <a:t>)</a:t>
            </a:r>
          </a:p>
          <a:p>
            <a:endParaRPr lang="en-US" dirty="0"/>
          </a:p>
          <a:p>
            <a:pPr marL="68580" indent="0">
              <a:buNone/>
            </a:pPr>
            <a:r>
              <a:rPr lang="en-US" i="1" dirty="0"/>
              <a:t>É similar a:</a:t>
            </a:r>
          </a:p>
          <a:p>
            <a:endParaRPr lang="en-US" dirty="0"/>
          </a:p>
          <a:p>
            <a:pPr marL="68580" indent="0">
              <a:buNone/>
            </a:pPr>
            <a:r>
              <a:rPr lang="en-US" dirty="0"/>
              <a:t>((lambda (a</a:t>
            </a:r>
            <a:r>
              <a:rPr lang="en-US" baseline="-25000" dirty="0"/>
              <a:t>1</a:t>
            </a:r>
            <a:r>
              <a:rPr lang="en-US" dirty="0"/>
              <a:t> a</a:t>
            </a:r>
            <a:r>
              <a:rPr lang="en-US" baseline="-25000" dirty="0"/>
              <a:t>2</a:t>
            </a:r>
            <a:r>
              <a:rPr lang="en-US" dirty="0"/>
              <a:t> ... a</a:t>
            </a:r>
            <a:r>
              <a:rPr lang="en-US" baseline="-25000" dirty="0"/>
              <a:t>n</a:t>
            </a:r>
            <a:r>
              <a:rPr lang="en-US" dirty="0"/>
              <a:t>)</a:t>
            </a:r>
          </a:p>
          <a:p>
            <a:pPr marL="6858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corpo</a:t>
            </a:r>
            <a:r>
              <a:rPr lang="en-US" dirty="0">
                <a:solidFill>
                  <a:srgbClr val="FFFF00"/>
                </a:solidFill>
              </a:rPr>
              <a:t> a</a:t>
            </a:r>
            <a:r>
              <a:rPr lang="en-US" baseline="-25000" dirty="0">
                <a:solidFill>
                  <a:srgbClr val="FFFF00"/>
                </a:solidFill>
              </a:rPr>
              <a:t>1</a:t>
            </a:r>
            <a:r>
              <a:rPr lang="en-US" dirty="0">
                <a:solidFill>
                  <a:srgbClr val="FFFF00"/>
                </a:solidFill>
              </a:rPr>
              <a:t> a</a:t>
            </a:r>
            <a:r>
              <a:rPr lang="en-US" baseline="-25000" dirty="0">
                <a:solidFill>
                  <a:srgbClr val="FFFF00"/>
                </a:solidFill>
              </a:rPr>
              <a:t>2</a:t>
            </a:r>
            <a:r>
              <a:rPr lang="en-US" dirty="0">
                <a:solidFill>
                  <a:srgbClr val="FFFF00"/>
                </a:solidFill>
              </a:rPr>
              <a:t> ... a</a:t>
            </a:r>
            <a:r>
              <a:rPr lang="en-US" baseline="-25000" dirty="0">
                <a:solidFill>
                  <a:srgbClr val="FFFF00"/>
                </a:solidFill>
              </a:rPr>
              <a:t>n</a:t>
            </a:r>
            <a:r>
              <a:rPr lang="en-US" dirty="0">
                <a:solidFill>
                  <a:srgbClr val="FFFF00"/>
                </a:solidFill>
              </a:rPr>
              <a:t>)</a:t>
            </a:r>
            <a:r>
              <a:rPr lang="en-US" dirty="0"/>
              <a:t>)</a:t>
            </a:r>
          </a:p>
          <a:p>
            <a:pPr marL="68580" indent="0">
              <a:buNone/>
            </a:pPr>
            <a:r>
              <a:rPr lang="en-US" dirty="0"/>
              <a:t>  b</a:t>
            </a:r>
            <a:r>
              <a:rPr lang="en-US" baseline="-25000" dirty="0"/>
              <a:t>1</a:t>
            </a:r>
            <a:r>
              <a:rPr lang="en-US" dirty="0"/>
              <a:t> b</a:t>
            </a:r>
            <a:r>
              <a:rPr lang="en-US" baseline="-25000" dirty="0"/>
              <a:t>2</a:t>
            </a:r>
            <a:r>
              <a:rPr lang="en-US" dirty="0"/>
              <a:t> ... </a:t>
            </a:r>
            <a:r>
              <a:rPr lang="en-US" dirty="0" err="1"/>
              <a:t>b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128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LET* e Lambda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dirty="0"/>
              <a:t>(let* ((a</a:t>
            </a:r>
            <a:r>
              <a:rPr lang="en-US" baseline="-25000" dirty="0"/>
              <a:t>1</a:t>
            </a:r>
            <a:r>
              <a:rPr lang="en-US" dirty="0"/>
              <a:t> b</a:t>
            </a:r>
            <a:r>
              <a:rPr lang="en-US" baseline="-25000" dirty="0"/>
              <a:t>1</a:t>
            </a:r>
            <a:r>
              <a:rPr lang="en-US" dirty="0"/>
              <a:t>) (a</a:t>
            </a:r>
            <a:r>
              <a:rPr lang="en-US" baseline="-25000" dirty="0"/>
              <a:t>2</a:t>
            </a:r>
            <a:r>
              <a:rPr lang="en-US" dirty="0"/>
              <a:t> b</a:t>
            </a:r>
            <a:r>
              <a:rPr lang="en-US" baseline="-25000" dirty="0"/>
              <a:t>2</a:t>
            </a:r>
            <a:r>
              <a:rPr lang="en-US" dirty="0"/>
              <a:t>) ... (a</a:t>
            </a:r>
            <a:r>
              <a:rPr lang="en-US" baseline="-25000" dirty="0"/>
              <a:t>n</a:t>
            </a:r>
            <a:r>
              <a:rPr lang="en-US" dirty="0"/>
              <a:t> </a:t>
            </a:r>
            <a:r>
              <a:rPr lang="en-US" dirty="0" err="1"/>
              <a:t>b</a:t>
            </a:r>
            <a:r>
              <a:rPr lang="en-US" baseline="-25000" dirty="0" err="1"/>
              <a:t>n</a:t>
            </a:r>
            <a:r>
              <a:rPr lang="en-US" dirty="0"/>
              <a:t>))</a:t>
            </a:r>
          </a:p>
          <a:p>
            <a:pPr marL="6858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corpo</a:t>
            </a:r>
            <a:r>
              <a:rPr lang="en-US" dirty="0">
                <a:solidFill>
                  <a:srgbClr val="FFFF00"/>
                </a:solidFill>
              </a:rPr>
              <a:t> a</a:t>
            </a:r>
            <a:r>
              <a:rPr lang="en-US" baseline="-25000" dirty="0">
                <a:solidFill>
                  <a:srgbClr val="FFFF00"/>
                </a:solidFill>
              </a:rPr>
              <a:t>1</a:t>
            </a:r>
            <a:r>
              <a:rPr lang="en-US" dirty="0">
                <a:solidFill>
                  <a:srgbClr val="FFFF00"/>
                </a:solidFill>
              </a:rPr>
              <a:t> a</a:t>
            </a:r>
            <a:r>
              <a:rPr lang="en-US" baseline="-25000" dirty="0">
                <a:solidFill>
                  <a:srgbClr val="FFFF00"/>
                </a:solidFill>
              </a:rPr>
              <a:t>2</a:t>
            </a:r>
            <a:r>
              <a:rPr lang="en-US" dirty="0">
                <a:solidFill>
                  <a:srgbClr val="FFFF00"/>
                </a:solidFill>
              </a:rPr>
              <a:t> ... a</a:t>
            </a:r>
            <a:r>
              <a:rPr lang="en-US" baseline="-25000" dirty="0">
                <a:solidFill>
                  <a:srgbClr val="FFFF00"/>
                </a:solidFill>
              </a:rPr>
              <a:t>n</a:t>
            </a:r>
            <a:r>
              <a:rPr lang="en-US" dirty="0">
                <a:solidFill>
                  <a:srgbClr val="FFFF00"/>
                </a:solidFill>
              </a:rPr>
              <a:t>)</a:t>
            </a:r>
            <a:r>
              <a:rPr lang="en-US" dirty="0"/>
              <a:t>)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É similar a: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((lambda 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 marL="68580" indent="0">
              <a:buNone/>
            </a:pPr>
            <a:r>
              <a:rPr lang="en-US" dirty="0"/>
              <a:t>    ((lambda (a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marL="68580" indent="0">
              <a:buNone/>
            </a:pPr>
            <a:r>
              <a:rPr lang="en-US" dirty="0"/>
              <a:t>       ...</a:t>
            </a:r>
          </a:p>
          <a:p>
            <a:pPr marL="68580" indent="0">
              <a:buNone/>
            </a:pPr>
            <a:r>
              <a:rPr lang="en-US" dirty="0"/>
              <a:t>       ((lambda (a</a:t>
            </a:r>
            <a:r>
              <a:rPr lang="en-US" baseline="-25000" dirty="0"/>
              <a:t>n</a:t>
            </a:r>
            <a:r>
              <a:rPr lang="en-US" dirty="0"/>
              <a:t>)</a:t>
            </a:r>
          </a:p>
          <a:p>
            <a:pPr marL="68580" indent="0">
              <a:buNone/>
            </a:pPr>
            <a:r>
              <a:rPr lang="en-US" dirty="0"/>
              <a:t>          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corpo</a:t>
            </a:r>
            <a:r>
              <a:rPr lang="en-US" dirty="0">
                <a:solidFill>
                  <a:srgbClr val="FFFF00"/>
                </a:solidFill>
              </a:rPr>
              <a:t> a</a:t>
            </a:r>
            <a:r>
              <a:rPr lang="en-US" baseline="-25000" dirty="0">
                <a:solidFill>
                  <a:srgbClr val="FFFF00"/>
                </a:solidFill>
              </a:rPr>
              <a:t>1</a:t>
            </a:r>
            <a:r>
              <a:rPr lang="en-US" dirty="0">
                <a:solidFill>
                  <a:srgbClr val="FFFF00"/>
                </a:solidFill>
              </a:rPr>
              <a:t> a</a:t>
            </a:r>
            <a:r>
              <a:rPr lang="en-US" baseline="-25000" dirty="0">
                <a:solidFill>
                  <a:srgbClr val="FFFF00"/>
                </a:solidFill>
              </a:rPr>
              <a:t>2</a:t>
            </a:r>
            <a:r>
              <a:rPr lang="en-US" dirty="0">
                <a:solidFill>
                  <a:srgbClr val="FFFF00"/>
                </a:solidFill>
              </a:rPr>
              <a:t> ... a</a:t>
            </a:r>
            <a:r>
              <a:rPr lang="en-US" baseline="-25000" dirty="0">
                <a:solidFill>
                  <a:srgbClr val="FFFF00"/>
                </a:solidFill>
              </a:rPr>
              <a:t>n</a:t>
            </a:r>
            <a:r>
              <a:rPr lang="en-US" dirty="0">
                <a:solidFill>
                  <a:srgbClr val="FFFF00"/>
                </a:solidFill>
              </a:rPr>
              <a:t>)</a:t>
            </a:r>
            <a:r>
              <a:rPr lang="en-US" dirty="0"/>
              <a:t>)</a:t>
            </a:r>
          </a:p>
          <a:p>
            <a:pPr marL="68580" indent="0">
              <a:buNone/>
            </a:pPr>
            <a:r>
              <a:rPr lang="en-US" dirty="0"/>
              <a:t>        </a:t>
            </a:r>
            <a:r>
              <a:rPr lang="en-US" dirty="0" err="1"/>
              <a:t>b</a:t>
            </a:r>
            <a:r>
              <a:rPr lang="en-US" baseline="-25000" dirty="0" err="1"/>
              <a:t>n</a:t>
            </a:r>
            <a:r>
              <a:rPr lang="en-US" dirty="0"/>
              <a:t>))</a:t>
            </a:r>
          </a:p>
          <a:p>
            <a:pPr marL="68580" indent="0">
              <a:buNone/>
            </a:pPr>
            <a:r>
              <a:rPr lang="en-US" dirty="0"/>
              <a:t>      b</a:t>
            </a:r>
            <a:r>
              <a:rPr lang="en-US" baseline="-25000" dirty="0"/>
              <a:t>2</a:t>
            </a:r>
            <a:r>
              <a:rPr lang="en-US" dirty="0"/>
              <a:t>))</a:t>
            </a:r>
          </a:p>
          <a:p>
            <a:pPr marL="68580" indent="0">
              <a:buNone/>
            </a:pPr>
            <a:r>
              <a:rPr lang="en-US" dirty="0"/>
              <a:t>   b</a:t>
            </a:r>
            <a:r>
              <a:rPr lang="en-US" baseline="-25000" dirty="0"/>
              <a:t>1</a:t>
            </a:r>
            <a:r>
              <a:rPr lang="en-US" dirty="0"/>
              <a:t>)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499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Ligação de funções a variáveis em ambientes léxicos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Enquanto as funções são definidas globalmente com </a:t>
            </a:r>
            <a:r>
              <a:rPr lang="pt-PT" dirty="0" err="1"/>
              <a:t>defun</a:t>
            </a:r>
            <a:r>
              <a:rPr lang="pt-PT" dirty="0"/>
              <a:t>, também é possível criar funções locais com </a:t>
            </a:r>
            <a:r>
              <a:rPr lang="pt-PT" dirty="0" err="1">
                <a:solidFill>
                  <a:schemeClr val="accent3"/>
                </a:solidFill>
              </a:rPr>
              <a:t>flet</a:t>
            </a:r>
            <a:r>
              <a:rPr lang="pt-PT" dirty="0">
                <a:solidFill>
                  <a:schemeClr val="accent3"/>
                </a:solidFill>
              </a:rPr>
              <a:t> </a:t>
            </a:r>
            <a:r>
              <a:rPr lang="pt-PT" dirty="0"/>
              <a:t>e </a:t>
            </a:r>
            <a:r>
              <a:rPr lang="pt-PT" dirty="0" err="1">
                <a:solidFill>
                  <a:schemeClr val="accent3"/>
                </a:solidFill>
              </a:rPr>
              <a:t>labels</a:t>
            </a:r>
            <a:r>
              <a:rPr lang="pt-PT" dirty="0"/>
              <a:t>.</a:t>
            </a:r>
          </a:p>
          <a:p>
            <a:endParaRPr lang="pt-PT" dirty="0"/>
          </a:p>
          <a:p>
            <a:pPr marL="457200" lvl="1" indent="0">
              <a:buNone/>
            </a:pPr>
            <a:r>
              <a:rPr lang="pt-PT" dirty="0"/>
              <a:t>(</a:t>
            </a:r>
            <a:r>
              <a:rPr lang="pt-PT" dirty="0" err="1"/>
              <a:t>flet</a:t>
            </a:r>
            <a:r>
              <a:rPr lang="pt-PT" dirty="0"/>
              <a:t> (</a:t>
            </a:r>
            <a:r>
              <a:rPr lang="pt-PT" dirty="0" err="1"/>
              <a:t>function-definition</a:t>
            </a:r>
            <a:r>
              <a:rPr lang="pt-PT" dirty="0"/>
              <a:t>*)</a:t>
            </a:r>
          </a:p>
          <a:p>
            <a:pPr marL="457200" lvl="1" indent="0">
              <a:buNone/>
            </a:pPr>
            <a:r>
              <a:rPr lang="pt-PT" dirty="0"/>
              <a:t>  body-</a:t>
            </a:r>
            <a:r>
              <a:rPr lang="pt-PT" dirty="0" err="1"/>
              <a:t>form</a:t>
            </a:r>
            <a:r>
              <a:rPr lang="pt-PT" dirty="0"/>
              <a:t>*)</a:t>
            </a:r>
          </a:p>
          <a:p>
            <a:pPr marL="457200" lvl="1" indent="0">
              <a:buNone/>
            </a:pPr>
            <a:endParaRPr lang="pt-PT" dirty="0"/>
          </a:p>
          <a:p>
            <a:pPr marL="457200" lvl="1" indent="0">
              <a:buNone/>
            </a:pPr>
            <a:r>
              <a:rPr lang="pt-PT" dirty="0"/>
              <a:t>(</a:t>
            </a:r>
            <a:r>
              <a:rPr lang="pt-PT" dirty="0" err="1"/>
              <a:t>labels</a:t>
            </a:r>
            <a:r>
              <a:rPr lang="pt-PT" dirty="0"/>
              <a:t> (</a:t>
            </a:r>
            <a:r>
              <a:rPr lang="pt-PT" dirty="0" err="1"/>
              <a:t>function-definition</a:t>
            </a:r>
            <a:r>
              <a:rPr lang="pt-PT" dirty="0"/>
              <a:t>*) ;;; permite definições recursivas</a:t>
            </a:r>
          </a:p>
          <a:p>
            <a:pPr marL="457200" lvl="1" indent="0">
              <a:buNone/>
            </a:pPr>
            <a:r>
              <a:rPr lang="pt-PT" dirty="0"/>
              <a:t>  body-</a:t>
            </a:r>
            <a:r>
              <a:rPr lang="pt-PT" dirty="0" err="1"/>
              <a:t>form</a:t>
            </a:r>
            <a:r>
              <a:rPr lang="pt-PT" dirty="0"/>
              <a:t>*)</a:t>
            </a:r>
          </a:p>
          <a:p>
            <a:pPr marL="457200" lvl="1" indent="0">
              <a:buNone/>
            </a:pPr>
            <a:endParaRPr lang="pt-PT" dirty="0"/>
          </a:p>
          <a:p>
            <a:pPr marL="457200" lvl="1" indent="0">
              <a:buNone/>
            </a:pP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207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Exemplos de </a:t>
            </a:r>
            <a:r>
              <a:rPr lang="pt-PT" dirty="0" err="1"/>
              <a:t>flet</a:t>
            </a:r>
            <a:r>
              <a:rPr lang="pt-PT" dirty="0"/>
              <a:t> e </a:t>
            </a:r>
            <a:r>
              <a:rPr lang="pt-PT" dirty="0" err="1"/>
              <a:t>labels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PT" dirty="0"/>
              <a:t>(</a:t>
            </a:r>
            <a:r>
              <a:rPr lang="pt-PT" dirty="0" err="1"/>
              <a:t>defun</a:t>
            </a:r>
            <a:r>
              <a:rPr lang="pt-PT" dirty="0"/>
              <a:t> teste (x)</a:t>
            </a:r>
          </a:p>
          <a:p>
            <a:pPr marL="0" indent="0">
              <a:buNone/>
            </a:pPr>
            <a:r>
              <a:rPr lang="pt-PT" dirty="0"/>
              <a:t>   (</a:t>
            </a:r>
            <a:r>
              <a:rPr lang="pt-PT" dirty="0" err="1">
                <a:solidFill>
                  <a:srgbClr val="FFFF00"/>
                </a:solidFill>
              </a:rPr>
              <a:t>flet</a:t>
            </a:r>
            <a:r>
              <a:rPr lang="pt-PT" dirty="0"/>
              <a:t> ( </a:t>
            </a:r>
            <a:r>
              <a:rPr lang="pt-PT" dirty="0">
                <a:solidFill>
                  <a:schemeClr val="accent5"/>
                </a:solidFill>
              </a:rPr>
              <a:t>(f1 (n) (+ n </a:t>
            </a:r>
            <a:r>
              <a:rPr lang="pt-PT" dirty="0" err="1">
                <a:solidFill>
                  <a:schemeClr val="accent5"/>
                </a:solidFill>
              </a:rPr>
              <a:t>n</a:t>
            </a:r>
            <a:r>
              <a:rPr lang="pt-PT" dirty="0">
                <a:solidFill>
                  <a:schemeClr val="accent5"/>
                </a:solidFill>
              </a:rPr>
              <a:t>)) </a:t>
            </a:r>
            <a:r>
              <a:rPr lang="pt-PT" dirty="0"/>
              <a:t>)</a:t>
            </a:r>
          </a:p>
          <a:p>
            <a:pPr marL="0" indent="0">
              <a:buNone/>
            </a:pPr>
            <a:r>
              <a:rPr lang="pt-PT" dirty="0"/>
              <a:t>      (</a:t>
            </a:r>
            <a:r>
              <a:rPr lang="pt-PT" dirty="0" err="1">
                <a:solidFill>
                  <a:srgbClr val="FFFF00"/>
                </a:solidFill>
              </a:rPr>
              <a:t>flet</a:t>
            </a:r>
            <a:r>
              <a:rPr lang="pt-PT" dirty="0"/>
              <a:t> ( </a:t>
            </a:r>
            <a:r>
              <a:rPr lang="pt-P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(f2 (n) (+ 2 (f1 n))) </a:t>
            </a:r>
            <a:r>
              <a:rPr lang="pt-PT" dirty="0"/>
              <a:t>)   ;;; não existe </a:t>
            </a:r>
            <a:r>
              <a:rPr lang="pt-PT" dirty="0" err="1"/>
              <a:t>flet</a:t>
            </a:r>
            <a:r>
              <a:rPr lang="pt-PT" dirty="0"/>
              <a:t>*</a:t>
            </a:r>
          </a:p>
          <a:p>
            <a:pPr marL="0" indent="0">
              <a:buNone/>
            </a:pPr>
            <a:r>
              <a:rPr lang="pt-PT" dirty="0"/>
              <a:t>         (f2 x))) </a:t>
            </a:r>
          </a:p>
          <a:p>
            <a:pPr marL="0" indent="0">
              <a:buNone/>
            </a:pPr>
            <a:r>
              <a:rPr lang="pt-PT" dirty="0"/>
              <a:t>=&gt;  TESTE</a:t>
            </a:r>
          </a:p>
          <a:p>
            <a:pPr marL="0" indent="0">
              <a:buNone/>
            </a:pPr>
            <a:r>
              <a:rPr lang="pt-PT" b="1" dirty="0"/>
              <a:t>(teste 5) </a:t>
            </a:r>
            <a:r>
              <a:rPr lang="pt-PT" b="1" dirty="0">
                <a:sym typeface="Wingdings" panose="05000000000000000000" pitchFamily="2" charset="2"/>
              </a:rPr>
              <a:t></a:t>
            </a:r>
            <a:r>
              <a:rPr lang="pt-PT" b="1" dirty="0"/>
              <a:t>12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(</a:t>
            </a:r>
            <a:r>
              <a:rPr lang="pt-PT" dirty="0" err="1"/>
              <a:t>defun</a:t>
            </a:r>
            <a:r>
              <a:rPr lang="pt-PT" dirty="0"/>
              <a:t> </a:t>
            </a:r>
            <a:r>
              <a:rPr lang="pt-PT" dirty="0" err="1"/>
              <a:t>recursive</a:t>
            </a:r>
            <a:r>
              <a:rPr lang="pt-PT" dirty="0"/>
              <a:t>-times (k n)</a:t>
            </a:r>
          </a:p>
          <a:p>
            <a:pPr marL="0" indent="0">
              <a:buNone/>
            </a:pPr>
            <a:r>
              <a:rPr lang="pt-PT" dirty="0"/>
              <a:t>   (</a:t>
            </a:r>
            <a:r>
              <a:rPr lang="pt-PT" dirty="0" err="1">
                <a:solidFill>
                  <a:srgbClr val="FFFF00"/>
                </a:solidFill>
              </a:rPr>
              <a:t>labels</a:t>
            </a:r>
            <a:r>
              <a:rPr lang="pt-PT" dirty="0"/>
              <a:t> ( </a:t>
            </a:r>
            <a:r>
              <a:rPr lang="pt-PT" dirty="0">
                <a:solidFill>
                  <a:schemeClr val="accent2"/>
                </a:solidFill>
              </a:rPr>
              <a:t>(</a:t>
            </a:r>
            <a:r>
              <a:rPr lang="pt-PT" dirty="0" err="1">
                <a:solidFill>
                  <a:schemeClr val="accent2"/>
                </a:solidFill>
              </a:rPr>
              <a:t>temp</a:t>
            </a:r>
            <a:r>
              <a:rPr lang="pt-PT" dirty="0">
                <a:solidFill>
                  <a:schemeClr val="accent2"/>
                </a:solidFill>
              </a:rPr>
              <a:t> (n) </a:t>
            </a:r>
          </a:p>
          <a:p>
            <a:pPr marL="0" indent="0">
              <a:buNone/>
            </a:pPr>
            <a:r>
              <a:rPr lang="pt-PT" dirty="0">
                <a:solidFill>
                  <a:schemeClr val="accent2"/>
                </a:solidFill>
              </a:rPr>
              <a:t>                      (if (zerop n) 0 (+ k (temp (1- n))))) </a:t>
            </a:r>
            <a:r>
              <a:rPr lang="pt-PT" dirty="0"/>
              <a:t>)</a:t>
            </a:r>
          </a:p>
          <a:p>
            <a:pPr marL="0" indent="0">
              <a:buNone/>
            </a:pPr>
            <a:r>
              <a:rPr lang="pt-PT" dirty="0"/>
              <a:t>     (temp n))) </a:t>
            </a:r>
          </a:p>
          <a:p>
            <a:pPr marL="0" indent="0">
              <a:buNone/>
            </a:pPr>
            <a:r>
              <a:rPr lang="pt-PT" dirty="0"/>
              <a:t>=&gt;  RECURSIVE-TIMES</a:t>
            </a:r>
          </a:p>
          <a:p>
            <a:pPr marL="0" indent="0">
              <a:buNone/>
            </a:pPr>
            <a:r>
              <a:rPr lang="pt-PT" b="1" dirty="0"/>
              <a:t>(recursive-times 2 3) </a:t>
            </a:r>
            <a:r>
              <a:rPr lang="pt-PT" b="1" dirty="0">
                <a:sym typeface="Wingdings" panose="05000000000000000000" pitchFamily="2" charset="2"/>
              </a:rPr>
              <a:t></a:t>
            </a:r>
            <a:r>
              <a:rPr lang="pt-PT" b="1" dirty="0"/>
              <a:t>  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0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PARADIGMA funcional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PT" sz="1400" dirty="0"/>
              <a:t>Funções são “entidades de primeira classe” i.e. são tratadas como valores e podem ser argumentos de outra função, i.e. definir funções de “ordem superior” ou podem ser o resultado da invocação de uma função. </a:t>
            </a:r>
          </a:p>
          <a:p>
            <a:pPr lvl="1">
              <a:lnSpc>
                <a:spcPct val="100000"/>
              </a:lnSpc>
            </a:pPr>
            <a:r>
              <a:rPr lang="pt-PT" sz="1400" dirty="0"/>
              <a:t>Isto é raro em linguagens imperativas ou orientadas para </a:t>
            </a:r>
            <a:r>
              <a:rPr lang="pt-PT" sz="1400" dirty="0" err="1"/>
              <a:t>objectos</a:t>
            </a:r>
            <a:r>
              <a:rPr lang="pt-PT" sz="1400" dirty="0"/>
              <a:t>, e na maioria dos casos não são suportadas funções de ordem superior.</a:t>
            </a:r>
          </a:p>
          <a:p>
            <a:pPr lvl="1">
              <a:lnSpc>
                <a:spcPct val="100000"/>
              </a:lnSpc>
            </a:pPr>
            <a:r>
              <a:rPr lang="pt-PT" sz="1400" dirty="0"/>
              <a:t>Podem ser usadas em qualquer operação e podem ser criadas em </a:t>
            </a:r>
            <a:r>
              <a:rPr lang="pt-PT" sz="1400" dirty="0" err="1"/>
              <a:t>run</a:t>
            </a:r>
            <a:r>
              <a:rPr lang="pt-PT" sz="1400" dirty="0"/>
              <a:t>-time.</a:t>
            </a:r>
          </a:p>
          <a:p>
            <a:pPr>
              <a:lnSpc>
                <a:spcPct val="100000"/>
              </a:lnSpc>
            </a:pPr>
            <a:r>
              <a:rPr lang="pt-PT" sz="1400" dirty="0"/>
              <a:t>Características da programação funcional pura:</a:t>
            </a:r>
          </a:p>
          <a:p>
            <a:pPr lvl="1">
              <a:lnSpc>
                <a:spcPct val="100000"/>
              </a:lnSpc>
            </a:pPr>
            <a:r>
              <a:rPr lang="pt-PT" sz="1400" dirty="0"/>
              <a:t>Funções têm um parâmetro e um resultado.</a:t>
            </a:r>
          </a:p>
          <a:p>
            <a:pPr lvl="2">
              <a:lnSpc>
                <a:spcPct val="100000"/>
              </a:lnSpc>
            </a:pPr>
            <a:r>
              <a:rPr lang="pt-PT" sz="1200" dirty="0"/>
              <a:t>Não há efeitos laterais; implica transparência referencial.</a:t>
            </a:r>
          </a:p>
          <a:p>
            <a:pPr lvl="3">
              <a:lnSpc>
                <a:spcPct val="100000"/>
              </a:lnSpc>
            </a:pPr>
            <a:r>
              <a:rPr lang="pt-PT" sz="1000" dirty="0"/>
              <a:t>Imutabilidade dos dados: não se modificam estruturas de dados; se necessário criam-se novas estruturas que são cópias modificadas das anteriores.</a:t>
            </a:r>
          </a:p>
          <a:p>
            <a:pPr lvl="2">
              <a:lnSpc>
                <a:spcPct val="100000"/>
              </a:lnSpc>
            </a:pPr>
            <a:r>
              <a:rPr lang="pt-PT" sz="1200" dirty="0"/>
              <a:t>Não há atribuição de valores a variáveis</a:t>
            </a:r>
          </a:p>
          <a:p>
            <a:pPr lvl="2">
              <a:lnSpc>
                <a:spcPct val="100000"/>
              </a:lnSpc>
            </a:pPr>
            <a:r>
              <a:rPr lang="pt-PT" sz="1200" dirty="0"/>
              <a:t>Não há anomalias sintáticas ou semânticas</a:t>
            </a:r>
          </a:p>
          <a:p>
            <a:pPr lvl="1">
              <a:lnSpc>
                <a:spcPct val="100000"/>
              </a:lnSpc>
            </a:pPr>
            <a:r>
              <a:rPr lang="pt-PT" sz="1400" dirty="0"/>
              <a:t>Principal estrutura de controlo: recursividade</a:t>
            </a:r>
          </a:p>
          <a:p>
            <a:pPr lvl="2">
              <a:lnSpc>
                <a:spcPct val="100000"/>
              </a:lnSpc>
            </a:pPr>
            <a:r>
              <a:rPr lang="pt-PT" sz="1200" dirty="0"/>
              <a:t>tirando partido da possibilidade de se definir funções de ordem superior</a:t>
            </a:r>
          </a:p>
          <a:p>
            <a:pPr>
              <a:lnSpc>
                <a:spcPct val="100000"/>
              </a:lnSpc>
            </a:pPr>
            <a:r>
              <a:rPr lang="pt-PT" sz="1400" dirty="0"/>
              <a:t>A programação funcional decorre do cálculo lambda.</a:t>
            </a:r>
          </a:p>
          <a:p>
            <a:pPr>
              <a:lnSpc>
                <a:spcPct val="100000"/>
              </a:lnSpc>
            </a:pPr>
            <a:r>
              <a:rPr lang="pt-PT" sz="1200" dirty="0"/>
              <a:t>Mais informação em: </a:t>
            </a:r>
            <a:r>
              <a:rPr lang="pt-PT" sz="1200" dirty="0">
                <a:hlinkClick r:id="rId2"/>
              </a:rPr>
              <a:t>https://thesocietea.org/2016/12/core-functional-programming-concepts/</a:t>
            </a:r>
            <a:endParaRPr lang="pt-PT" sz="1200" dirty="0"/>
          </a:p>
          <a:p>
            <a:pPr>
              <a:lnSpc>
                <a:spcPct val="100000"/>
              </a:lnSpc>
            </a:pPr>
            <a:endParaRPr lang="pt-PT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Inteligência Artificial (c) Joaquim Filipe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closures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Uma </a:t>
            </a:r>
            <a:r>
              <a:rPr lang="pt-PT" i="1" dirty="0" err="1">
                <a:solidFill>
                  <a:schemeClr val="accent4"/>
                </a:solidFill>
              </a:rPr>
              <a:t>closure</a:t>
            </a:r>
            <a:r>
              <a:rPr lang="pt-PT" dirty="0">
                <a:solidFill>
                  <a:schemeClr val="accent4"/>
                </a:solidFill>
              </a:rPr>
              <a:t> </a:t>
            </a:r>
            <a:r>
              <a:rPr lang="pt-PT" dirty="0"/>
              <a:t>léxica é uma função que, quando invocada com argumentos executa o corpo de uma expressão lambda no ambiente léxico que foi capturado no momento da criação da </a:t>
            </a:r>
            <a:r>
              <a:rPr lang="pt-PT" i="1" dirty="0" err="1">
                <a:solidFill>
                  <a:schemeClr val="accent4"/>
                </a:solidFill>
              </a:rPr>
              <a:t>closure</a:t>
            </a:r>
            <a:r>
              <a:rPr lang="pt-PT" i="1" dirty="0">
                <a:solidFill>
                  <a:schemeClr val="accent4"/>
                </a:solidFill>
              </a:rPr>
              <a:t> </a:t>
            </a:r>
            <a:r>
              <a:rPr lang="pt-PT" dirty="0"/>
              <a:t>aumentado com as ligações dos parâmetros da função aos respetivos argumentos.</a:t>
            </a:r>
          </a:p>
          <a:p>
            <a:pPr marL="457200" lvl="1" indent="0">
              <a:buNone/>
            </a:pPr>
            <a:endParaRPr lang="pt-PT" dirty="0"/>
          </a:p>
          <a:p>
            <a:pPr marL="457200" lvl="1" indent="0">
              <a:buNone/>
            </a:pPr>
            <a:r>
              <a:rPr lang="pt-PT" dirty="0">
                <a:solidFill>
                  <a:schemeClr val="accent3"/>
                </a:solidFill>
              </a:rPr>
              <a:t>(</a:t>
            </a:r>
            <a:r>
              <a:rPr lang="pt-PT" dirty="0" err="1">
                <a:solidFill>
                  <a:schemeClr val="accent3"/>
                </a:solidFill>
              </a:rPr>
              <a:t>let</a:t>
            </a:r>
            <a:r>
              <a:rPr lang="pt-PT" dirty="0">
                <a:solidFill>
                  <a:schemeClr val="accent3"/>
                </a:solidFill>
              </a:rPr>
              <a:t> ((e 1))</a:t>
            </a:r>
          </a:p>
          <a:p>
            <a:pPr marL="457200" lvl="1" indent="0">
              <a:buNone/>
            </a:pPr>
            <a:r>
              <a:rPr lang="pt-PT" dirty="0">
                <a:solidFill>
                  <a:schemeClr val="accent3"/>
                </a:solidFill>
              </a:rPr>
              <a:t>  (</a:t>
            </a:r>
            <a:r>
              <a:rPr lang="pt-PT" dirty="0" err="1">
                <a:solidFill>
                  <a:schemeClr val="accent3"/>
                </a:solidFill>
              </a:rPr>
              <a:t>defun</a:t>
            </a:r>
            <a:r>
              <a:rPr lang="pt-PT" dirty="0">
                <a:solidFill>
                  <a:schemeClr val="accent3"/>
                </a:solidFill>
              </a:rPr>
              <a:t> clos-1 (x) (+ x e)))</a:t>
            </a:r>
          </a:p>
          <a:p>
            <a:pPr marL="457200" lvl="1" indent="0">
              <a:buNone/>
            </a:pPr>
            <a:endParaRPr lang="pt-PT" dirty="0"/>
          </a:p>
          <a:p>
            <a:pPr marL="457200" lvl="1" indent="0">
              <a:buNone/>
            </a:pPr>
            <a:r>
              <a:rPr lang="pt-PT" dirty="0"/>
              <a:t>&gt; (clos-1 3) </a:t>
            </a:r>
            <a:r>
              <a:rPr lang="pt-PT" dirty="0">
                <a:sym typeface="Wingdings" panose="05000000000000000000" pitchFamily="2" charset="2"/>
              </a:rPr>
              <a:t> 4</a:t>
            </a:r>
          </a:p>
          <a:p>
            <a:pPr marL="457200" lvl="1" indent="0">
              <a:buNone/>
            </a:pPr>
            <a:r>
              <a:rPr lang="pt-PT" dirty="0"/>
              <a:t>&gt; e </a:t>
            </a:r>
            <a:r>
              <a:rPr lang="pt-PT" dirty="0">
                <a:sym typeface="Wingdings" panose="05000000000000000000" pitchFamily="2" charset="2"/>
              </a:rPr>
              <a:t> </a:t>
            </a:r>
            <a:r>
              <a:rPr lang="pt-PT" dirty="0" err="1">
                <a:sym typeface="Wingdings" panose="05000000000000000000" pitchFamily="2" charset="2"/>
              </a:rPr>
              <a:t>unbound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variable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08817" y="4555417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FF0000"/>
                </a:solidFill>
              </a:rPr>
              <a:t>O que é </a:t>
            </a:r>
            <a:r>
              <a:rPr lang="pt-PT" i="1" dirty="0">
                <a:solidFill>
                  <a:srgbClr val="FF0000"/>
                </a:solidFill>
              </a:rPr>
              <a:t>scope </a:t>
            </a:r>
            <a:r>
              <a:rPr lang="pt-PT" dirty="0">
                <a:solidFill>
                  <a:srgbClr val="FF0000"/>
                </a:solidFill>
              </a:rPr>
              <a:t>(âmbito)?</a:t>
            </a:r>
          </a:p>
          <a:p>
            <a:r>
              <a:rPr lang="pt-PT" dirty="0">
                <a:solidFill>
                  <a:srgbClr val="FF0000"/>
                </a:solidFill>
              </a:rPr>
              <a:t>	- léxico</a:t>
            </a:r>
          </a:p>
          <a:p>
            <a:r>
              <a:rPr lang="pt-PT" dirty="0">
                <a:solidFill>
                  <a:srgbClr val="FF0000"/>
                </a:solidFill>
              </a:rPr>
              <a:t>	- dinâmico</a:t>
            </a:r>
          </a:p>
          <a:p>
            <a:endParaRPr lang="pt-PT" dirty="0">
              <a:solidFill>
                <a:srgbClr val="FF0000"/>
              </a:solidFill>
            </a:endParaRPr>
          </a:p>
          <a:p>
            <a:r>
              <a:rPr lang="pt-PT" dirty="0">
                <a:solidFill>
                  <a:srgbClr val="FF0000"/>
                </a:solidFill>
              </a:rPr>
              <a:t>e tempo de vida?</a:t>
            </a:r>
          </a:p>
        </p:txBody>
      </p:sp>
    </p:spTree>
    <p:extLst>
      <p:ext uri="{BB962C8B-B14F-4D97-AF65-F5344CB8AC3E}">
        <p14:creationId xmlns:p14="http://schemas.microsoft.com/office/powerpoint/2010/main" val="23509145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Algumas Funções destrutivas</a:t>
            </a:r>
            <a:br>
              <a:rPr lang="pt-PT" dirty="0"/>
            </a:br>
            <a:r>
              <a:rPr lang="pt-PT" dirty="0"/>
              <a:t>usar apenas em ambientes léxicos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 dirty="0" err="1"/>
              <a:t>setf</a:t>
            </a:r>
            <a:r>
              <a:rPr lang="pt-PT" sz="2000" dirty="0"/>
              <a:t> : atribuição. Exemplo: (</a:t>
            </a:r>
            <a:r>
              <a:rPr lang="pt-PT" sz="2000" dirty="0" err="1"/>
              <a:t>setf</a:t>
            </a:r>
            <a:r>
              <a:rPr lang="pt-PT" sz="2000" dirty="0"/>
              <a:t> x 3)</a:t>
            </a:r>
          </a:p>
          <a:p>
            <a:pPr marL="0" indent="0">
              <a:buNone/>
            </a:pPr>
            <a:r>
              <a:rPr lang="pt-PT" sz="2000" dirty="0" err="1"/>
              <a:t>incf</a:t>
            </a:r>
            <a:r>
              <a:rPr lang="pt-PT" sz="2000" dirty="0"/>
              <a:t> : incremento destrutivo: (</a:t>
            </a:r>
            <a:r>
              <a:rPr lang="pt-PT" sz="2000" dirty="0" err="1"/>
              <a:t>incf</a:t>
            </a:r>
            <a:r>
              <a:rPr lang="pt-PT" sz="2000" dirty="0"/>
              <a:t> x)</a:t>
            </a:r>
          </a:p>
          <a:p>
            <a:pPr marL="0" indent="0">
              <a:buNone/>
            </a:pPr>
            <a:endParaRPr lang="pt-PT" dirty="0"/>
          </a:p>
          <a:p>
            <a:pPr marL="1371600" lvl="3" indent="0">
              <a:buNone/>
            </a:pPr>
            <a:r>
              <a:rPr lang="en-US" dirty="0"/>
              <a:t>&gt; (let ((counter 0))</a:t>
            </a:r>
          </a:p>
          <a:p>
            <a:pPr marL="1371600" lvl="3" indent="0">
              <a:buNone/>
            </a:pPr>
            <a:r>
              <a:rPr lang="en-US" dirty="0"/>
              <a:t>     (</a:t>
            </a:r>
            <a:r>
              <a:rPr lang="en-US" dirty="0" err="1"/>
              <a:t>defun</a:t>
            </a:r>
            <a:r>
              <a:rPr lang="en-US" dirty="0"/>
              <a:t> counter-next ()</a:t>
            </a:r>
          </a:p>
          <a:p>
            <a:pPr marL="1371600" lvl="3" indent="0">
              <a:buNone/>
            </a:pPr>
            <a:r>
              <a:rPr lang="en-US" dirty="0"/>
              <a:t>       (</a:t>
            </a:r>
            <a:r>
              <a:rPr lang="en-US" dirty="0" err="1"/>
              <a:t>incf</a:t>
            </a:r>
            <a:r>
              <a:rPr lang="en-US" dirty="0"/>
              <a:t> counter))</a:t>
            </a:r>
          </a:p>
          <a:p>
            <a:pPr marL="1371600" lvl="3" indent="0">
              <a:buNone/>
            </a:pPr>
            <a:r>
              <a:rPr lang="en-US" dirty="0"/>
              <a:t>     (</a:t>
            </a:r>
            <a:r>
              <a:rPr lang="en-US" dirty="0" err="1"/>
              <a:t>defun</a:t>
            </a:r>
            <a:r>
              <a:rPr lang="en-US" dirty="0"/>
              <a:t> counter-reset ()</a:t>
            </a:r>
          </a:p>
          <a:p>
            <a:pPr marL="1371600" lvl="3" indent="0">
              <a:buNone/>
            </a:pPr>
            <a:r>
              <a:rPr lang="en-US" dirty="0"/>
              <a:t>       (</a:t>
            </a:r>
            <a:r>
              <a:rPr lang="en-US" dirty="0" err="1"/>
              <a:t>setf</a:t>
            </a:r>
            <a:r>
              <a:rPr lang="en-US" dirty="0"/>
              <a:t> counter 0)))</a:t>
            </a:r>
          </a:p>
          <a:p>
            <a:pPr marL="1371600" lvl="3" indent="0">
              <a:buNone/>
            </a:pPr>
            <a:r>
              <a:rPr lang="en-US" dirty="0"/>
              <a:t> </a:t>
            </a:r>
          </a:p>
          <a:p>
            <a:pPr marL="1371600" lvl="3" indent="0">
              <a:buNone/>
            </a:pPr>
            <a:r>
              <a:rPr lang="en-US" dirty="0"/>
              <a:t>&gt; (counter-next)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1</a:t>
            </a:r>
          </a:p>
          <a:p>
            <a:pPr marL="1371600" lvl="3" indent="0">
              <a:buNone/>
            </a:pPr>
            <a:r>
              <a:rPr lang="en-US" dirty="0"/>
              <a:t>&gt; (counter-next)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2</a:t>
            </a:r>
          </a:p>
          <a:p>
            <a:pPr marL="1371600" lvl="3" indent="0">
              <a:buNone/>
            </a:pPr>
            <a:r>
              <a:rPr lang="en-US" dirty="0"/>
              <a:t>&gt; (counter-next)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3</a:t>
            </a:r>
          </a:p>
          <a:p>
            <a:pPr marL="1371600" lvl="3" indent="0">
              <a:buNone/>
            </a:pPr>
            <a:r>
              <a:rPr lang="en-US" dirty="0"/>
              <a:t>&gt; (counter-reset) </a:t>
            </a:r>
            <a:r>
              <a:rPr lang="en-US" dirty="0">
                <a:sym typeface="Wingdings" panose="05000000000000000000" pitchFamily="2" charset="2"/>
              </a:rPr>
              <a:t> 0</a:t>
            </a:r>
            <a:endParaRPr lang="en-US" dirty="0"/>
          </a:p>
          <a:p>
            <a:pPr marL="1371600" lvl="3" indent="0">
              <a:buNone/>
            </a:pPr>
            <a:r>
              <a:rPr lang="en-US" dirty="0"/>
              <a:t>&gt; (counter-next)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1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056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Outro exemplo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844824"/>
            <a:ext cx="3977640" cy="441881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PT" dirty="0"/>
              <a:t>&gt; (</a:t>
            </a:r>
            <a:r>
              <a:rPr lang="pt-PT" dirty="0" err="1"/>
              <a:t>let</a:t>
            </a:r>
            <a:r>
              <a:rPr lang="pt-PT" dirty="0"/>
              <a:t> ((password nil)</a:t>
            </a:r>
          </a:p>
          <a:p>
            <a:pPr marL="0" indent="0">
              <a:buNone/>
            </a:pPr>
            <a:r>
              <a:rPr lang="pt-PT" dirty="0"/>
              <a:t>            (</a:t>
            </a:r>
            <a:r>
              <a:rPr lang="pt-PT" dirty="0" err="1"/>
              <a:t>secret</a:t>
            </a:r>
            <a:r>
              <a:rPr lang="pt-PT" dirty="0"/>
              <a:t> nil))</a:t>
            </a:r>
          </a:p>
          <a:p>
            <a:pPr marL="0" indent="0">
              <a:buNone/>
            </a:pPr>
            <a:r>
              <a:rPr lang="pt-PT" dirty="0">
                <a:solidFill>
                  <a:schemeClr val="accent3"/>
                </a:solidFill>
              </a:rPr>
              <a:t>    (</a:t>
            </a:r>
            <a:r>
              <a:rPr lang="pt-PT" dirty="0" err="1">
                <a:solidFill>
                  <a:schemeClr val="accent3"/>
                </a:solidFill>
              </a:rPr>
              <a:t>defun</a:t>
            </a:r>
            <a:r>
              <a:rPr lang="pt-PT" dirty="0">
                <a:solidFill>
                  <a:schemeClr val="accent3"/>
                </a:solidFill>
              </a:rPr>
              <a:t> set-password (</a:t>
            </a:r>
            <a:r>
              <a:rPr lang="pt-PT" dirty="0" err="1">
                <a:solidFill>
                  <a:schemeClr val="accent3"/>
                </a:solidFill>
              </a:rPr>
              <a:t>new-passwd</a:t>
            </a:r>
            <a:r>
              <a:rPr lang="pt-PT" dirty="0">
                <a:solidFill>
                  <a:schemeClr val="accent3"/>
                </a:solidFill>
              </a:rPr>
              <a:t>)</a:t>
            </a:r>
          </a:p>
          <a:p>
            <a:pPr marL="0" indent="0">
              <a:buNone/>
            </a:pPr>
            <a:r>
              <a:rPr lang="pt-PT" dirty="0">
                <a:solidFill>
                  <a:schemeClr val="accent3"/>
                </a:solidFill>
              </a:rPr>
              <a:t>      (</a:t>
            </a:r>
            <a:r>
              <a:rPr lang="pt-PT" dirty="0" err="1">
                <a:solidFill>
                  <a:schemeClr val="accent3"/>
                </a:solidFill>
              </a:rPr>
              <a:t>if</a:t>
            </a:r>
            <a:r>
              <a:rPr lang="pt-PT" dirty="0">
                <a:solidFill>
                  <a:schemeClr val="accent3"/>
                </a:solidFill>
              </a:rPr>
              <a:t> password</a:t>
            </a:r>
          </a:p>
          <a:p>
            <a:pPr marL="0" indent="0">
              <a:buNone/>
            </a:pPr>
            <a:r>
              <a:rPr lang="pt-PT" dirty="0">
                <a:solidFill>
                  <a:schemeClr val="accent3"/>
                </a:solidFill>
              </a:rPr>
              <a:t>        “a password já está definida”</a:t>
            </a:r>
          </a:p>
          <a:p>
            <a:pPr marL="0" indent="0">
              <a:buNone/>
            </a:pPr>
            <a:r>
              <a:rPr lang="pt-PT" dirty="0">
                <a:solidFill>
                  <a:schemeClr val="accent3"/>
                </a:solidFill>
              </a:rPr>
              <a:t>        (</a:t>
            </a:r>
            <a:r>
              <a:rPr lang="pt-PT" dirty="0" err="1">
                <a:solidFill>
                  <a:schemeClr val="accent3"/>
                </a:solidFill>
              </a:rPr>
              <a:t>setf</a:t>
            </a:r>
            <a:r>
              <a:rPr lang="pt-PT" dirty="0">
                <a:solidFill>
                  <a:schemeClr val="accent3"/>
                </a:solidFill>
              </a:rPr>
              <a:t> password </a:t>
            </a:r>
            <a:r>
              <a:rPr lang="pt-PT" dirty="0" err="1">
                <a:solidFill>
                  <a:schemeClr val="accent3"/>
                </a:solidFill>
              </a:rPr>
              <a:t>new-passwd</a:t>
            </a:r>
            <a:r>
              <a:rPr lang="pt-PT" dirty="0">
                <a:solidFill>
                  <a:schemeClr val="accent3"/>
                </a:solidFill>
              </a:rPr>
              <a:t>)))</a:t>
            </a:r>
          </a:p>
          <a:p>
            <a:pPr marL="0" indent="0">
              <a:buNone/>
            </a:pPr>
            <a:r>
              <a:rPr lang="pt-PT" dirty="0">
                <a:solidFill>
                  <a:schemeClr val="accent5"/>
                </a:solidFill>
              </a:rPr>
              <a:t>    (</a:t>
            </a:r>
            <a:r>
              <a:rPr lang="pt-PT" dirty="0" err="1">
                <a:solidFill>
                  <a:schemeClr val="accent5"/>
                </a:solidFill>
              </a:rPr>
              <a:t>defun</a:t>
            </a:r>
            <a:r>
              <a:rPr lang="pt-PT" dirty="0">
                <a:solidFill>
                  <a:schemeClr val="accent5"/>
                </a:solidFill>
              </a:rPr>
              <a:t> </a:t>
            </a:r>
            <a:r>
              <a:rPr lang="pt-PT" dirty="0" err="1">
                <a:solidFill>
                  <a:schemeClr val="accent5"/>
                </a:solidFill>
              </a:rPr>
              <a:t>change</a:t>
            </a:r>
            <a:r>
              <a:rPr lang="pt-PT" dirty="0">
                <a:solidFill>
                  <a:schemeClr val="accent5"/>
                </a:solidFill>
              </a:rPr>
              <a:t>-password (</a:t>
            </a:r>
            <a:r>
              <a:rPr lang="pt-PT" dirty="0" err="1">
                <a:solidFill>
                  <a:schemeClr val="accent5"/>
                </a:solidFill>
              </a:rPr>
              <a:t>old-passwd</a:t>
            </a:r>
            <a:r>
              <a:rPr lang="pt-PT" dirty="0">
                <a:solidFill>
                  <a:schemeClr val="accent5"/>
                </a:solidFill>
              </a:rPr>
              <a:t> </a:t>
            </a:r>
            <a:r>
              <a:rPr lang="pt-PT" dirty="0" err="1">
                <a:solidFill>
                  <a:schemeClr val="accent5"/>
                </a:solidFill>
              </a:rPr>
              <a:t>new-passwd</a:t>
            </a:r>
            <a:r>
              <a:rPr lang="pt-PT" dirty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</a:pPr>
            <a:r>
              <a:rPr lang="pt-PT" dirty="0">
                <a:solidFill>
                  <a:schemeClr val="accent5"/>
                </a:solidFill>
              </a:rPr>
              <a:t>      (</a:t>
            </a:r>
            <a:r>
              <a:rPr lang="pt-PT" dirty="0" err="1">
                <a:solidFill>
                  <a:schemeClr val="accent5"/>
                </a:solidFill>
              </a:rPr>
              <a:t>if</a:t>
            </a:r>
            <a:r>
              <a:rPr lang="pt-PT" dirty="0">
                <a:solidFill>
                  <a:schemeClr val="accent5"/>
                </a:solidFill>
              </a:rPr>
              <a:t> (</a:t>
            </a:r>
            <a:r>
              <a:rPr lang="pt-PT" dirty="0" err="1">
                <a:solidFill>
                  <a:schemeClr val="accent5"/>
                </a:solidFill>
              </a:rPr>
              <a:t>eq</a:t>
            </a:r>
            <a:r>
              <a:rPr lang="pt-PT" dirty="0">
                <a:solidFill>
                  <a:schemeClr val="accent5"/>
                </a:solidFill>
              </a:rPr>
              <a:t> </a:t>
            </a:r>
            <a:r>
              <a:rPr lang="pt-PT" dirty="0" err="1">
                <a:solidFill>
                  <a:schemeClr val="accent5"/>
                </a:solidFill>
              </a:rPr>
              <a:t>old-passwd</a:t>
            </a:r>
            <a:r>
              <a:rPr lang="pt-PT" dirty="0">
                <a:solidFill>
                  <a:schemeClr val="accent5"/>
                </a:solidFill>
              </a:rPr>
              <a:t> password)</a:t>
            </a:r>
          </a:p>
          <a:p>
            <a:pPr marL="0" indent="0">
              <a:buNone/>
            </a:pPr>
            <a:r>
              <a:rPr lang="pt-PT" dirty="0">
                <a:solidFill>
                  <a:schemeClr val="accent5"/>
                </a:solidFill>
              </a:rPr>
              <a:t>        (</a:t>
            </a:r>
            <a:r>
              <a:rPr lang="pt-PT" dirty="0" err="1">
                <a:solidFill>
                  <a:schemeClr val="accent5"/>
                </a:solidFill>
              </a:rPr>
              <a:t>setf</a:t>
            </a:r>
            <a:r>
              <a:rPr lang="pt-PT" dirty="0">
                <a:solidFill>
                  <a:schemeClr val="accent5"/>
                </a:solidFill>
              </a:rPr>
              <a:t> password </a:t>
            </a:r>
            <a:r>
              <a:rPr lang="pt-PT" dirty="0" err="1">
                <a:solidFill>
                  <a:schemeClr val="accent5"/>
                </a:solidFill>
              </a:rPr>
              <a:t>new-passwd</a:t>
            </a:r>
            <a:r>
              <a:rPr lang="pt-PT" dirty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</a:pPr>
            <a:r>
              <a:rPr lang="pt-PT" dirty="0">
                <a:solidFill>
                  <a:schemeClr val="accent5"/>
                </a:solidFill>
              </a:rPr>
              <a:t>        “Password não alterada”))</a:t>
            </a:r>
          </a:p>
          <a:p>
            <a:pPr marL="0" indent="0">
              <a:buNone/>
            </a:pPr>
            <a:r>
              <a:rPr lang="pt-PT" dirty="0">
                <a:solidFill>
                  <a:srgbClr val="FF66FF"/>
                </a:solidFill>
              </a:rPr>
              <a:t>    (</a:t>
            </a:r>
            <a:r>
              <a:rPr lang="pt-PT" dirty="0" err="1">
                <a:solidFill>
                  <a:srgbClr val="FF66FF"/>
                </a:solidFill>
              </a:rPr>
              <a:t>defun</a:t>
            </a:r>
            <a:r>
              <a:rPr lang="pt-PT" dirty="0">
                <a:solidFill>
                  <a:srgbClr val="FF66FF"/>
                </a:solidFill>
              </a:rPr>
              <a:t> set-</a:t>
            </a:r>
            <a:r>
              <a:rPr lang="pt-PT" dirty="0" err="1">
                <a:solidFill>
                  <a:srgbClr val="FF66FF"/>
                </a:solidFill>
              </a:rPr>
              <a:t>secret</a:t>
            </a:r>
            <a:r>
              <a:rPr lang="pt-PT" dirty="0">
                <a:solidFill>
                  <a:srgbClr val="FF66FF"/>
                </a:solidFill>
              </a:rPr>
              <a:t> (</a:t>
            </a:r>
            <a:r>
              <a:rPr lang="pt-PT" dirty="0" err="1">
                <a:solidFill>
                  <a:srgbClr val="FF66FF"/>
                </a:solidFill>
              </a:rPr>
              <a:t>passwd</a:t>
            </a:r>
            <a:r>
              <a:rPr lang="pt-PT" dirty="0">
                <a:solidFill>
                  <a:srgbClr val="FF66FF"/>
                </a:solidFill>
              </a:rPr>
              <a:t> </a:t>
            </a:r>
            <a:r>
              <a:rPr lang="pt-PT" dirty="0" err="1">
                <a:solidFill>
                  <a:srgbClr val="FF66FF"/>
                </a:solidFill>
              </a:rPr>
              <a:t>new-secret</a:t>
            </a:r>
            <a:r>
              <a:rPr lang="pt-PT" dirty="0">
                <a:solidFill>
                  <a:srgbClr val="FF66FF"/>
                </a:solidFill>
              </a:rPr>
              <a:t>)</a:t>
            </a:r>
          </a:p>
          <a:p>
            <a:pPr marL="0" indent="0">
              <a:buNone/>
            </a:pPr>
            <a:r>
              <a:rPr lang="pt-PT" dirty="0">
                <a:solidFill>
                  <a:srgbClr val="FF66FF"/>
                </a:solidFill>
              </a:rPr>
              <a:t>      (</a:t>
            </a:r>
            <a:r>
              <a:rPr lang="pt-PT" dirty="0" err="1">
                <a:solidFill>
                  <a:srgbClr val="FF66FF"/>
                </a:solidFill>
              </a:rPr>
              <a:t>if</a:t>
            </a:r>
            <a:r>
              <a:rPr lang="pt-PT" dirty="0">
                <a:solidFill>
                  <a:srgbClr val="FF66FF"/>
                </a:solidFill>
              </a:rPr>
              <a:t> (</a:t>
            </a:r>
            <a:r>
              <a:rPr lang="pt-PT" dirty="0" err="1">
                <a:solidFill>
                  <a:srgbClr val="FF66FF"/>
                </a:solidFill>
              </a:rPr>
              <a:t>eq</a:t>
            </a:r>
            <a:r>
              <a:rPr lang="pt-PT" dirty="0">
                <a:solidFill>
                  <a:srgbClr val="FF66FF"/>
                </a:solidFill>
              </a:rPr>
              <a:t> </a:t>
            </a:r>
            <a:r>
              <a:rPr lang="pt-PT" dirty="0" err="1">
                <a:solidFill>
                  <a:srgbClr val="FF66FF"/>
                </a:solidFill>
              </a:rPr>
              <a:t>passwd</a:t>
            </a:r>
            <a:r>
              <a:rPr lang="pt-PT" dirty="0">
                <a:solidFill>
                  <a:srgbClr val="FF66FF"/>
                </a:solidFill>
              </a:rPr>
              <a:t> password)</a:t>
            </a:r>
          </a:p>
          <a:p>
            <a:pPr marL="0" indent="0">
              <a:buNone/>
            </a:pPr>
            <a:r>
              <a:rPr lang="pt-PT" dirty="0">
                <a:solidFill>
                  <a:srgbClr val="FF66FF"/>
                </a:solidFill>
              </a:rPr>
              <a:t>        (</a:t>
            </a:r>
            <a:r>
              <a:rPr lang="pt-PT" dirty="0" err="1">
                <a:solidFill>
                  <a:srgbClr val="FF66FF"/>
                </a:solidFill>
              </a:rPr>
              <a:t>setf</a:t>
            </a:r>
            <a:r>
              <a:rPr lang="pt-PT" dirty="0">
                <a:solidFill>
                  <a:srgbClr val="FF66FF"/>
                </a:solidFill>
              </a:rPr>
              <a:t> </a:t>
            </a:r>
            <a:r>
              <a:rPr lang="pt-PT" dirty="0" err="1">
                <a:solidFill>
                  <a:srgbClr val="FF66FF"/>
                </a:solidFill>
              </a:rPr>
              <a:t>secret</a:t>
            </a:r>
            <a:r>
              <a:rPr lang="pt-PT" dirty="0">
                <a:solidFill>
                  <a:srgbClr val="FF66FF"/>
                </a:solidFill>
              </a:rPr>
              <a:t> </a:t>
            </a:r>
            <a:r>
              <a:rPr lang="pt-PT" dirty="0" err="1">
                <a:solidFill>
                  <a:srgbClr val="FF66FF"/>
                </a:solidFill>
              </a:rPr>
              <a:t>new-secret</a:t>
            </a:r>
            <a:r>
              <a:rPr lang="pt-PT" dirty="0">
                <a:solidFill>
                  <a:srgbClr val="FF66FF"/>
                </a:solidFill>
              </a:rPr>
              <a:t>)</a:t>
            </a:r>
          </a:p>
          <a:p>
            <a:pPr marL="0" indent="0">
              <a:buNone/>
            </a:pPr>
            <a:r>
              <a:rPr lang="pt-PT" dirty="0">
                <a:solidFill>
                  <a:srgbClr val="FF66FF"/>
                </a:solidFill>
              </a:rPr>
              <a:t>        “Password errada”))</a:t>
            </a:r>
          </a:p>
          <a:p>
            <a:pPr marL="0" indent="0">
              <a:buNone/>
            </a:pPr>
            <a:r>
              <a:rPr lang="pt-PT" dirty="0"/>
              <a:t>    (</a:t>
            </a:r>
            <a:r>
              <a:rPr lang="pt-PT" dirty="0" err="1"/>
              <a:t>defun</a:t>
            </a:r>
            <a:r>
              <a:rPr lang="pt-PT" dirty="0"/>
              <a:t> </a:t>
            </a:r>
            <a:r>
              <a:rPr lang="pt-PT" dirty="0" err="1"/>
              <a:t>get-secret</a:t>
            </a:r>
            <a:r>
              <a:rPr lang="pt-PT" dirty="0"/>
              <a:t> (</a:t>
            </a:r>
            <a:r>
              <a:rPr lang="pt-PT" dirty="0" err="1"/>
              <a:t>passwd</a:t>
            </a:r>
            <a:r>
              <a:rPr lang="pt-PT" dirty="0"/>
              <a:t>)</a:t>
            </a:r>
          </a:p>
          <a:p>
            <a:pPr marL="0" indent="0">
              <a:buNone/>
            </a:pPr>
            <a:r>
              <a:rPr lang="pt-PT" dirty="0"/>
              <a:t>      (</a:t>
            </a:r>
            <a:r>
              <a:rPr lang="pt-PT" dirty="0" err="1"/>
              <a:t>if</a:t>
            </a:r>
            <a:r>
              <a:rPr lang="pt-PT" dirty="0"/>
              <a:t> (</a:t>
            </a:r>
            <a:r>
              <a:rPr lang="pt-PT" dirty="0" err="1"/>
              <a:t>eq</a:t>
            </a:r>
            <a:r>
              <a:rPr lang="pt-PT" dirty="0"/>
              <a:t> </a:t>
            </a:r>
            <a:r>
              <a:rPr lang="pt-PT" dirty="0" err="1"/>
              <a:t>passwd</a:t>
            </a:r>
            <a:r>
              <a:rPr lang="pt-PT" dirty="0"/>
              <a:t> password)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secret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      “Querias…”)))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0" y="1976204"/>
            <a:ext cx="4157870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100" dirty="0"/>
              <a:t>&gt; (</a:t>
            </a:r>
            <a:r>
              <a:rPr lang="pt-PT" sz="1100" dirty="0" err="1"/>
              <a:t>get-secret</a:t>
            </a:r>
            <a:r>
              <a:rPr lang="pt-PT" sz="1100" dirty="0"/>
              <a:t> '</a:t>
            </a:r>
            <a:r>
              <a:rPr lang="pt-PT" sz="1100" dirty="0" err="1"/>
              <a:t>sesame</a:t>
            </a:r>
            <a:r>
              <a:rPr lang="pt-PT" sz="1100" dirty="0"/>
              <a:t>) </a:t>
            </a:r>
            <a:r>
              <a:rPr lang="pt-PT" sz="1100" dirty="0">
                <a:sym typeface="Wingdings" panose="05000000000000000000" pitchFamily="2" charset="2"/>
              </a:rPr>
              <a:t> </a:t>
            </a:r>
            <a:r>
              <a:rPr lang="pt-PT" sz="1100" dirty="0"/>
              <a:t>“Querias…”</a:t>
            </a:r>
          </a:p>
          <a:p>
            <a:pPr>
              <a:lnSpc>
                <a:spcPct val="150000"/>
              </a:lnSpc>
            </a:pPr>
            <a:r>
              <a:rPr lang="pt-PT" sz="1100" dirty="0"/>
              <a:t>&gt; (set-password '</a:t>
            </a:r>
            <a:r>
              <a:rPr lang="pt-PT" sz="1100" dirty="0" err="1"/>
              <a:t>valentine</a:t>
            </a:r>
            <a:r>
              <a:rPr lang="pt-PT" sz="1100" dirty="0"/>
              <a:t>)</a:t>
            </a:r>
          </a:p>
          <a:p>
            <a:pPr>
              <a:lnSpc>
                <a:spcPct val="150000"/>
              </a:lnSpc>
            </a:pPr>
            <a:r>
              <a:rPr lang="pt-PT" sz="1100" dirty="0"/>
              <a:t>&gt; (set-</a:t>
            </a:r>
            <a:r>
              <a:rPr lang="pt-PT" sz="1100" dirty="0" err="1"/>
              <a:t>secret</a:t>
            </a:r>
            <a:r>
              <a:rPr lang="pt-PT" sz="1100" dirty="0"/>
              <a:t> '</a:t>
            </a:r>
            <a:r>
              <a:rPr lang="pt-PT" sz="1100" dirty="0" err="1"/>
              <a:t>sesame</a:t>
            </a:r>
            <a:r>
              <a:rPr lang="pt-PT" sz="1100" dirty="0"/>
              <a:t> '</a:t>
            </a:r>
            <a:r>
              <a:rPr lang="pt-PT" sz="1100" dirty="0" err="1"/>
              <a:t>my-secret</a:t>
            </a:r>
            <a:r>
              <a:rPr lang="pt-PT" sz="1100" dirty="0"/>
              <a:t>) </a:t>
            </a:r>
            <a:r>
              <a:rPr lang="pt-PT" sz="1100" dirty="0">
                <a:sym typeface="Wingdings" panose="05000000000000000000" pitchFamily="2" charset="2"/>
              </a:rPr>
              <a:t> </a:t>
            </a:r>
            <a:r>
              <a:rPr lang="pt-PT" sz="1100" dirty="0"/>
              <a:t>“Password errada”</a:t>
            </a:r>
          </a:p>
          <a:p>
            <a:pPr>
              <a:lnSpc>
                <a:spcPct val="150000"/>
              </a:lnSpc>
            </a:pPr>
            <a:r>
              <a:rPr lang="pt-PT" sz="1100" dirty="0"/>
              <a:t>&gt; (set-</a:t>
            </a:r>
            <a:r>
              <a:rPr lang="pt-PT" sz="1100" dirty="0" err="1"/>
              <a:t>secret</a:t>
            </a:r>
            <a:r>
              <a:rPr lang="pt-PT" sz="1100" dirty="0"/>
              <a:t> '</a:t>
            </a:r>
            <a:r>
              <a:rPr lang="pt-PT" sz="1100" dirty="0" err="1"/>
              <a:t>valentine</a:t>
            </a:r>
            <a:r>
              <a:rPr lang="pt-PT" sz="1100" dirty="0"/>
              <a:t> '</a:t>
            </a:r>
            <a:r>
              <a:rPr lang="pt-PT" sz="1100" dirty="0" err="1"/>
              <a:t>my-secret</a:t>
            </a:r>
            <a:r>
              <a:rPr lang="pt-PT" sz="1100" dirty="0"/>
              <a:t>) </a:t>
            </a:r>
            <a:r>
              <a:rPr lang="pt-PT" sz="1100" dirty="0">
                <a:sym typeface="Wingdings" panose="05000000000000000000" pitchFamily="2" charset="2"/>
              </a:rPr>
              <a:t> </a:t>
            </a:r>
            <a:r>
              <a:rPr lang="pt-PT" sz="1100" dirty="0"/>
              <a:t>MY-SECRET</a:t>
            </a:r>
          </a:p>
          <a:p>
            <a:pPr>
              <a:lnSpc>
                <a:spcPct val="150000"/>
              </a:lnSpc>
            </a:pPr>
            <a:r>
              <a:rPr lang="pt-PT" sz="1100" dirty="0"/>
              <a:t>&gt; (</a:t>
            </a:r>
            <a:r>
              <a:rPr lang="pt-PT" sz="1100" dirty="0" err="1"/>
              <a:t>get-secret</a:t>
            </a:r>
            <a:r>
              <a:rPr lang="pt-PT" sz="1100" dirty="0"/>
              <a:t> '</a:t>
            </a:r>
            <a:r>
              <a:rPr lang="pt-PT" sz="1100" dirty="0" err="1"/>
              <a:t>fubar</a:t>
            </a:r>
            <a:r>
              <a:rPr lang="pt-PT" sz="1100" dirty="0"/>
              <a:t>) </a:t>
            </a:r>
            <a:r>
              <a:rPr lang="pt-PT" sz="1100" dirty="0">
                <a:sym typeface="Wingdings" panose="05000000000000000000" pitchFamily="2" charset="2"/>
              </a:rPr>
              <a:t> </a:t>
            </a:r>
            <a:r>
              <a:rPr lang="pt-PT" sz="1100" dirty="0"/>
              <a:t>“Querias…”</a:t>
            </a:r>
          </a:p>
          <a:p>
            <a:pPr>
              <a:lnSpc>
                <a:spcPct val="150000"/>
              </a:lnSpc>
            </a:pPr>
            <a:r>
              <a:rPr lang="pt-PT" sz="1100" dirty="0"/>
              <a:t>&gt; (</a:t>
            </a:r>
            <a:r>
              <a:rPr lang="pt-PT" sz="1100" dirty="0" err="1"/>
              <a:t>get-secret</a:t>
            </a:r>
            <a:r>
              <a:rPr lang="pt-PT" sz="1100" dirty="0"/>
              <a:t> '</a:t>
            </a:r>
            <a:r>
              <a:rPr lang="pt-PT" sz="1100" dirty="0" err="1"/>
              <a:t>valentine</a:t>
            </a:r>
            <a:r>
              <a:rPr lang="pt-PT" sz="1100" dirty="0"/>
              <a:t>) </a:t>
            </a:r>
            <a:r>
              <a:rPr lang="pt-PT" sz="1100" dirty="0">
                <a:sym typeface="Wingdings" panose="05000000000000000000" pitchFamily="2" charset="2"/>
              </a:rPr>
              <a:t> </a:t>
            </a:r>
            <a:r>
              <a:rPr lang="pt-PT" sz="1100" dirty="0"/>
              <a:t>MY-SECRET</a:t>
            </a:r>
          </a:p>
          <a:p>
            <a:pPr>
              <a:lnSpc>
                <a:spcPct val="150000"/>
              </a:lnSpc>
            </a:pPr>
            <a:r>
              <a:rPr lang="pt-PT" sz="1100" dirty="0"/>
              <a:t>&gt; (</a:t>
            </a:r>
            <a:r>
              <a:rPr lang="pt-PT" sz="1100" dirty="0" err="1"/>
              <a:t>change</a:t>
            </a:r>
            <a:r>
              <a:rPr lang="pt-PT" sz="1100" dirty="0"/>
              <a:t>-password '</a:t>
            </a:r>
            <a:r>
              <a:rPr lang="pt-PT" sz="1100" dirty="0" err="1"/>
              <a:t>fubar</a:t>
            </a:r>
            <a:r>
              <a:rPr lang="pt-PT" sz="1100" dirty="0"/>
              <a:t> '</a:t>
            </a:r>
            <a:r>
              <a:rPr lang="pt-PT" sz="1100" dirty="0" err="1"/>
              <a:t>new</a:t>
            </a:r>
            <a:r>
              <a:rPr lang="pt-PT" sz="1100" dirty="0"/>
              <a:t>-password)</a:t>
            </a:r>
          </a:p>
          <a:p>
            <a:pPr>
              <a:lnSpc>
                <a:spcPct val="150000"/>
              </a:lnSpc>
            </a:pPr>
            <a:r>
              <a:rPr lang="pt-PT" sz="1100" dirty="0">
                <a:sym typeface="Wingdings" panose="05000000000000000000" pitchFamily="2" charset="2"/>
              </a:rPr>
              <a:t>	“Password não alterada”</a:t>
            </a:r>
            <a:endParaRPr lang="pt-PT" sz="1100" dirty="0"/>
          </a:p>
          <a:p>
            <a:pPr>
              <a:lnSpc>
                <a:spcPct val="150000"/>
              </a:lnSpc>
            </a:pPr>
            <a:r>
              <a:rPr lang="pt-PT" sz="1100" dirty="0"/>
              <a:t>&gt; (</a:t>
            </a:r>
            <a:r>
              <a:rPr lang="pt-PT" sz="1100" dirty="0" err="1"/>
              <a:t>change</a:t>
            </a:r>
            <a:r>
              <a:rPr lang="pt-PT" sz="1100" dirty="0"/>
              <a:t>-password '</a:t>
            </a:r>
            <a:r>
              <a:rPr lang="pt-PT" sz="1100" dirty="0" err="1"/>
              <a:t>valentine</a:t>
            </a:r>
            <a:r>
              <a:rPr lang="pt-PT" sz="1100" dirty="0"/>
              <a:t> '</a:t>
            </a:r>
            <a:r>
              <a:rPr lang="pt-PT" sz="1100" dirty="0" err="1"/>
              <a:t>new</a:t>
            </a:r>
            <a:r>
              <a:rPr lang="pt-PT" sz="1100" dirty="0"/>
              <a:t>-password)</a:t>
            </a:r>
          </a:p>
          <a:p>
            <a:pPr>
              <a:lnSpc>
                <a:spcPct val="150000"/>
              </a:lnSpc>
            </a:pPr>
            <a:r>
              <a:rPr lang="pt-PT" sz="1100" dirty="0">
                <a:sym typeface="Wingdings" panose="05000000000000000000" pitchFamily="2" charset="2"/>
              </a:rPr>
              <a:t>	 </a:t>
            </a:r>
            <a:r>
              <a:rPr lang="pt-PT" sz="1100" dirty="0"/>
              <a:t>NEW-PASSWORD</a:t>
            </a:r>
          </a:p>
          <a:p>
            <a:pPr>
              <a:lnSpc>
                <a:spcPct val="150000"/>
              </a:lnSpc>
            </a:pPr>
            <a:r>
              <a:rPr lang="pt-PT" sz="1100" dirty="0"/>
              <a:t>&gt; (</a:t>
            </a:r>
            <a:r>
              <a:rPr lang="pt-PT" sz="1100" dirty="0" err="1"/>
              <a:t>get-secret</a:t>
            </a:r>
            <a:r>
              <a:rPr lang="pt-PT" sz="1100" dirty="0"/>
              <a:t> '</a:t>
            </a:r>
            <a:r>
              <a:rPr lang="pt-PT" sz="1100" dirty="0" err="1"/>
              <a:t>valentine</a:t>
            </a:r>
            <a:r>
              <a:rPr lang="pt-PT" sz="1100" dirty="0"/>
              <a:t>) </a:t>
            </a:r>
            <a:r>
              <a:rPr lang="pt-PT" sz="1100" dirty="0">
                <a:sym typeface="Wingdings" panose="05000000000000000000" pitchFamily="2" charset="2"/>
              </a:rPr>
              <a:t> </a:t>
            </a:r>
            <a:r>
              <a:rPr lang="pt-PT" sz="1100" dirty="0"/>
              <a:t>“Querias…”</a:t>
            </a:r>
          </a:p>
          <a:p>
            <a:pPr>
              <a:lnSpc>
                <a:spcPct val="150000"/>
              </a:lnSpc>
            </a:pPr>
            <a:r>
              <a:rPr lang="pt-PT" sz="1100" dirty="0"/>
              <a:t>&gt; Password </a:t>
            </a:r>
            <a:r>
              <a:rPr lang="pt-PT" sz="1100" dirty="0">
                <a:sym typeface="Wingdings" panose="05000000000000000000" pitchFamily="2" charset="2"/>
              </a:rPr>
              <a:t> </a:t>
            </a:r>
            <a:r>
              <a:rPr lang="pt-PT" sz="1100" dirty="0"/>
              <a:t>Error: </a:t>
            </a:r>
            <a:r>
              <a:rPr lang="pt-PT" sz="1100" dirty="0" err="1"/>
              <a:t>unbound</a:t>
            </a:r>
            <a:r>
              <a:rPr lang="pt-PT" sz="1100" dirty="0"/>
              <a:t> </a:t>
            </a:r>
            <a:r>
              <a:rPr lang="pt-PT" sz="1100" dirty="0" err="1"/>
              <a:t>variable</a:t>
            </a:r>
            <a:endParaRPr lang="pt-PT" sz="1100" dirty="0"/>
          </a:p>
          <a:p>
            <a:pPr>
              <a:lnSpc>
                <a:spcPct val="150000"/>
              </a:lnSpc>
            </a:pPr>
            <a:r>
              <a:rPr lang="pt-PT" sz="1100" dirty="0"/>
              <a:t>&gt; </a:t>
            </a:r>
            <a:r>
              <a:rPr lang="pt-PT" sz="1100" dirty="0" err="1"/>
              <a:t>Secret</a:t>
            </a:r>
            <a:r>
              <a:rPr lang="pt-PT" sz="1100" dirty="0"/>
              <a:t> </a:t>
            </a:r>
            <a:r>
              <a:rPr lang="pt-PT" sz="1100" dirty="0">
                <a:sym typeface="Wingdings" panose="05000000000000000000" pitchFamily="2" charset="2"/>
              </a:rPr>
              <a:t> </a:t>
            </a:r>
            <a:r>
              <a:rPr lang="pt-PT" sz="1100" dirty="0"/>
              <a:t>Error: </a:t>
            </a:r>
            <a:r>
              <a:rPr lang="pt-PT" sz="1100" dirty="0" err="1"/>
              <a:t>unbound</a:t>
            </a:r>
            <a:r>
              <a:rPr lang="pt-PT" sz="1100" dirty="0"/>
              <a:t> </a:t>
            </a:r>
            <a:r>
              <a:rPr lang="pt-PT" sz="1100" dirty="0" err="1"/>
              <a:t>variable</a:t>
            </a:r>
            <a:endParaRPr lang="pt-PT" sz="1100" dirty="0"/>
          </a:p>
          <a:p>
            <a:pPr>
              <a:lnSpc>
                <a:spcPct val="150000"/>
              </a:lnSpc>
            </a:pPr>
            <a:r>
              <a:rPr lang="pt-PT" sz="1100" dirty="0"/>
              <a:t>&gt; (</a:t>
            </a:r>
            <a:r>
              <a:rPr lang="pt-PT" sz="1100" dirty="0" err="1"/>
              <a:t>setf</a:t>
            </a:r>
            <a:r>
              <a:rPr lang="pt-PT" sz="1100" dirty="0"/>
              <a:t> password '</a:t>
            </a:r>
            <a:r>
              <a:rPr lang="pt-PT" sz="1100" dirty="0" err="1"/>
              <a:t>cheat</a:t>
            </a:r>
            <a:r>
              <a:rPr lang="pt-PT" sz="1100" dirty="0"/>
              <a:t>) </a:t>
            </a:r>
          </a:p>
          <a:p>
            <a:pPr>
              <a:lnSpc>
                <a:spcPct val="150000"/>
              </a:lnSpc>
            </a:pPr>
            <a:r>
              <a:rPr lang="pt-PT" sz="1100" dirty="0"/>
              <a:t>&gt; (</a:t>
            </a:r>
            <a:r>
              <a:rPr lang="pt-PT" sz="1100" dirty="0" err="1"/>
              <a:t>get-secret</a:t>
            </a:r>
            <a:r>
              <a:rPr lang="pt-PT" sz="1100" dirty="0"/>
              <a:t> '</a:t>
            </a:r>
            <a:r>
              <a:rPr lang="pt-PT" sz="1100" dirty="0" err="1"/>
              <a:t>cheat</a:t>
            </a:r>
            <a:r>
              <a:rPr lang="pt-PT" sz="1100" dirty="0"/>
              <a:t>) </a:t>
            </a:r>
            <a:r>
              <a:rPr lang="pt-PT" sz="1100" dirty="0">
                <a:sym typeface="Wingdings" panose="05000000000000000000" pitchFamily="2" charset="2"/>
              </a:rPr>
              <a:t> </a:t>
            </a:r>
            <a:r>
              <a:rPr lang="pt-PT" sz="1100" dirty="0"/>
              <a:t>“Querias…”</a:t>
            </a:r>
          </a:p>
        </p:txBody>
      </p:sp>
    </p:spTree>
    <p:extLst>
      <p:ext uri="{BB962C8B-B14F-4D97-AF65-F5344CB8AC3E}">
        <p14:creationId xmlns:p14="http://schemas.microsoft.com/office/powerpoint/2010/main" val="4770781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196752"/>
            <a:ext cx="8082096" cy="506688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PT" sz="1600" dirty="0"/>
              <a:t>O exemplo anterior serve apenas para guardar 1 segredo pois de cada vez que se avalia o LET redefine-se todas as funções (</a:t>
            </a:r>
            <a:r>
              <a:rPr lang="pt-PT" sz="1600" i="1" dirty="0" err="1"/>
              <a:t>closures</a:t>
            </a:r>
            <a:r>
              <a:rPr lang="pt-PT" sz="1600" dirty="0"/>
              <a:t>).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PT" sz="1600" dirty="0"/>
              <a:t>Possível Solução: </a:t>
            </a:r>
          </a:p>
          <a:p>
            <a:pPr marL="457200" lvl="1" indent="0">
              <a:lnSpc>
                <a:spcPts val="1500"/>
              </a:lnSpc>
              <a:spcBef>
                <a:spcPts val="100"/>
              </a:spcBef>
              <a:buNone/>
            </a:pPr>
            <a:r>
              <a:rPr lang="pt-PT" sz="1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&gt; (</a:t>
            </a:r>
            <a:r>
              <a:rPr lang="pt-PT" sz="1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defun</a:t>
            </a:r>
            <a:r>
              <a:rPr lang="pt-PT" sz="1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pt-PT" sz="1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make-secret-keeper</a:t>
            </a:r>
            <a:r>
              <a:rPr lang="pt-PT" sz="1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()</a:t>
            </a:r>
          </a:p>
          <a:p>
            <a:pPr marL="457200" lvl="1" indent="0">
              <a:lnSpc>
                <a:spcPts val="1500"/>
              </a:lnSpc>
              <a:spcBef>
                <a:spcPts val="100"/>
              </a:spcBef>
              <a:buNone/>
            </a:pPr>
            <a:r>
              <a:rPr lang="pt-PT" sz="1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(</a:t>
            </a:r>
            <a:r>
              <a:rPr lang="pt-PT" sz="1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let</a:t>
            </a:r>
            <a:r>
              <a:rPr lang="pt-PT" sz="1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((password nil)</a:t>
            </a:r>
          </a:p>
          <a:p>
            <a:pPr marL="457200" lvl="1" indent="0">
              <a:lnSpc>
                <a:spcPts val="1500"/>
              </a:lnSpc>
              <a:spcBef>
                <a:spcPts val="100"/>
              </a:spcBef>
              <a:buNone/>
            </a:pPr>
            <a:r>
              <a:rPr lang="pt-PT" sz="1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      (</a:t>
            </a:r>
            <a:r>
              <a:rPr lang="pt-PT" sz="1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secret</a:t>
            </a:r>
            <a:r>
              <a:rPr lang="pt-PT" sz="1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nil))</a:t>
            </a:r>
          </a:p>
          <a:p>
            <a:pPr marL="457200" lvl="1" indent="0">
              <a:lnSpc>
                <a:spcPts val="1500"/>
              </a:lnSpc>
              <a:spcBef>
                <a:spcPts val="100"/>
              </a:spcBef>
              <a:buNone/>
            </a:pPr>
            <a:r>
              <a:rPr lang="pt-PT" sz="1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 #'(lambda (</a:t>
            </a:r>
            <a:r>
              <a:rPr lang="pt-PT" sz="1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operation</a:t>
            </a:r>
            <a:r>
              <a:rPr lang="pt-PT" sz="1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&amp;</a:t>
            </a:r>
            <a:r>
              <a:rPr lang="pt-PT" sz="1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rest</a:t>
            </a:r>
            <a:r>
              <a:rPr lang="pt-PT" sz="1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pt-PT" sz="1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arguments</a:t>
            </a:r>
            <a:r>
              <a:rPr lang="pt-PT" sz="1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457200" lvl="1" indent="0">
              <a:lnSpc>
                <a:spcPts val="1500"/>
              </a:lnSpc>
              <a:spcBef>
                <a:spcPts val="100"/>
              </a:spcBef>
              <a:buNone/>
            </a:pPr>
            <a:r>
              <a:rPr lang="pt-PT" sz="1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         (</a:t>
            </a:r>
            <a:r>
              <a:rPr lang="pt-PT" sz="1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ecase</a:t>
            </a:r>
            <a:r>
              <a:rPr lang="pt-PT" sz="1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pt-PT" sz="1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operation</a:t>
            </a:r>
            <a:r>
              <a:rPr lang="pt-PT" sz="1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</a:t>
            </a:r>
          </a:p>
          <a:p>
            <a:pPr marL="457200" lvl="1" indent="0">
              <a:lnSpc>
                <a:spcPts val="1500"/>
              </a:lnSpc>
              <a:spcBef>
                <a:spcPts val="100"/>
              </a:spcBef>
              <a:buNone/>
            </a:pPr>
            <a:r>
              <a:rPr lang="pt-PT" sz="1000" dirty="0">
                <a:solidFill>
                  <a:schemeClr val="accent3"/>
                </a:solidFill>
              </a:rPr>
              <a:t>		(set-password (</a:t>
            </a:r>
            <a:r>
              <a:rPr lang="pt-PT" sz="1000" dirty="0" err="1">
                <a:solidFill>
                  <a:schemeClr val="accent3"/>
                </a:solidFill>
              </a:rPr>
              <a:t>let</a:t>
            </a:r>
            <a:r>
              <a:rPr lang="pt-PT" sz="1000" dirty="0">
                <a:solidFill>
                  <a:schemeClr val="accent3"/>
                </a:solidFill>
              </a:rPr>
              <a:t> ((</a:t>
            </a:r>
            <a:r>
              <a:rPr lang="pt-PT" sz="1000" dirty="0" err="1">
                <a:solidFill>
                  <a:schemeClr val="accent3"/>
                </a:solidFill>
              </a:rPr>
              <a:t>new-passwd</a:t>
            </a:r>
            <a:r>
              <a:rPr lang="pt-PT" sz="1000" dirty="0">
                <a:solidFill>
                  <a:schemeClr val="accent3"/>
                </a:solidFill>
              </a:rPr>
              <a:t> (</a:t>
            </a:r>
            <a:r>
              <a:rPr lang="pt-PT" sz="1000" dirty="0" err="1">
                <a:solidFill>
                  <a:schemeClr val="accent3"/>
                </a:solidFill>
              </a:rPr>
              <a:t>first</a:t>
            </a:r>
            <a:r>
              <a:rPr lang="pt-PT" sz="1000" dirty="0">
                <a:solidFill>
                  <a:schemeClr val="accent3"/>
                </a:solidFill>
              </a:rPr>
              <a:t> </a:t>
            </a:r>
            <a:r>
              <a:rPr lang="pt-PT" sz="1000" dirty="0" err="1">
                <a:solidFill>
                  <a:schemeClr val="accent3"/>
                </a:solidFill>
              </a:rPr>
              <a:t>arguments</a:t>
            </a:r>
            <a:r>
              <a:rPr lang="pt-PT" sz="1000" dirty="0">
                <a:solidFill>
                  <a:schemeClr val="accent3"/>
                </a:solidFill>
              </a:rPr>
              <a:t>)))</a:t>
            </a:r>
          </a:p>
          <a:p>
            <a:pPr marL="457200" lvl="1" indent="0">
              <a:lnSpc>
                <a:spcPts val="1500"/>
              </a:lnSpc>
              <a:spcBef>
                <a:spcPts val="100"/>
              </a:spcBef>
              <a:buNone/>
            </a:pPr>
            <a:r>
              <a:rPr lang="pt-PT" sz="1000" dirty="0">
                <a:solidFill>
                  <a:schemeClr val="accent3"/>
                </a:solidFill>
              </a:rPr>
              <a:t>            			  (</a:t>
            </a:r>
            <a:r>
              <a:rPr lang="pt-PT" sz="1000" dirty="0" err="1">
                <a:solidFill>
                  <a:schemeClr val="accent3"/>
                </a:solidFill>
              </a:rPr>
              <a:t>if</a:t>
            </a:r>
            <a:r>
              <a:rPr lang="pt-PT" sz="1000" dirty="0">
                <a:solidFill>
                  <a:schemeClr val="accent3"/>
                </a:solidFill>
              </a:rPr>
              <a:t> password “a password já está definida”</a:t>
            </a:r>
          </a:p>
          <a:p>
            <a:pPr marL="457200" lvl="1" indent="0">
              <a:lnSpc>
                <a:spcPts val="1500"/>
              </a:lnSpc>
              <a:spcBef>
                <a:spcPts val="100"/>
              </a:spcBef>
              <a:buNone/>
            </a:pPr>
            <a:r>
              <a:rPr lang="pt-PT" sz="1000" dirty="0">
                <a:solidFill>
                  <a:schemeClr val="accent3"/>
                </a:solidFill>
              </a:rPr>
              <a:t>                 		      (</a:t>
            </a:r>
            <a:r>
              <a:rPr lang="pt-PT" sz="1000" dirty="0" err="1">
                <a:solidFill>
                  <a:schemeClr val="accent3"/>
                </a:solidFill>
              </a:rPr>
              <a:t>setf</a:t>
            </a:r>
            <a:r>
              <a:rPr lang="pt-PT" sz="1000" dirty="0">
                <a:solidFill>
                  <a:schemeClr val="accent3"/>
                </a:solidFill>
              </a:rPr>
              <a:t> password </a:t>
            </a:r>
            <a:r>
              <a:rPr lang="pt-PT" sz="1000" dirty="0" err="1">
                <a:solidFill>
                  <a:schemeClr val="accent3"/>
                </a:solidFill>
              </a:rPr>
              <a:t>new-passwd</a:t>
            </a:r>
            <a:r>
              <a:rPr lang="pt-PT" sz="1000" dirty="0">
                <a:solidFill>
                  <a:schemeClr val="accent3"/>
                </a:solidFill>
              </a:rPr>
              <a:t>))))</a:t>
            </a:r>
          </a:p>
          <a:p>
            <a:pPr marL="457200" lvl="1" indent="0">
              <a:lnSpc>
                <a:spcPts val="1500"/>
              </a:lnSpc>
              <a:spcBef>
                <a:spcPts val="100"/>
              </a:spcBef>
              <a:buNone/>
            </a:pPr>
            <a:r>
              <a:rPr lang="pt-PT" sz="1000" dirty="0">
                <a:solidFill>
                  <a:schemeClr val="accent3"/>
                </a:solidFill>
              </a:rPr>
              <a:t>            		</a:t>
            </a:r>
            <a:r>
              <a:rPr lang="pt-PT" sz="1000" dirty="0">
                <a:solidFill>
                  <a:schemeClr val="accent5"/>
                </a:solidFill>
              </a:rPr>
              <a:t>(</a:t>
            </a:r>
            <a:r>
              <a:rPr lang="pt-PT" sz="1000" dirty="0" err="1">
                <a:solidFill>
                  <a:schemeClr val="accent5"/>
                </a:solidFill>
              </a:rPr>
              <a:t>change</a:t>
            </a:r>
            <a:r>
              <a:rPr lang="pt-PT" sz="1000" dirty="0">
                <a:solidFill>
                  <a:schemeClr val="accent5"/>
                </a:solidFill>
              </a:rPr>
              <a:t>-password  (</a:t>
            </a:r>
            <a:r>
              <a:rPr lang="pt-PT" sz="1000" dirty="0" err="1">
                <a:solidFill>
                  <a:schemeClr val="accent5"/>
                </a:solidFill>
              </a:rPr>
              <a:t>let</a:t>
            </a:r>
            <a:r>
              <a:rPr lang="pt-PT" sz="1000" dirty="0">
                <a:solidFill>
                  <a:schemeClr val="accent5"/>
                </a:solidFill>
              </a:rPr>
              <a:t> ((</a:t>
            </a:r>
            <a:r>
              <a:rPr lang="pt-PT" sz="1000" dirty="0" err="1">
                <a:solidFill>
                  <a:schemeClr val="accent5"/>
                </a:solidFill>
              </a:rPr>
              <a:t>old-passwd</a:t>
            </a:r>
            <a:r>
              <a:rPr lang="pt-PT" sz="1000" dirty="0">
                <a:solidFill>
                  <a:schemeClr val="accent5"/>
                </a:solidFill>
              </a:rPr>
              <a:t> (</a:t>
            </a:r>
            <a:r>
              <a:rPr lang="pt-PT" sz="1000" dirty="0" err="1">
                <a:solidFill>
                  <a:schemeClr val="accent5"/>
                </a:solidFill>
              </a:rPr>
              <a:t>first</a:t>
            </a:r>
            <a:r>
              <a:rPr lang="pt-PT" sz="1000" dirty="0">
                <a:solidFill>
                  <a:schemeClr val="accent5"/>
                </a:solidFill>
              </a:rPr>
              <a:t> </a:t>
            </a:r>
            <a:r>
              <a:rPr lang="pt-PT" sz="1000" dirty="0" err="1">
                <a:solidFill>
                  <a:schemeClr val="accent5"/>
                </a:solidFill>
              </a:rPr>
              <a:t>arguments</a:t>
            </a:r>
            <a:r>
              <a:rPr lang="pt-PT" sz="1000" dirty="0">
                <a:solidFill>
                  <a:schemeClr val="accent5"/>
                </a:solidFill>
              </a:rPr>
              <a:t>))</a:t>
            </a:r>
          </a:p>
          <a:p>
            <a:pPr marL="457200" lvl="1" indent="0">
              <a:lnSpc>
                <a:spcPts val="1500"/>
              </a:lnSpc>
              <a:spcBef>
                <a:spcPts val="100"/>
              </a:spcBef>
              <a:buNone/>
            </a:pPr>
            <a:r>
              <a:rPr lang="pt-PT" sz="1000" dirty="0">
                <a:solidFill>
                  <a:schemeClr val="accent5"/>
                </a:solidFill>
              </a:rPr>
              <a:t>			                 (</a:t>
            </a:r>
            <a:r>
              <a:rPr lang="pt-PT" sz="1000" dirty="0" err="1">
                <a:solidFill>
                  <a:schemeClr val="accent5"/>
                </a:solidFill>
              </a:rPr>
              <a:t>new-passwd</a:t>
            </a:r>
            <a:r>
              <a:rPr lang="pt-PT" sz="1000" dirty="0">
                <a:solidFill>
                  <a:schemeClr val="accent5"/>
                </a:solidFill>
              </a:rPr>
              <a:t> (</a:t>
            </a:r>
            <a:r>
              <a:rPr lang="pt-PT" sz="1000" dirty="0" err="1">
                <a:solidFill>
                  <a:schemeClr val="accent5"/>
                </a:solidFill>
              </a:rPr>
              <a:t>second</a:t>
            </a:r>
            <a:r>
              <a:rPr lang="pt-PT" sz="1000" dirty="0">
                <a:solidFill>
                  <a:schemeClr val="accent5"/>
                </a:solidFill>
              </a:rPr>
              <a:t> </a:t>
            </a:r>
            <a:r>
              <a:rPr lang="pt-PT" sz="1000" dirty="0" err="1">
                <a:solidFill>
                  <a:schemeClr val="accent5"/>
                </a:solidFill>
              </a:rPr>
              <a:t>arguments</a:t>
            </a:r>
            <a:r>
              <a:rPr lang="pt-PT" sz="1000" dirty="0">
                <a:solidFill>
                  <a:schemeClr val="accent5"/>
                </a:solidFill>
              </a:rPr>
              <a:t>)))</a:t>
            </a:r>
          </a:p>
          <a:p>
            <a:pPr marL="457200" lvl="1" indent="0">
              <a:lnSpc>
                <a:spcPts val="1500"/>
              </a:lnSpc>
              <a:spcBef>
                <a:spcPts val="100"/>
              </a:spcBef>
              <a:buNone/>
            </a:pPr>
            <a:r>
              <a:rPr lang="pt-PT" sz="1000" dirty="0">
                <a:solidFill>
                  <a:schemeClr val="accent5"/>
                </a:solidFill>
              </a:rPr>
              <a:t>               		          (</a:t>
            </a:r>
            <a:r>
              <a:rPr lang="pt-PT" sz="1000" dirty="0" err="1">
                <a:solidFill>
                  <a:schemeClr val="accent5"/>
                </a:solidFill>
              </a:rPr>
              <a:t>if</a:t>
            </a:r>
            <a:r>
              <a:rPr lang="pt-PT" sz="1000" dirty="0">
                <a:solidFill>
                  <a:schemeClr val="accent5"/>
                </a:solidFill>
              </a:rPr>
              <a:t> (</a:t>
            </a:r>
            <a:r>
              <a:rPr lang="pt-PT" sz="1000" dirty="0" err="1">
                <a:solidFill>
                  <a:schemeClr val="accent5"/>
                </a:solidFill>
              </a:rPr>
              <a:t>eq</a:t>
            </a:r>
            <a:r>
              <a:rPr lang="pt-PT" sz="1000" dirty="0">
                <a:solidFill>
                  <a:schemeClr val="accent5"/>
                </a:solidFill>
              </a:rPr>
              <a:t> </a:t>
            </a:r>
            <a:r>
              <a:rPr lang="pt-PT" sz="1000" dirty="0" err="1">
                <a:solidFill>
                  <a:schemeClr val="accent5"/>
                </a:solidFill>
              </a:rPr>
              <a:t>old-passwd</a:t>
            </a:r>
            <a:r>
              <a:rPr lang="pt-PT" sz="1000" dirty="0">
                <a:solidFill>
                  <a:schemeClr val="accent5"/>
                </a:solidFill>
              </a:rPr>
              <a:t> password) (</a:t>
            </a:r>
            <a:r>
              <a:rPr lang="pt-PT" sz="1000" dirty="0" err="1">
                <a:solidFill>
                  <a:schemeClr val="accent5"/>
                </a:solidFill>
              </a:rPr>
              <a:t>setf</a:t>
            </a:r>
            <a:r>
              <a:rPr lang="pt-PT" sz="1000" dirty="0">
                <a:solidFill>
                  <a:schemeClr val="accent5"/>
                </a:solidFill>
              </a:rPr>
              <a:t> password </a:t>
            </a:r>
            <a:r>
              <a:rPr lang="pt-PT" sz="1000" dirty="0" err="1">
                <a:solidFill>
                  <a:schemeClr val="accent5"/>
                </a:solidFill>
              </a:rPr>
              <a:t>new-passwd</a:t>
            </a:r>
            <a:r>
              <a:rPr lang="pt-PT" sz="1000" dirty="0">
                <a:solidFill>
                  <a:schemeClr val="accent5"/>
                </a:solidFill>
              </a:rPr>
              <a:t>)</a:t>
            </a:r>
          </a:p>
          <a:p>
            <a:pPr marL="457200" lvl="1" indent="0">
              <a:lnSpc>
                <a:spcPts val="1500"/>
              </a:lnSpc>
              <a:spcBef>
                <a:spcPts val="100"/>
              </a:spcBef>
              <a:buNone/>
            </a:pPr>
            <a:r>
              <a:rPr lang="pt-PT" sz="1000" dirty="0">
                <a:solidFill>
                  <a:schemeClr val="accent5"/>
                </a:solidFill>
              </a:rPr>
              <a:t>                 		               “Password não alterada”)))</a:t>
            </a:r>
          </a:p>
          <a:p>
            <a:pPr marL="457200" lvl="1" indent="0">
              <a:lnSpc>
                <a:spcPts val="1500"/>
              </a:lnSpc>
              <a:spcBef>
                <a:spcPts val="100"/>
              </a:spcBef>
              <a:buNone/>
            </a:pPr>
            <a:r>
              <a:rPr lang="pt-PT" sz="1000" dirty="0">
                <a:solidFill>
                  <a:schemeClr val="accent3"/>
                </a:solidFill>
              </a:rPr>
              <a:t>            		</a:t>
            </a:r>
            <a:r>
              <a:rPr lang="pt-PT" sz="1000" dirty="0">
                <a:solidFill>
                  <a:srgbClr val="FF66FF"/>
                </a:solidFill>
              </a:rPr>
              <a:t>(set-</a:t>
            </a:r>
            <a:r>
              <a:rPr lang="pt-PT" sz="1000" dirty="0" err="1">
                <a:solidFill>
                  <a:srgbClr val="FF66FF"/>
                </a:solidFill>
              </a:rPr>
              <a:t>secret</a:t>
            </a:r>
            <a:r>
              <a:rPr lang="pt-PT" sz="1000" dirty="0">
                <a:solidFill>
                  <a:srgbClr val="FF66FF"/>
                </a:solidFill>
              </a:rPr>
              <a:t> (</a:t>
            </a:r>
            <a:r>
              <a:rPr lang="pt-PT" sz="1000" dirty="0" err="1">
                <a:solidFill>
                  <a:srgbClr val="FF66FF"/>
                </a:solidFill>
              </a:rPr>
              <a:t>let</a:t>
            </a:r>
            <a:r>
              <a:rPr lang="pt-PT" sz="1000" dirty="0">
                <a:solidFill>
                  <a:srgbClr val="FF66FF"/>
                </a:solidFill>
              </a:rPr>
              <a:t>  ((</a:t>
            </a:r>
            <a:r>
              <a:rPr lang="pt-PT" sz="1000" dirty="0" err="1">
                <a:solidFill>
                  <a:srgbClr val="FF66FF"/>
                </a:solidFill>
              </a:rPr>
              <a:t>passwd</a:t>
            </a:r>
            <a:r>
              <a:rPr lang="pt-PT" sz="1000" dirty="0">
                <a:solidFill>
                  <a:srgbClr val="FF66FF"/>
                </a:solidFill>
              </a:rPr>
              <a:t> (</a:t>
            </a:r>
            <a:r>
              <a:rPr lang="pt-PT" sz="1000" dirty="0" err="1">
                <a:solidFill>
                  <a:srgbClr val="FF66FF"/>
                </a:solidFill>
              </a:rPr>
              <a:t>first</a:t>
            </a:r>
            <a:r>
              <a:rPr lang="pt-PT" sz="1000" dirty="0">
                <a:solidFill>
                  <a:srgbClr val="FF66FF"/>
                </a:solidFill>
              </a:rPr>
              <a:t> </a:t>
            </a:r>
            <a:r>
              <a:rPr lang="pt-PT" sz="1000" dirty="0" err="1">
                <a:solidFill>
                  <a:srgbClr val="FF66FF"/>
                </a:solidFill>
              </a:rPr>
              <a:t>arguments</a:t>
            </a:r>
            <a:r>
              <a:rPr lang="pt-PT" sz="1000" dirty="0">
                <a:solidFill>
                  <a:srgbClr val="FF66FF"/>
                </a:solidFill>
              </a:rPr>
              <a:t>))</a:t>
            </a:r>
          </a:p>
          <a:p>
            <a:pPr marL="457200" lvl="1" indent="0">
              <a:lnSpc>
                <a:spcPts val="1500"/>
              </a:lnSpc>
              <a:spcBef>
                <a:spcPts val="100"/>
              </a:spcBef>
              <a:buNone/>
            </a:pPr>
            <a:r>
              <a:rPr lang="pt-PT" sz="1000" dirty="0">
                <a:solidFill>
                  <a:srgbClr val="FF66FF"/>
                </a:solidFill>
              </a:rPr>
              <a:t>                   		   (</a:t>
            </a:r>
            <a:r>
              <a:rPr lang="pt-PT" sz="1000" dirty="0" err="1">
                <a:solidFill>
                  <a:srgbClr val="FF66FF"/>
                </a:solidFill>
              </a:rPr>
              <a:t>new-secret</a:t>
            </a:r>
            <a:r>
              <a:rPr lang="pt-PT" sz="1000" dirty="0">
                <a:solidFill>
                  <a:srgbClr val="FF66FF"/>
                </a:solidFill>
              </a:rPr>
              <a:t> (</a:t>
            </a:r>
            <a:r>
              <a:rPr lang="pt-PT" sz="1000" dirty="0" err="1">
                <a:solidFill>
                  <a:srgbClr val="FF66FF"/>
                </a:solidFill>
              </a:rPr>
              <a:t>second</a:t>
            </a:r>
            <a:r>
              <a:rPr lang="pt-PT" sz="1000" dirty="0">
                <a:solidFill>
                  <a:srgbClr val="FF66FF"/>
                </a:solidFill>
              </a:rPr>
              <a:t> </a:t>
            </a:r>
            <a:r>
              <a:rPr lang="pt-PT" sz="1000" dirty="0" err="1">
                <a:solidFill>
                  <a:srgbClr val="FF66FF"/>
                </a:solidFill>
              </a:rPr>
              <a:t>arguments</a:t>
            </a:r>
            <a:r>
              <a:rPr lang="pt-PT" sz="1000" dirty="0">
                <a:solidFill>
                  <a:srgbClr val="FF66FF"/>
                </a:solidFill>
              </a:rPr>
              <a:t>)))</a:t>
            </a:r>
          </a:p>
          <a:p>
            <a:pPr marL="457200" lvl="1" indent="0">
              <a:lnSpc>
                <a:spcPts val="1500"/>
              </a:lnSpc>
              <a:spcBef>
                <a:spcPts val="100"/>
              </a:spcBef>
              <a:buNone/>
            </a:pPr>
            <a:r>
              <a:rPr lang="pt-PT" sz="1000" dirty="0">
                <a:solidFill>
                  <a:srgbClr val="FF66FF"/>
                </a:solidFill>
              </a:rPr>
              <a:t>               	                       (</a:t>
            </a:r>
            <a:r>
              <a:rPr lang="pt-PT" sz="1000" dirty="0" err="1">
                <a:solidFill>
                  <a:srgbClr val="FF66FF"/>
                </a:solidFill>
              </a:rPr>
              <a:t>if</a:t>
            </a:r>
            <a:r>
              <a:rPr lang="pt-PT" sz="1000" dirty="0">
                <a:solidFill>
                  <a:srgbClr val="FF66FF"/>
                </a:solidFill>
              </a:rPr>
              <a:t> (</a:t>
            </a:r>
            <a:r>
              <a:rPr lang="pt-PT" sz="1000" dirty="0" err="1">
                <a:solidFill>
                  <a:srgbClr val="FF66FF"/>
                </a:solidFill>
              </a:rPr>
              <a:t>eq</a:t>
            </a:r>
            <a:r>
              <a:rPr lang="pt-PT" sz="1000" dirty="0">
                <a:solidFill>
                  <a:srgbClr val="FF66FF"/>
                </a:solidFill>
              </a:rPr>
              <a:t> </a:t>
            </a:r>
            <a:r>
              <a:rPr lang="pt-PT" sz="1000" dirty="0" err="1">
                <a:solidFill>
                  <a:srgbClr val="FF66FF"/>
                </a:solidFill>
              </a:rPr>
              <a:t>passwd</a:t>
            </a:r>
            <a:r>
              <a:rPr lang="pt-PT" sz="1000" dirty="0">
                <a:solidFill>
                  <a:srgbClr val="FF66FF"/>
                </a:solidFill>
              </a:rPr>
              <a:t> password) (</a:t>
            </a:r>
            <a:r>
              <a:rPr lang="pt-PT" sz="1000" dirty="0" err="1">
                <a:solidFill>
                  <a:srgbClr val="FF66FF"/>
                </a:solidFill>
              </a:rPr>
              <a:t>setf</a:t>
            </a:r>
            <a:r>
              <a:rPr lang="pt-PT" sz="1000" dirty="0">
                <a:solidFill>
                  <a:srgbClr val="FF66FF"/>
                </a:solidFill>
              </a:rPr>
              <a:t> </a:t>
            </a:r>
            <a:r>
              <a:rPr lang="pt-PT" sz="1000" dirty="0" err="1">
                <a:solidFill>
                  <a:srgbClr val="FF66FF"/>
                </a:solidFill>
              </a:rPr>
              <a:t>secret</a:t>
            </a:r>
            <a:r>
              <a:rPr lang="pt-PT" sz="1000" dirty="0">
                <a:solidFill>
                  <a:srgbClr val="FF66FF"/>
                </a:solidFill>
              </a:rPr>
              <a:t> </a:t>
            </a:r>
            <a:r>
              <a:rPr lang="pt-PT" sz="1000" dirty="0" err="1">
                <a:solidFill>
                  <a:srgbClr val="FF66FF"/>
                </a:solidFill>
              </a:rPr>
              <a:t>new-secret</a:t>
            </a:r>
            <a:r>
              <a:rPr lang="pt-PT" sz="1000" dirty="0">
                <a:solidFill>
                  <a:srgbClr val="FF66FF"/>
                </a:solidFill>
              </a:rPr>
              <a:t>)</a:t>
            </a:r>
          </a:p>
          <a:p>
            <a:pPr marL="457200" lvl="1" indent="0">
              <a:lnSpc>
                <a:spcPts val="1500"/>
              </a:lnSpc>
              <a:spcBef>
                <a:spcPts val="100"/>
              </a:spcBef>
              <a:buNone/>
            </a:pPr>
            <a:r>
              <a:rPr lang="pt-PT" sz="1000" dirty="0">
                <a:solidFill>
                  <a:srgbClr val="FF66FF"/>
                </a:solidFill>
              </a:rPr>
              <a:t>                 	                         	  “Password errada”)))</a:t>
            </a:r>
          </a:p>
          <a:p>
            <a:pPr marL="457200" lvl="1" indent="0">
              <a:lnSpc>
                <a:spcPts val="1500"/>
              </a:lnSpc>
              <a:spcBef>
                <a:spcPts val="100"/>
              </a:spcBef>
              <a:buNone/>
            </a:pPr>
            <a:r>
              <a:rPr lang="pt-PT" sz="1000" dirty="0">
                <a:solidFill>
                  <a:schemeClr val="accent3"/>
                </a:solidFill>
              </a:rPr>
              <a:t>           		</a:t>
            </a:r>
            <a:r>
              <a:rPr lang="pt-PT" sz="1000" dirty="0"/>
              <a:t>(</a:t>
            </a:r>
            <a:r>
              <a:rPr lang="pt-PT" sz="1000" dirty="0" err="1"/>
              <a:t>get-secret</a:t>
            </a:r>
            <a:r>
              <a:rPr lang="pt-PT" sz="1000" dirty="0"/>
              <a:t>  (</a:t>
            </a:r>
            <a:r>
              <a:rPr lang="pt-PT" sz="1000" dirty="0" err="1"/>
              <a:t>let</a:t>
            </a:r>
            <a:r>
              <a:rPr lang="pt-PT" sz="1000" dirty="0"/>
              <a:t> ((</a:t>
            </a:r>
            <a:r>
              <a:rPr lang="pt-PT" sz="1000" dirty="0" err="1"/>
              <a:t>passwd</a:t>
            </a:r>
            <a:r>
              <a:rPr lang="pt-PT" sz="1000" dirty="0"/>
              <a:t> (</a:t>
            </a:r>
            <a:r>
              <a:rPr lang="pt-PT" sz="1000" dirty="0" err="1"/>
              <a:t>first</a:t>
            </a:r>
            <a:r>
              <a:rPr lang="pt-PT" sz="1000" dirty="0"/>
              <a:t> </a:t>
            </a:r>
            <a:r>
              <a:rPr lang="pt-PT" sz="1000" dirty="0" err="1"/>
              <a:t>arguments</a:t>
            </a:r>
            <a:r>
              <a:rPr lang="pt-PT" sz="1000" dirty="0"/>
              <a:t>)))</a:t>
            </a:r>
          </a:p>
          <a:p>
            <a:pPr marL="457200" lvl="1" indent="0">
              <a:lnSpc>
                <a:spcPts val="1500"/>
              </a:lnSpc>
              <a:spcBef>
                <a:spcPts val="100"/>
              </a:spcBef>
              <a:buNone/>
            </a:pPr>
            <a:r>
              <a:rPr lang="pt-PT" sz="1000" dirty="0"/>
              <a:t>               	                        (</a:t>
            </a:r>
            <a:r>
              <a:rPr lang="pt-PT" sz="1000" dirty="0" err="1"/>
              <a:t>if</a:t>
            </a:r>
            <a:r>
              <a:rPr lang="pt-PT" sz="1000" dirty="0"/>
              <a:t> (</a:t>
            </a:r>
            <a:r>
              <a:rPr lang="pt-PT" sz="1000" dirty="0" err="1"/>
              <a:t>eq</a:t>
            </a:r>
            <a:r>
              <a:rPr lang="pt-PT" sz="1000" dirty="0"/>
              <a:t> </a:t>
            </a:r>
            <a:r>
              <a:rPr lang="pt-PT" sz="1000" dirty="0" err="1"/>
              <a:t>passwd</a:t>
            </a:r>
            <a:r>
              <a:rPr lang="pt-PT" sz="1000" dirty="0"/>
              <a:t> password) </a:t>
            </a:r>
            <a:r>
              <a:rPr lang="pt-PT" sz="1000" dirty="0" err="1"/>
              <a:t>secret</a:t>
            </a:r>
            <a:endParaRPr lang="pt-PT" sz="1000" dirty="0"/>
          </a:p>
          <a:p>
            <a:pPr marL="457200" lvl="1" indent="0">
              <a:lnSpc>
                <a:spcPts val="1500"/>
              </a:lnSpc>
              <a:spcBef>
                <a:spcPts val="100"/>
              </a:spcBef>
              <a:buNone/>
            </a:pPr>
            <a:r>
              <a:rPr lang="pt-PT" sz="1000" dirty="0"/>
              <a:t>                 		  “Querias…”)))))</a:t>
            </a:r>
            <a:r>
              <a:rPr lang="pt-PT" sz="1000" dirty="0">
                <a:solidFill>
                  <a:schemeClr val="accent3"/>
                </a:solidFill>
              </a:rPr>
              <a:t>))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170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2 (</a:t>
            </a:r>
            <a:r>
              <a:rPr lang="pt-PT" dirty="0" err="1"/>
              <a:t>cont</a:t>
            </a:r>
            <a:r>
              <a:rPr lang="pt-PT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>
                <a:solidFill>
                  <a:schemeClr val="accent4"/>
                </a:solidFill>
              </a:rPr>
              <a:t>&gt; (</a:t>
            </a:r>
            <a:r>
              <a:rPr lang="pt-PT" sz="1800" dirty="0" err="1">
                <a:solidFill>
                  <a:schemeClr val="accent4"/>
                </a:solidFill>
              </a:rPr>
              <a:t>defparameter</a:t>
            </a:r>
            <a:r>
              <a:rPr lang="pt-PT" sz="1800" dirty="0">
                <a:solidFill>
                  <a:schemeClr val="accent4"/>
                </a:solidFill>
              </a:rPr>
              <a:t> secret-1 (</a:t>
            </a:r>
            <a:r>
              <a:rPr lang="pt-PT" sz="1800" dirty="0" err="1">
                <a:solidFill>
                  <a:schemeClr val="accent4"/>
                </a:solidFill>
              </a:rPr>
              <a:t>make-secret-keeper</a:t>
            </a:r>
            <a:r>
              <a:rPr lang="pt-PT" sz="1800" dirty="0">
                <a:solidFill>
                  <a:schemeClr val="accent4"/>
                </a:solidFill>
              </a:rPr>
              <a:t>))</a:t>
            </a:r>
          </a:p>
          <a:p>
            <a:pPr marL="0" indent="0">
              <a:buNone/>
            </a:pPr>
            <a:r>
              <a:rPr lang="pt-PT" sz="1800" dirty="0"/>
              <a:t>&gt; secret-1 </a:t>
            </a:r>
            <a:r>
              <a:rPr lang="pt-PT" sz="1800" dirty="0">
                <a:sym typeface="Wingdings" panose="05000000000000000000" pitchFamily="2" charset="2"/>
              </a:rPr>
              <a:t> </a:t>
            </a:r>
            <a:r>
              <a:rPr lang="pt-PT" sz="1800" dirty="0"/>
              <a:t>#&lt;LEXICAL-CLOSURE #x36AE056&gt;</a:t>
            </a:r>
          </a:p>
          <a:p>
            <a:pPr marL="0" indent="0">
              <a:buNone/>
            </a:pPr>
            <a:r>
              <a:rPr lang="pt-PT" sz="1800" dirty="0"/>
              <a:t>&gt; (</a:t>
            </a:r>
            <a:r>
              <a:rPr lang="pt-PT" sz="1800" dirty="0" err="1"/>
              <a:t>funcall</a:t>
            </a:r>
            <a:r>
              <a:rPr lang="pt-PT" sz="1800" dirty="0"/>
              <a:t> secret-1 'set-password '</a:t>
            </a:r>
            <a:r>
              <a:rPr lang="pt-PT" sz="1800" dirty="0" err="1"/>
              <a:t>valentine</a:t>
            </a:r>
            <a:r>
              <a:rPr lang="pt-PT" sz="1800" dirty="0"/>
              <a:t>) </a:t>
            </a:r>
            <a:r>
              <a:rPr lang="pt-PT" sz="1800" dirty="0">
                <a:sym typeface="Wingdings" panose="05000000000000000000" pitchFamily="2" charset="2"/>
              </a:rPr>
              <a:t> </a:t>
            </a:r>
            <a:r>
              <a:rPr lang="pt-PT" sz="1800" dirty="0"/>
              <a:t>VALENTINE</a:t>
            </a:r>
          </a:p>
          <a:p>
            <a:pPr marL="0" indent="0">
              <a:buNone/>
            </a:pPr>
            <a:r>
              <a:rPr lang="pt-PT" sz="1800" dirty="0"/>
              <a:t>&gt; (</a:t>
            </a:r>
            <a:r>
              <a:rPr lang="pt-PT" sz="1800" dirty="0" err="1"/>
              <a:t>funcall</a:t>
            </a:r>
            <a:r>
              <a:rPr lang="pt-PT" sz="1800" dirty="0"/>
              <a:t> secret-1 'set-</a:t>
            </a:r>
            <a:r>
              <a:rPr lang="pt-PT" sz="1800" dirty="0" err="1"/>
              <a:t>secret</a:t>
            </a:r>
            <a:r>
              <a:rPr lang="pt-PT" sz="1800" dirty="0"/>
              <a:t> '</a:t>
            </a:r>
            <a:r>
              <a:rPr lang="pt-PT" sz="1800" dirty="0" err="1"/>
              <a:t>valentine</a:t>
            </a:r>
            <a:r>
              <a:rPr lang="pt-PT" sz="1800" dirty="0"/>
              <a:t> '</a:t>
            </a:r>
            <a:r>
              <a:rPr lang="pt-PT" sz="1800" dirty="0" err="1"/>
              <a:t>deep-dark</a:t>
            </a:r>
            <a:r>
              <a:rPr lang="pt-PT" sz="1800" dirty="0"/>
              <a:t>) </a:t>
            </a:r>
            <a:r>
              <a:rPr lang="pt-PT" sz="1800" dirty="0">
                <a:sym typeface="Wingdings" panose="05000000000000000000" pitchFamily="2" charset="2"/>
              </a:rPr>
              <a:t> </a:t>
            </a:r>
            <a:r>
              <a:rPr lang="pt-PT" sz="1800" dirty="0"/>
              <a:t>DEEP-DARK</a:t>
            </a:r>
          </a:p>
          <a:p>
            <a:pPr>
              <a:buFont typeface="Wingdings" panose="05000000000000000000" pitchFamily="2" charset="2"/>
              <a:buChar char="Ø"/>
            </a:pPr>
            <a:endParaRPr lang="pt-PT" sz="1800" dirty="0"/>
          </a:p>
          <a:p>
            <a:pPr marL="0" indent="0">
              <a:buNone/>
            </a:pPr>
            <a:r>
              <a:rPr lang="pt-PT" sz="1800" dirty="0">
                <a:solidFill>
                  <a:schemeClr val="accent2"/>
                </a:solidFill>
              </a:rPr>
              <a:t>&gt; (</a:t>
            </a:r>
            <a:r>
              <a:rPr lang="pt-PT" sz="1800" dirty="0" err="1">
                <a:solidFill>
                  <a:schemeClr val="accent2"/>
                </a:solidFill>
              </a:rPr>
              <a:t>defparameter</a:t>
            </a:r>
            <a:r>
              <a:rPr lang="pt-PT" sz="1800" dirty="0">
                <a:solidFill>
                  <a:schemeClr val="accent2"/>
                </a:solidFill>
              </a:rPr>
              <a:t> secret-2 (</a:t>
            </a:r>
            <a:r>
              <a:rPr lang="pt-PT" sz="1800" dirty="0" err="1">
                <a:solidFill>
                  <a:schemeClr val="accent2"/>
                </a:solidFill>
              </a:rPr>
              <a:t>make-secret-keeper</a:t>
            </a:r>
            <a:r>
              <a:rPr lang="pt-PT" sz="1800" dirty="0">
                <a:solidFill>
                  <a:schemeClr val="accent2"/>
                </a:solidFill>
              </a:rPr>
              <a:t>))</a:t>
            </a:r>
          </a:p>
          <a:p>
            <a:pPr marL="0" indent="0">
              <a:buNone/>
            </a:pPr>
            <a:r>
              <a:rPr lang="pt-PT" sz="1800" dirty="0"/>
              <a:t>&gt; (</a:t>
            </a:r>
            <a:r>
              <a:rPr lang="pt-PT" sz="1800" dirty="0" err="1"/>
              <a:t>funcall</a:t>
            </a:r>
            <a:r>
              <a:rPr lang="pt-PT" sz="1800" dirty="0"/>
              <a:t> secret-2 'set-password '</a:t>
            </a:r>
            <a:r>
              <a:rPr lang="pt-PT" sz="1800" dirty="0" err="1"/>
              <a:t>bloody</a:t>
            </a:r>
            <a:r>
              <a:rPr lang="pt-PT" sz="1800" dirty="0"/>
              <a:t>) </a:t>
            </a:r>
            <a:r>
              <a:rPr lang="pt-PT" sz="1800" dirty="0">
                <a:sym typeface="Wingdings" panose="05000000000000000000" pitchFamily="2" charset="2"/>
              </a:rPr>
              <a:t> </a:t>
            </a:r>
            <a:r>
              <a:rPr lang="pt-PT" sz="1800" dirty="0"/>
              <a:t>BLOODY</a:t>
            </a:r>
          </a:p>
          <a:p>
            <a:pPr marL="0" indent="0">
              <a:buNone/>
            </a:pPr>
            <a:r>
              <a:rPr lang="pt-PT" sz="1800" dirty="0"/>
              <a:t>&gt; (</a:t>
            </a:r>
            <a:r>
              <a:rPr lang="pt-PT" sz="1800" dirty="0" err="1"/>
              <a:t>funcall</a:t>
            </a:r>
            <a:r>
              <a:rPr lang="pt-PT" sz="1800" dirty="0"/>
              <a:t> secret-2 'set-</a:t>
            </a:r>
            <a:r>
              <a:rPr lang="pt-PT" sz="1800" dirty="0" err="1"/>
              <a:t>secret</a:t>
            </a:r>
            <a:r>
              <a:rPr lang="pt-PT" sz="1800" dirty="0"/>
              <a:t> '</a:t>
            </a:r>
            <a:r>
              <a:rPr lang="pt-PT" sz="1800" dirty="0" err="1"/>
              <a:t>bloody</a:t>
            </a:r>
            <a:r>
              <a:rPr lang="pt-PT" sz="1800" dirty="0"/>
              <a:t> '</a:t>
            </a:r>
            <a:r>
              <a:rPr lang="pt-PT" sz="1800" dirty="0" err="1"/>
              <a:t>mysterious</a:t>
            </a:r>
            <a:r>
              <a:rPr lang="pt-PT" sz="1800" dirty="0"/>
              <a:t>) </a:t>
            </a:r>
            <a:r>
              <a:rPr lang="pt-PT" sz="1800" dirty="0">
                <a:sym typeface="Wingdings" panose="05000000000000000000" pitchFamily="2" charset="2"/>
              </a:rPr>
              <a:t> </a:t>
            </a:r>
            <a:r>
              <a:rPr lang="pt-PT" sz="1800" dirty="0"/>
              <a:t>MYSTERIOUS</a:t>
            </a:r>
          </a:p>
          <a:p>
            <a:pPr marL="0" indent="0">
              <a:buNone/>
            </a:pPr>
            <a:r>
              <a:rPr lang="pt-PT" sz="1800" dirty="0"/>
              <a:t>&gt; (</a:t>
            </a:r>
            <a:r>
              <a:rPr lang="pt-PT" sz="1800" dirty="0" err="1"/>
              <a:t>funcall</a:t>
            </a:r>
            <a:r>
              <a:rPr lang="pt-PT" sz="1800" dirty="0"/>
              <a:t> secret-2 '</a:t>
            </a:r>
            <a:r>
              <a:rPr lang="pt-PT" sz="1800" dirty="0" err="1"/>
              <a:t>get-secret</a:t>
            </a:r>
            <a:r>
              <a:rPr lang="pt-PT" sz="1800" dirty="0"/>
              <a:t> '</a:t>
            </a:r>
            <a:r>
              <a:rPr lang="pt-PT" sz="1800" dirty="0" err="1"/>
              <a:t>valentine</a:t>
            </a:r>
            <a:r>
              <a:rPr lang="pt-PT" sz="1800" dirty="0"/>
              <a:t>) </a:t>
            </a:r>
            <a:r>
              <a:rPr lang="pt-PT" sz="1800" dirty="0">
                <a:sym typeface="Wingdings" panose="05000000000000000000" pitchFamily="2" charset="2"/>
              </a:rPr>
              <a:t> “Password errada”</a:t>
            </a:r>
            <a:endParaRPr lang="pt-PT" sz="1800" dirty="0"/>
          </a:p>
          <a:p>
            <a:pPr marL="0" indent="0">
              <a:buNone/>
            </a:pPr>
            <a:endParaRPr lang="pt-PT" sz="1800" dirty="0"/>
          </a:p>
          <a:p>
            <a:pPr marL="0" indent="0">
              <a:buNone/>
            </a:pPr>
            <a:r>
              <a:rPr lang="pt-PT" sz="1800" dirty="0"/>
              <a:t>&gt; (</a:t>
            </a:r>
            <a:r>
              <a:rPr lang="pt-PT" sz="1800" dirty="0" err="1"/>
              <a:t>funcall</a:t>
            </a:r>
            <a:r>
              <a:rPr lang="pt-PT" sz="1800" dirty="0"/>
              <a:t> secret-1 '</a:t>
            </a:r>
            <a:r>
              <a:rPr lang="pt-PT" sz="1800" dirty="0" err="1"/>
              <a:t>get-secret</a:t>
            </a:r>
            <a:r>
              <a:rPr lang="pt-PT" sz="1800" dirty="0"/>
              <a:t> '</a:t>
            </a:r>
            <a:r>
              <a:rPr lang="pt-PT" sz="1800" dirty="0" err="1"/>
              <a:t>valentine</a:t>
            </a:r>
            <a:r>
              <a:rPr lang="pt-PT" sz="1800" dirty="0"/>
              <a:t>) </a:t>
            </a:r>
            <a:r>
              <a:rPr lang="pt-PT" sz="1800" dirty="0">
                <a:sym typeface="Wingdings" panose="05000000000000000000" pitchFamily="2" charset="2"/>
              </a:rPr>
              <a:t> </a:t>
            </a:r>
            <a:r>
              <a:rPr lang="pt-PT" sz="1800" dirty="0"/>
              <a:t>DEEP-DARK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612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Exercicios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844824"/>
            <a:ext cx="7955280" cy="4320480"/>
          </a:xfrm>
        </p:spPr>
        <p:txBody>
          <a:bodyPr>
            <a:noAutofit/>
          </a:bodyPr>
          <a:lstStyle/>
          <a:p>
            <a:r>
              <a:rPr lang="pt-PT" sz="2000" dirty="0"/>
              <a:t>Defina funções para </a:t>
            </a:r>
          </a:p>
          <a:p>
            <a:pPr lvl="1"/>
            <a:r>
              <a:rPr lang="pt-PT" sz="1800" dirty="0"/>
              <a:t>Rodar uma lista para a esquerda.</a:t>
            </a:r>
          </a:p>
          <a:p>
            <a:pPr lvl="2"/>
            <a:r>
              <a:rPr lang="pt-PT" sz="1600" dirty="0"/>
              <a:t>(</a:t>
            </a:r>
            <a:r>
              <a:rPr lang="pt-PT" sz="1600" dirty="0">
                <a:solidFill>
                  <a:srgbClr val="FFFF00"/>
                </a:solidFill>
              </a:rPr>
              <a:t>roda-esquerda</a:t>
            </a:r>
            <a:r>
              <a:rPr lang="pt-PT" sz="1600" dirty="0"/>
              <a:t> ‘(1 2 3 4)) =&gt; (2 3 4 1)</a:t>
            </a:r>
          </a:p>
          <a:p>
            <a:pPr lvl="1"/>
            <a:r>
              <a:rPr lang="pt-PT" sz="1800" dirty="0"/>
              <a:t>Calcular as </a:t>
            </a:r>
            <a:r>
              <a:rPr lang="pt-PT" sz="1800" dirty="0" err="1"/>
              <a:t>raizes</a:t>
            </a:r>
            <a:r>
              <a:rPr lang="pt-PT" sz="1800" dirty="0"/>
              <a:t> reais da equação de 2º grau.</a:t>
            </a:r>
          </a:p>
          <a:p>
            <a:pPr lvl="2"/>
            <a:r>
              <a:rPr lang="pt-PT" sz="1600" dirty="0"/>
              <a:t>(</a:t>
            </a:r>
            <a:r>
              <a:rPr lang="pt-PT" sz="1600" dirty="0">
                <a:solidFill>
                  <a:srgbClr val="FFFF00"/>
                </a:solidFill>
              </a:rPr>
              <a:t>fresolvente</a:t>
            </a:r>
            <a:r>
              <a:rPr lang="pt-PT" sz="1600" dirty="0"/>
              <a:t> 1 0 -1)=&gt; (-1 1)</a:t>
            </a:r>
          </a:p>
          <a:p>
            <a:r>
              <a:rPr lang="pt-PT" sz="2000" dirty="0"/>
              <a:t>Defina as seguintes funções recursivas:</a:t>
            </a:r>
          </a:p>
          <a:p>
            <a:pPr lvl="1"/>
            <a:r>
              <a:rPr lang="pt-PT" sz="1800" dirty="0"/>
              <a:t>Máximo: </a:t>
            </a:r>
            <a:r>
              <a:rPr lang="pt-PT" sz="1800" dirty="0" err="1">
                <a:solidFill>
                  <a:srgbClr val="FFFF00"/>
                </a:solidFill>
              </a:rPr>
              <a:t>max</a:t>
            </a:r>
            <a:r>
              <a:rPr lang="pt-PT" sz="1800" dirty="0"/>
              <a:t>(lista de números)=&gt;valor máximo</a:t>
            </a:r>
          </a:p>
          <a:p>
            <a:pPr lvl="1"/>
            <a:r>
              <a:rPr lang="pt-PT" sz="1800"/>
              <a:t>Fibonacci</a:t>
            </a:r>
            <a:r>
              <a:rPr lang="pt-PT" sz="1800" dirty="0"/>
              <a:t>: </a:t>
            </a:r>
            <a:r>
              <a:rPr lang="pt-PT" sz="1800" dirty="0" err="1">
                <a:solidFill>
                  <a:srgbClr val="FFFF00"/>
                </a:solidFill>
              </a:rPr>
              <a:t>fib</a:t>
            </a:r>
            <a:r>
              <a:rPr lang="pt-PT" sz="1800" dirty="0"/>
              <a:t>(n) =&gt; n-ésimo na sequência de </a:t>
            </a:r>
            <a:r>
              <a:rPr lang="pt-PT" sz="1800" dirty="0" err="1"/>
              <a:t>Fib</a:t>
            </a:r>
            <a:r>
              <a:rPr lang="pt-PT" sz="1800" dirty="0"/>
              <a:t>.</a:t>
            </a:r>
          </a:p>
          <a:p>
            <a:pPr lvl="1"/>
            <a:r>
              <a:rPr lang="pt-PT" sz="1800" dirty="0" err="1"/>
              <a:t>Binario</a:t>
            </a:r>
            <a:r>
              <a:rPr lang="pt-PT" sz="1800" dirty="0"/>
              <a:t>: </a:t>
            </a:r>
            <a:r>
              <a:rPr lang="pt-PT" sz="1800" dirty="0">
                <a:solidFill>
                  <a:srgbClr val="FFFF00"/>
                </a:solidFill>
              </a:rPr>
              <a:t>bin</a:t>
            </a:r>
            <a:r>
              <a:rPr lang="pt-PT" sz="1800" dirty="0"/>
              <a:t>(n)=(1 0 … 0) que, dado um número inteiro positivo, constrói uma lista de zeros e uns, formando a representação binária do argumento. </a:t>
            </a:r>
          </a:p>
          <a:p>
            <a:pPr lvl="1"/>
            <a:r>
              <a:rPr lang="pt-PT" sz="1800" dirty="0"/>
              <a:t>Hexadecimal: </a:t>
            </a:r>
            <a:r>
              <a:rPr lang="pt-PT" sz="1800" dirty="0">
                <a:solidFill>
                  <a:srgbClr val="FFFF00"/>
                </a:solidFill>
              </a:rPr>
              <a:t>hex</a:t>
            </a:r>
            <a:r>
              <a:rPr lang="pt-PT" sz="1800" dirty="0"/>
              <a:t>(n)=(0 A 3 … F) que, dado um número inteiro positivo, constrói uma lista de símbolos entre 0 e F, formando a representação hexadecimal do argumento. </a:t>
            </a:r>
            <a:endParaRPr lang="pt-PT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Inteligência Artificial (c) Joaquim Filipe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937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Exercicios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pt-PT" dirty="0"/>
              <a:t>Escreva funções para resolver os seguintes problemas:</a:t>
            </a:r>
          </a:p>
          <a:p>
            <a:pPr>
              <a:lnSpc>
                <a:spcPct val="110000"/>
              </a:lnSpc>
            </a:pPr>
            <a:r>
              <a:rPr lang="pt-PT" dirty="0">
                <a:solidFill>
                  <a:srgbClr val="FFFF00"/>
                </a:solidFill>
              </a:rPr>
              <a:t>Espelho</a:t>
            </a:r>
            <a:r>
              <a:rPr lang="pt-PT" dirty="0"/>
              <a:t>(L): Recebe uma lista, que pode ter sublistas, e inverter a ordem de todos os elementos, inclusive dentro das sublistas</a:t>
            </a:r>
          </a:p>
          <a:p>
            <a:pPr>
              <a:lnSpc>
                <a:spcPct val="110000"/>
              </a:lnSpc>
            </a:pPr>
            <a:r>
              <a:rPr lang="pt-PT" dirty="0">
                <a:solidFill>
                  <a:srgbClr val="FFFF00"/>
                </a:solidFill>
              </a:rPr>
              <a:t>Lista-ate-n</a:t>
            </a:r>
            <a:r>
              <a:rPr lang="pt-PT" dirty="0"/>
              <a:t>(n): Recebe um número e devolve uma lista com todos os inteiros até n ordenada por ordem crescente. </a:t>
            </a:r>
          </a:p>
          <a:p>
            <a:pPr>
              <a:lnSpc>
                <a:spcPct val="110000"/>
              </a:lnSpc>
            </a:pPr>
            <a:r>
              <a:rPr lang="pt-PT" dirty="0">
                <a:solidFill>
                  <a:srgbClr val="FFFF00"/>
                </a:solidFill>
              </a:rPr>
              <a:t>Insere</a:t>
            </a:r>
            <a:r>
              <a:rPr lang="pt-PT" dirty="0"/>
              <a:t>(e p L): insere um elemento e na posição p de uma lista. </a:t>
            </a:r>
          </a:p>
          <a:p>
            <a:pPr>
              <a:lnSpc>
                <a:spcPct val="110000"/>
              </a:lnSpc>
            </a:pPr>
            <a:r>
              <a:rPr lang="pt-PT" dirty="0">
                <a:solidFill>
                  <a:srgbClr val="FFFF00"/>
                </a:solidFill>
              </a:rPr>
              <a:t>Insere-ordenado</a:t>
            </a:r>
            <a:r>
              <a:rPr lang="pt-PT" dirty="0"/>
              <a:t>(n L-ord): insere um número numa lista que já está ordenada por ordem crescente, de forma a que o resultado continue a ser uma lista ordenada, utilizando o menor número possível de operações (procura binária).</a:t>
            </a:r>
          </a:p>
          <a:p>
            <a:pPr>
              <a:lnSpc>
                <a:spcPct val="110000"/>
              </a:lnSpc>
            </a:pPr>
            <a:r>
              <a:rPr lang="pt-PT" dirty="0">
                <a:solidFill>
                  <a:srgbClr val="FFFF00"/>
                </a:solidFill>
              </a:rPr>
              <a:t>Alisa</a:t>
            </a:r>
            <a:r>
              <a:rPr lang="pt-PT" dirty="0"/>
              <a:t>(L): Recebe uma lista com sublistas e devolve uma lista com os elementos pela mesma ordem mas sem sublistas.</a:t>
            </a:r>
          </a:p>
          <a:p>
            <a:pPr>
              <a:lnSpc>
                <a:spcPct val="110000"/>
              </a:lnSpc>
            </a:pPr>
            <a:endParaRPr lang="pt-PT" dirty="0"/>
          </a:p>
          <a:p>
            <a:pPr marL="68580" indent="0">
              <a:lnSpc>
                <a:spcPct val="110000"/>
              </a:lnSpc>
              <a:buNone/>
            </a:pP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390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Exercicios</a:t>
            </a:r>
            <a:r>
              <a:rPr lang="pt-PT" dirty="0"/>
              <a:t> de conjuntos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000" indent="0">
              <a:lnSpc>
                <a:spcPct val="100000"/>
              </a:lnSpc>
              <a:buNone/>
            </a:pPr>
            <a:r>
              <a:rPr lang="pt-PT" sz="1800" dirty="0"/>
              <a:t>Presume-se que um conjunto é representado por uma lista de elementos sem repetição.</a:t>
            </a:r>
          </a:p>
          <a:p>
            <a:pPr marL="36000">
              <a:lnSpc>
                <a:spcPct val="100000"/>
              </a:lnSpc>
            </a:pPr>
            <a:r>
              <a:rPr lang="pt-PT" sz="1800" dirty="0">
                <a:solidFill>
                  <a:srgbClr val="FFFF00"/>
                </a:solidFill>
              </a:rPr>
              <a:t>Conjunto</a:t>
            </a:r>
            <a:r>
              <a:rPr lang="pt-PT" sz="1800" dirty="0"/>
              <a:t>(Lista): Recebe uma lista e devolve um conjunto (elimina os repetidos)</a:t>
            </a:r>
          </a:p>
          <a:p>
            <a:pPr marL="36000">
              <a:lnSpc>
                <a:spcPct val="100000"/>
              </a:lnSpc>
            </a:pPr>
            <a:r>
              <a:rPr lang="pt-PT" sz="1800" dirty="0" err="1">
                <a:solidFill>
                  <a:srgbClr val="FFFF00"/>
                </a:solidFill>
              </a:rPr>
              <a:t>Intersecao</a:t>
            </a:r>
            <a:r>
              <a:rPr lang="pt-PT" sz="1800" dirty="0"/>
              <a:t>(C1 C2): Recebe dois conjuntos e devolve o conjunto interseção. </a:t>
            </a:r>
          </a:p>
          <a:p>
            <a:pPr marL="36000">
              <a:lnSpc>
                <a:spcPct val="100000"/>
              </a:lnSpc>
            </a:pPr>
            <a:r>
              <a:rPr lang="pt-PT" sz="1800" dirty="0" err="1">
                <a:solidFill>
                  <a:srgbClr val="FFFF00"/>
                </a:solidFill>
              </a:rPr>
              <a:t>Reuniao</a:t>
            </a:r>
            <a:r>
              <a:rPr lang="pt-PT" sz="1800" dirty="0"/>
              <a:t>(C1 C2): Recebe dois conjuntos e devolve o conjunto reunião. </a:t>
            </a:r>
          </a:p>
          <a:p>
            <a:pPr marL="36000">
              <a:lnSpc>
                <a:spcPct val="100000"/>
              </a:lnSpc>
            </a:pPr>
            <a:r>
              <a:rPr lang="pt-PT" sz="1800" dirty="0" err="1">
                <a:solidFill>
                  <a:srgbClr val="FFFF00"/>
                </a:solidFill>
              </a:rPr>
              <a:t>Diferenca</a:t>
            </a:r>
            <a:r>
              <a:rPr lang="pt-PT" sz="1800" dirty="0"/>
              <a:t>(C1 C2): Recebe dois conjuntos e devolve o conjunto diferença (C1 – C2). </a:t>
            </a:r>
          </a:p>
          <a:p>
            <a:pPr marL="36000">
              <a:lnSpc>
                <a:spcPct val="100000"/>
              </a:lnSpc>
            </a:pPr>
            <a:r>
              <a:rPr lang="pt-PT" sz="1800" dirty="0">
                <a:solidFill>
                  <a:srgbClr val="FFFF00"/>
                </a:solidFill>
              </a:rPr>
              <a:t>Adiciona</a:t>
            </a:r>
            <a:r>
              <a:rPr lang="pt-PT" sz="1800" dirty="0"/>
              <a:t>(e C1): Devolve o conjunto que resulta de adicionar e ao conjunto C1.</a:t>
            </a:r>
          </a:p>
          <a:p>
            <a:pPr marL="36000">
              <a:lnSpc>
                <a:spcPct val="100000"/>
              </a:lnSpc>
            </a:pPr>
            <a:r>
              <a:rPr lang="pt-PT" sz="1800" dirty="0">
                <a:solidFill>
                  <a:srgbClr val="FFFF00"/>
                </a:solidFill>
              </a:rPr>
              <a:t>Subtrai</a:t>
            </a:r>
            <a:r>
              <a:rPr lang="pt-PT" sz="1800" dirty="0"/>
              <a:t>(e C1): Devolve o conjunto que resulta de retirar e ao conjunto C1.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542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3200" dirty="0"/>
              <a:t>Funções lambda, parâmetros e meta-funções</a:t>
            </a:r>
            <a:endParaRPr lang="en-US" sz="32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Lambda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função lambda é o elemento básico de programação em LISP.</a:t>
            </a:r>
          </a:p>
          <a:p>
            <a:r>
              <a:rPr lang="pt-PT" dirty="0"/>
              <a:t>Decorre do cálculo lambda</a:t>
            </a:r>
          </a:p>
          <a:p>
            <a:r>
              <a:rPr lang="pt-PT" dirty="0"/>
              <a:t>Exemplo: </a:t>
            </a:r>
          </a:p>
          <a:p>
            <a:pPr lvl="1"/>
            <a:r>
              <a:rPr lang="pt-PT" dirty="0"/>
              <a:t>Definição de função: (lambda (x y) (+ x y 1))</a:t>
            </a:r>
          </a:p>
          <a:p>
            <a:pPr lvl="1"/>
            <a:r>
              <a:rPr lang="pt-PT" dirty="0"/>
              <a:t>Invocação: (</a:t>
            </a:r>
            <a:r>
              <a:rPr lang="pt-PT" dirty="0">
                <a:solidFill>
                  <a:srgbClr val="FFFF00"/>
                </a:solidFill>
              </a:rPr>
              <a:t>(lambda (x y) (+ x y 1)) </a:t>
            </a:r>
            <a:r>
              <a:rPr lang="pt-PT" dirty="0"/>
              <a:t>2 5) </a:t>
            </a:r>
            <a:r>
              <a:rPr lang="pt-PT" dirty="0">
                <a:sym typeface="Wingdings" panose="05000000000000000000" pitchFamily="2" charset="2"/>
              </a:rPr>
              <a:t></a:t>
            </a:r>
            <a:r>
              <a:rPr lang="pt-PT" dirty="0"/>
              <a:t> 8</a:t>
            </a:r>
          </a:p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51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Cálculo 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844824"/>
            <a:ext cx="6624718" cy="4104456"/>
          </a:xfrm>
        </p:spPr>
        <p:txBody>
          <a:bodyPr>
            <a:normAutofit fontScale="85000" lnSpcReduction="10000"/>
          </a:bodyPr>
          <a:lstStyle/>
          <a:p>
            <a:r>
              <a:rPr lang="pt-PT" sz="1900" dirty="0"/>
              <a:t>Sistema formal baseado em lógica matemática usado para exprimir computação com base na abstração de função e sua aplicação usando ligações de variáveis e substituições. </a:t>
            </a:r>
          </a:p>
          <a:p>
            <a:endParaRPr lang="pt-PT" dirty="0"/>
          </a:p>
          <a:p>
            <a:r>
              <a:rPr lang="pt-PT" sz="1900" dirty="0">
                <a:sym typeface="Symbol" panose="05050102010706020507" pitchFamily="18" charset="2"/>
              </a:rPr>
              <a:t>-</a:t>
            </a:r>
            <a:r>
              <a:rPr lang="pt-PT" sz="1900" dirty="0" err="1">
                <a:sym typeface="Symbol" panose="05050102010706020507" pitchFamily="18" charset="2"/>
              </a:rPr>
              <a:t>calculus</a:t>
            </a:r>
            <a:endParaRPr lang="pt-PT" sz="1900" dirty="0">
              <a:sym typeface="Symbol" panose="05050102010706020507" pitchFamily="18" charset="2"/>
            </a:endParaRPr>
          </a:p>
          <a:p>
            <a:pPr lvl="1"/>
            <a:r>
              <a:rPr lang="pt-PT" sz="1900" dirty="0">
                <a:sym typeface="Symbol" panose="05050102010706020507" pitchFamily="18" charset="2"/>
              </a:rPr>
              <a:t>Representa um modelo de computação universal (</a:t>
            </a:r>
            <a:r>
              <a:rPr lang="pt-PT" sz="1900" i="1" dirty="0" err="1">
                <a:sym typeface="Symbol" panose="05050102010706020507" pitchFamily="18" charset="2"/>
              </a:rPr>
              <a:t>Turing</a:t>
            </a:r>
            <a:r>
              <a:rPr lang="pt-PT" sz="1900" i="1" dirty="0">
                <a:sym typeface="Symbol" panose="05050102010706020507" pitchFamily="18" charset="2"/>
              </a:rPr>
              <a:t>-complete</a:t>
            </a:r>
            <a:r>
              <a:rPr lang="pt-PT" sz="1900" dirty="0">
                <a:sym typeface="Symbol" panose="05050102010706020507" pitchFamily="18" charset="2"/>
              </a:rPr>
              <a:t>)</a:t>
            </a:r>
            <a:endParaRPr lang="pt-PT" sz="1900" dirty="0"/>
          </a:p>
          <a:p>
            <a:r>
              <a:rPr lang="pt-PT" sz="1900" dirty="0">
                <a:solidFill>
                  <a:srgbClr val="FFFF00"/>
                </a:solidFill>
                <a:sym typeface="Symbol" panose="05050102010706020507" pitchFamily="18" charset="2"/>
              </a:rPr>
              <a:t></a:t>
            </a:r>
            <a:r>
              <a:rPr lang="pt-PT" sz="1900" dirty="0">
                <a:solidFill>
                  <a:srgbClr val="FFFF00"/>
                </a:solidFill>
              </a:rPr>
              <a:t>x.x</a:t>
            </a:r>
            <a:r>
              <a:rPr lang="pt-PT" sz="1900" baseline="30000" dirty="0">
                <a:solidFill>
                  <a:srgbClr val="FFFF00"/>
                </a:solidFill>
              </a:rPr>
              <a:t>2</a:t>
            </a:r>
            <a:r>
              <a:rPr lang="pt-PT" sz="1900" dirty="0">
                <a:solidFill>
                  <a:srgbClr val="FFFF00"/>
                </a:solidFill>
              </a:rPr>
              <a:t>+1 </a:t>
            </a:r>
            <a:r>
              <a:rPr lang="pt-PT" sz="1900" dirty="0"/>
              <a:t>é uma abstração lambda para a função: </a:t>
            </a:r>
            <a:r>
              <a:rPr lang="pt-PT" sz="1900" dirty="0">
                <a:solidFill>
                  <a:srgbClr val="FFFF00"/>
                </a:solidFill>
              </a:rPr>
              <a:t>f(x)=x</a:t>
            </a:r>
            <a:r>
              <a:rPr lang="pt-PT" sz="1900" baseline="30000" dirty="0">
                <a:solidFill>
                  <a:srgbClr val="FFFF00"/>
                </a:solidFill>
              </a:rPr>
              <a:t>2</a:t>
            </a:r>
            <a:r>
              <a:rPr lang="pt-PT" sz="1900" dirty="0">
                <a:solidFill>
                  <a:srgbClr val="FFFF00"/>
                </a:solidFill>
              </a:rPr>
              <a:t>+1</a:t>
            </a:r>
          </a:p>
          <a:p>
            <a:r>
              <a:rPr lang="pt-PT" sz="1900" dirty="0"/>
              <a:t>Aplicação: f(3)=10 … (</a:t>
            </a:r>
            <a:r>
              <a:rPr lang="pt-PT" sz="1900" dirty="0">
                <a:sym typeface="Symbol" panose="05050102010706020507" pitchFamily="18" charset="2"/>
              </a:rPr>
              <a:t></a:t>
            </a:r>
            <a:r>
              <a:rPr lang="pt-PT" sz="1900" dirty="0"/>
              <a:t>x.x</a:t>
            </a:r>
            <a:r>
              <a:rPr lang="pt-PT" sz="1900" baseline="30000" dirty="0"/>
              <a:t>2</a:t>
            </a:r>
            <a:r>
              <a:rPr lang="pt-PT" sz="1900" dirty="0"/>
              <a:t>+1) 3 </a:t>
            </a:r>
            <a:r>
              <a:rPr lang="pt-PT" sz="1900" dirty="0">
                <a:sym typeface="Wingdings" panose="05000000000000000000" pitchFamily="2" charset="2"/>
              </a:rPr>
              <a:t> 10</a:t>
            </a:r>
            <a:endParaRPr lang="pt-PT" sz="1900" dirty="0"/>
          </a:p>
          <a:p>
            <a:r>
              <a:rPr lang="en-US" sz="1900" dirty="0"/>
              <a:t>No </a:t>
            </a:r>
            <a:r>
              <a:rPr lang="en-US" sz="1900" dirty="0" err="1"/>
              <a:t>cálculo</a:t>
            </a:r>
            <a:r>
              <a:rPr lang="en-US" sz="1900" dirty="0"/>
              <a:t> lambda as </a:t>
            </a:r>
            <a:r>
              <a:rPr lang="en-US" sz="1900" dirty="0" err="1"/>
              <a:t>funções</a:t>
            </a:r>
            <a:r>
              <a:rPr lang="en-US" sz="1900" dirty="0"/>
              <a:t> </a:t>
            </a:r>
            <a:r>
              <a:rPr lang="en-US" sz="1900" dirty="0" err="1"/>
              <a:t>podem</a:t>
            </a:r>
            <a:r>
              <a:rPr lang="en-US" sz="1900" dirty="0"/>
              <a:t> </a:t>
            </a:r>
            <a:r>
              <a:rPr lang="en-US" sz="1900" dirty="0" err="1"/>
              <a:t>ser</a:t>
            </a:r>
            <a:r>
              <a:rPr lang="en-US" sz="1900" dirty="0"/>
              <a:t> </a:t>
            </a:r>
            <a:r>
              <a:rPr lang="en-US" sz="1900" dirty="0" err="1"/>
              <a:t>usadas</a:t>
            </a:r>
            <a:r>
              <a:rPr lang="en-US" sz="1900" dirty="0"/>
              <a:t> </a:t>
            </a:r>
            <a:r>
              <a:rPr lang="en-US" sz="1900" dirty="0" err="1"/>
              <a:t>como</a:t>
            </a:r>
            <a:r>
              <a:rPr lang="en-US" sz="1900" dirty="0"/>
              <a:t> </a:t>
            </a:r>
            <a:r>
              <a:rPr lang="en-US" sz="1900" dirty="0" err="1"/>
              <a:t>valores</a:t>
            </a:r>
            <a:r>
              <a:rPr lang="en-US" sz="1900" dirty="0"/>
              <a:t> de input de </a:t>
            </a:r>
            <a:r>
              <a:rPr lang="en-US" sz="1900" dirty="0" err="1"/>
              <a:t>outras</a:t>
            </a:r>
            <a:r>
              <a:rPr lang="en-US" sz="1900" dirty="0"/>
              <a:t> </a:t>
            </a:r>
            <a:r>
              <a:rPr lang="en-US" sz="1900" dirty="0" err="1"/>
              <a:t>funções</a:t>
            </a:r>
            <a:r>
              <a:rPr lang="en-US" sz="1900" dirty="0"/>
              <a:t>. </a:t>
            </a:r>
            <a:r>
              <a:rPr lang="en-US" sz="1900" dirty="0" err="1"/>
              <a:t>Exemplo</a:t>
            </a:r>
            <a:r>
              <a:rPr lang="en-US" sz="1900" dirty="0"/>
              <a:t>:</a:t>
            </a:r>
          </a:p>
          <a:p>
            <a:pPr marL="0" indent="0">
              <a:buNone/>
            </a:pPr>
            <a:r>
              <a:rPr lang="pt-PT" sz="1900" dirty="0"/>
              <a:t>	((</a:t>
            </a:r>
            <a:r>
              <a:rPr lang="pt-PT" sz="1900" dirty="0">
                <a:sym typeface="Symbol" panose="05050102010706020507" pitchFamily="18" charset="2"/>
              </a:rPr>
              <a:t></a:t>
            </a:r>
            <a:r>
              <a:rPr lang="pt-PT" sz="1900" dirty="0"/>
              <a:t>x.x</a:t>
            </a:r>
            <a:r>
              <a:rPr lang="pt-PT" sz="1900" baseline="30000" dirty="0"/>
              <a:t>2</a:t>
            </a:r>
            <a:r>
              <a:rPr lang="pt-PT" sz="1900" dirty="0"/>
              <a:t>+1) (</a:t>
            </a:r>
            <a:r>
              <a:rPr lang="pt-PT" sz="1900" dirty="0">
                <a:solidFill>
                  <a:schemeClr val="accent4"/>
                </a:solidFill>
              </a:rPr>
              <a:t>(</a:t>
            </a:r>
            <a:r>
              <a:rPr lang="pt-PT" sz="1900" dirty="0">
                <a:solidFill>
                  <a:schemeClr val="accent4"/>
                </a:solidFill>
                <a:sym typeface="Symbol" panose="05050102010706020507" pitchFamily="18" charset="2"/>
              </a:rPr>
              <a:t></a:t>
            </a:r>
            <a:r>
              <a:rPr lang="pt-PT" sz="1900" dirty="0">
                <a:solidFill>
                  <a:schemeClr val="accent4"/>
                </a:solidFill>
              </a:rPr>
              <a:t>x.x-4) 7</a:t>
            </a:r>
            <a:r>
              <a:rPr lang="pt-PT" sz="1900" dirty="0"/>
              <a:t>)) </a:t>
            </a:r>
            <a:r>
              <a:rPr lang="pt-PT" sz="1900" dirty="0">
                <a:sym typeface="Wingdings" panose="05000000000000000000" pitchFamily="2" charset="2"/>
              </a:rPr>
              <a:t> 10</a:t>
            </a:r>
            <a:r>
              <a:rPr lang="en-US" sz="1900" dirty="0"/>
              <a:t> </a:t>
            </a:r>
          </a:p>
          <a:p>
            <a:r>
              <a:rPr lang="en-US" sz="1900" dirty="0"/>
              <a:t>As </a:t>
            </a:r>
            <a:r>
              <a:rPr lang="en-US" sz="1900" dirty="0" err="1"/>
              <a:t>funções</a:t>
            </a:r>
            <a:r>
              <a:rPr lang="en-US" sz="1900" dirty="0"/>
              <a:t> lambda </a:t>
            </a:r>
            <a:r>
              <a:rPr lang="en-US" sz="1900" dirty="0" err="1"/>
              <a:t>podem</a:t>
            </a:r>
            <a:r>
              <a:rPr lang="en-US" sz="1900" dirty="0"/>
              <a:t> </a:t>
            </a:r>
            <a:r>
              <a:rPr lang="en-US" sz="1900" dirty="0" err="1"/>
              <a:t>ser</a:t>
            </a:r>
            <a:r>
              <a:rPr lang="en-US" sz="1900" dirty="0"/>
              <a:t> </a:t>
            </a:r>
            <a:r>
              <a:rPr lang="en-US" sz="1900" dirty="0" err="1"/>
              <a:t>etiquetadas</a:t>
            </a:r>
            <a:r>
              <a:rPr lang="en-US" sz="1900" dirty="0"/>
              <a:t> (com um </a:t>
            </a:r>
            <a:r>
              <a:rPr lang="en-US" sz="1900" dirty="0" err="1"/>
              <a:t>nome</a:t>
            </a:r>
            <a:r>
              <a:rPr lang="en-US" sz="1900" dirty="0"/>
              <a:t>): </a:t>
            </a:r>
          </a:p>
          <a:p>
            <a:pPr marL="457200" lvl="1" indent="0">
              <a:buNone/>
            </a:pPr>
            <a:r>
              <a:rPr lang="en-US" sz="1700" dirty="0"/>
              <a:t>f := </a:t>
            </a:r>
            <a:r>
              <a:rPr lang="pt-PT" sz="1700" dirty="0"/>
              <a:t>(</a:t>
            </a:r>
            <a:r>
              <a:rPr lang="pt-PT" sz="1700" dirty="0">
                <a:sym typeface="Symbol" panose="05050102010706020507" pitchFamily="18" charset="2"/>
              </a:rPr>
              <a:t></a:t>
            </a:r>
            <a:r>
              <a:rPr lang="pt-PT" sz="1700" dirty="0"/>
              <a:t>x.x</a:t>
            </a:r>
            <a:r>
              <a:rPr lang="pt-PT" sz="1700" baseline="30000" dirty="0"/>
              <a:t>2</a:t>
            </a:r>
            <a:r>
              <a:rPr lang="pt-PT" sz="1700" dirty="0"/>
              <a:t>+1) 	g:= </a:t>
            </a:r>
            <a:r>
              <a:rPr lang="pt-PT" sz="1700" dirty="0">
                <a:solidFill>
                  <a:schemeClr val="accent4"/>
                </a:solidFill>
              </a:rPr>
              <a:t>(</a:t>
            </a:r>
            <a:r>
              <a:rPr lang="pt-PT" sz="1700" dirty="0">
                <a:solidFill>
                  <a:schemeClr val="accent4"/>
                </a:solidFill>
                <a:sym typeface="Symbol" panose="05050102010706020507" pitchFamily="18" charset="2"/>
              </a:rPr>
              <a:t></a:t>
            </a:r>
            <a:r>
              <a:rPr lang="pt-PT" sz="1700" dirty="0">
                <a:solidFill>
                  <a:schemeClr val="accent4"/>
                </a:solidFill>
              </a:rPr>
              <a:t>x.x-4) </a:t>
            </a:r>
            <a:endParaRPr lang="pt-PT" sz="1700" dirty="0"/>
          </a:p>
          <a:p>
            <a:pPr marL="457200" lvl="1" indent="0">
              <a:buNone/>
            </a:pPr>
            <a:r>
              <a:rPr lang="pt-PT" sz="1700" dirty="0"/>
              <a:t>E agora pode invocar-se (f (g 7)) </a:t>
            </a:r>
            <a:r>
              <a:rPr lang="pt-PT" sz="1700" dirty="0">
                <a:sym typeface="Wingdings" panose="05000000000000000000" pitchFamily="2" charset="2"/>
              </a:rPr>
              <a:t> 10</a:t>
            </a:r>
            <a:r>
              <a:rPr lang="en-US" sz="1700" dirty="0"/>
              <a:t> </a:t>
            </a:r>
          </a:p>
          <a:p>
            <a:pPr marL="0" indent="0">
              <a:buNone/>
            </a:pPr>
            <a:endParaRPr lang="en-US" sz="19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078" y="3938565"/>
            <a:ext cx="1562850" cy="20882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19078" y="5966882"/>
            <a:ext cx="1515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dirty="0" err="1"/>
              <a:t>Alonzo</a:t>
            </a:r>
            <a:r>
              <a:rPr lang="pt-PT" sz="1400" dirty="0"/>
              <a:t> </a:t>
            </a:r>
            <a:r>
              <a:rPr lang="pt-PT" sz="1400" dirty="0" err="1"/>
              <a:t>Church</a:t>
            </a:r>
            <a:r>
              <a:rPr lang="pt-PT" sz="1400" dirty="0"/>
              <a:t>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Syntaxe</a:t>
            </a:r>
            <a:r>
              <a:rPr lang="pt-PT" dirty="0"/>
              <a:t> completa dos parâmetros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sz="2000"/>
              <a:t>(lambda ({</a:t>
            </a:r>
            <a:r>
              <a:rPr lang="pt-PT" sz="2000" i="1"/>
              <a:t>var</a:t>
            </a:r>
            <a:r>
              <a:rPr lang="pt-PT" sz="2000"/>
              <a:t>}* </a:t>
            </a:r>
          </a:p>
          <a:p>
            <a:pPr lvl="1">
              <a:buFontTx/>
              <a:buNone/>
            </a:pPr>
            <a:r>
              <a:rPr lang="pt-PT" sz="1800"/>
              <a:t>			[&amp;optional {</a:t>
            </a:r>
            <a:r>
              <a:rPr lang="pt-PT" sz="1800" i="1"/>
              <a:t>var</a:t>
            </a:r>
            <a:r>
              <a:rPr lang="pt-PT" sz="1800"/>
              <a:t> | (</a:t>
            </a:r>
            <a:r>
              <a:rPr lang="pt-PT" sz="1800" i="1"/>
              <a:t>var</a:t>
            </a:r>
            <a:r>
              <a:rPr lang="pt-PT" sz="1800"/>
              <a:t> [</a:t>
            </a:r>
            <a:r>
              <a:rPr lang="pt-PT" sz="1800" i="1"/>
              <a:t>initform</a:t>
            </a:r>
            <a:r>
              <a:rPr lang="pt-PT" sz="1800"/>
              <a:t> [</a:t>
            </a:r>
            <a:r>
              <a:rPr lang="pt-PT" sz="1800" i="1"/>
              <a:t>svar</a:t>
            </a:r>
            <a:r>
              <a:rPr lang="pt-PT" sz="1800"/>
              <a:t>]])}*] </a:t>
            </a:r>
          </a:p>
          <a:p>
            <a:pPr lvl="1">
              <a:buFontTx/>
              <a:buNone/>
            </a:pPr>
            <a:r>
              <a:rPr lang="pt-PT" sz="1800"/>
              <a:t>			[&amp;rest </a:t>
            </a:r>
            <a:r>
              <a:rPr lang="pt-PT" sz="1800" i="1"/>
              <a:t>var</a:t>
            </a:r>
            <a:r>
              <a:rPr lang="pt-PT" sz="1800"/>
              <a:t>] </a:t>
            </a:r>
          </a:p>
          <a:p>
            <a:pPr lvl="1">
              <a:buFontTx/>
              <a:buNone/>
            </a:pPr>
            <a:r>
              <a:rPr lang="pt-PT" sz="1800"/>
              <a:t>			[&amp;key {</a:t>
            </a:r>
            <a:r>
              <a:rPr lang="pt-PT" sz="1800" i="1"/>
              <a:t>var</a:t>
            </a:r>
            <a:r>
              <a:rPr lang="pt-PT" sz="1800"/>
              <a:t> | ({</a:t>
            </a:r>
            <a:r>
              <a:rPr lang="pt-PT" sz="1800" i="1"/>
              <a:t>var</a:t>
            </a:r>
            <a:r>
              <a:rPr lang="pt-PT" sz="1800"/>
              <a:t> | (</a:t>
            </a:r>
            <a:r>
              <a:rPr lang="pt-PT" sz="1800" i="1"/>
              <a:t>keyword</a:t>
            </a:r>
            <a:r>
              <a:rPr lang="pt-PT" sz="1800"/>
              <a:t> </a:t>
            </a:r>
            <a:r>
              <a:rPr lang="pt-PT" sz="1800" i="1"/>
              <a:t>var</a:t>
            </a:r>
            <a:r>
              <a:rPr lang="pt-PT" sz="1800"/>
              <a:t>)} [</a:t>
            </a:r>
            <a:r>
              <a:rPr lang="pt-PT" sz="1800" i="1"/>
              <a:t>initform</a:t>
            </a:r>
            <a:r>
              <a:rPr lang="pt-PT" sz="1800"/>
              <a:t> [</a:t>
            </a:r>
            <a:r>
              <a:rPr lang="pt-PT" sz="1800" i="1"/>
              <a:t>svar</a:t>
            </a:r>
            <a:r>
              <a:rPr lang="pt-PT" sz="1800"/>
              <a:t>]])}* </a:t>
            </a:r>
          </a:p>
          <a:p>
            <a:pPr lvl="1">
              <a:buFontTx/>
              <a:buNone/>
            </a:pPr>
            <a:r>
              <a:rPr lang="pt-PT" sz="1800"/>
              <a:t>			[&amp;allow-other-keys]] </a:t>
            </a:r>
          </a:p>
          <a:p>
            <a:pPr lvl="1">
              <a:buFontTx/>
              <a:buNone/>
            </a:pPr>
            <a:r>
              <a:rPr lang="pt-PT" sz="1800"/>
              <a:t>			[&amp;aux {</a:t>
            </a:r>
            <a:r>
              <a:rPr lang="pt-PT" sz="1800" i="1"/>
              <a:t>var</a:t>
            </a:r>
            <a:r>
              <a:rPr lang="pt-PT" sz="1800"/>
              <a:t> | (</a:t>
            </a:r>
            <a:r>
              <a:rPr lang="pt-PT" sz="1800" i="1"/>
              <a:t>var</a:t>
            </a:r>
            <a:r>
              <a:rPr lang="pt-PT" sz="1800"/>
              <a:t> [</a:t>
            </a:r>
            <a:r>
              <a:rPr lang="pt-PT" sz="1800" i="1"/>
              <a:t>initform</a:t>
            </a:r>
            <a:r>
              <a:rPr lang="pt-PT" sz="1800"/>
              <a:t>])}*)] </a:t>
            </a:r>
          </a:p>
          <a:p>
            <a:pPr lvl="1">
              <a:buFontTx/>
              <a:buNone/>
            </a:pPr>
            <a:r>
              <a:rPr lang="pt-PT" sz="1800"/>
              <a:t>		</a:t>
            </a:r>
            <a:r>
              <a:rPr lang="pt-PT" sz="1800" b="1"/>
              <a:t>[[</a:t>
            </a:r>
            <a:r>
              <a:rPr lang="pt-PT" sz="1800"/>
              <a:t>{</a:t>
            </a:r>
            <a:r>
              <a:rPr lang="pt-PT" sz="1800" i="1"/>
              <a:t>declaration</a:t>
            </a:r>
            <a:r>
              <a:rPr lang="pt-PT" sz="1800"/>
              <a:t>}* | </a:t>
            </a:r>
            <a:r>
              <a:rPr lang="pt-PT" sz="1800" i="1"/>
              <a:t>documentation-string</a:t>
            </a:r>
            <a:r>
              <a:rPr lang="pt-PT" sz="1800" b="1"/>
              <a:t>]]</a:t>
            </a:r>
            <a:r>
              <a:rPr lang="pt-PT" sz="1800"/>
              <a:t> </a:t>
            </a:r>
          </a:p>
          <a:p>
            <a:pPr lvl="1">
              <a:buFontTx/>
              <a:buNone/>
            </a:pPr>
            <a:r>
              <a:rPr lang="pt-PT" sz="1800"/>
              <a:t>	{</a:t>
            </a:r>
            <a:r>
              <a:rPr lang="pt-PT" sz="1800" i="1"/>
              <a:t>form</a:t>
            </a:r>
            <a:r>
              <a:rPr lang="pt-PT" sz="1800"/>
              <a:t>}*) </a:t>
            </a:r>
          </a:p>
          <a:p>
            <a:pPr lvl="1">
              <a:buFontTx/>
              <a:buNone/>
            </a:pPr>
            <a:endParaRPr lang="pt-PT" sz="1800"/>
          </a:p>
          <a:p>
            <a:pPr lvl="1">
              <a:buFontTx/>
              <a:buNone/>
            </a:pPr>
            <a:r>
              <a:rPr lang="pt-PT" sz="1800"/>
              <a:t>As var e svar têm de ser símbolos</a:t>
            </a:r>
          </a:p>
          <a:p>
            <a:pPr lvl="1">
              <a:buFontTx/>
              <a:buNone/>
            </a:pPr>
            <a:r>
              <a:rPr lang="pt-PT" sz="1800"/>
              <a:t>Quando se invoca a função as keywords têm de começar pelo caracter :</a:t>
            </a:r>
          </a:p>
          <a:p>
            <a:pPr lvl="1">
              <a:buFontTx/>
              <a:buNone/>
            </a:pPr>
            <a:r>
              <a:rPr lang="pt-PT" sz="1800"/>
              <a:t>Uma initform pode ser qualquer expressão LISP.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C7E9-C454-4332-A8F4-7555A7C6603D}" type="slidenum">
              <a:rPr lang="pt-PT"/>
              <a:pPr/>
              <a:t>70</a:t>
            </a:fld>
            <a:endParaRPr lang="pt-PT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/>
              <a:t>Exemplos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&amp;rest</a:t>
            </a:r>
          </a:p>
          <a:p>
            <a:pPr lvl="2"/>
            <a:r>
              <a:rPr lang="pt-PT"/>
              <a:t>(defun g (x &amp;rest r) ...)</a:t>
            </a:r>
          </a:p>
          <a:p>
            <a:pPr lvl="2"/>
            <a:r>
              <a:rPr lang="pt-PT"/>
              <a:t>(g 1 2 3 4 5) ...  x=1 r=(2 3 4 5)</a:t>
            </a:r>
          </a:p>
          <a:p>
            <a:endParaRPr lang="pt-PT"/>
          </a:p>
          <a:p>
            <a:r>
              <a:rPr lang="pt-PT"/>
              <a:t>&amp;optional</a:t>
            </a:r>
          </a:p>
          <a:p>
            <a:pPr lvl="2"/>
            <a:r>
              <a:rPr lang="pt-PT"/>
              <a:t>(defun f (a &amp;optional (b 5))</a:t>
            </a:r>
          </a:p>
          <a:p>
            <a:pPr lvl="3">
              <a:buFontTx/>
              <a:buNone/>
            </a:pPr>
            <a:r>
              <a:rPr lang="pt-PT"/>
              <a:t>(+ a b))</a:t>
            </a:r>
          </a:p>
          <a:p>
            <a:pPr lvl="2"/>
            <a:r>
              <a:rPr lang="pt-PT"/>
              <a:t>(defun f (a &amp;optional (b 5) &amp;rest z)</a:t>
            </a:r>
          </a:p>
          <a:p>
            <a:pPr lvl="3">
              <a:buFontTx/>
              <a:buNone/>
            </a:pPr>
            <a:r>
              <a:rPr lang="pt-PT"/>
              <a:t>(cons a (cons b z)))</a:t>
            </a:r>
          </a:p>
          <a:p>
            <a:pPr lvl="2"/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8712-BCB5-46C1-9014-3016791FA715}" type="slidenum">
              <a:rPr lang="pt-PT"/>
              <a:pPr/>
              <a:t>71</a:t>
            </a:fld>
            <a:endParaRPr lang="pt-PT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/>
              <a:t>Exemplos (cont.)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&amp;key</a:t>
            </a:r>
          </a:p>
          <a:p>
            <a:pPr lvl="2"/>
            <a:r>
              <a:rPr lang="pt-PT"/>
              <a:t>(defun f (x &amp;key y z w) ...)</a:t>
            </a:r>
          </a:p>
          <a:p>
            <a:pPr lvl="2"/>
            <a:r>
              <a:rPr lang="pt-PT"/>
              <a:t>(f 1 :w 3 :y 1) ...  x=1 y=1 z=&lt;unbound&gt; w=3</a:t>
            </a:r>
          </a:p>
          <a:p>
            <a:pPr lvl="2"/>
            <a:endParaRPr lang="pt-PT"/>
          </a:p>
          <a:p>
            <a:pPr lvl="2"/>
            <a:r>
              <a:rPr lang="pt-PT"/>
              <a:t>(defun f (x &amp;key y (z 0) w) ...)</a:t>
            </a:r>
          </a:p>
          <a:p>
            <a:pPr lvl="2"/>
            <a:r>
              <a:rPr lang="pt-PT"/>
              <a:t>(f 1 :w 3 :y 1) ...  x=1 y=1 z=0 w=3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D67B-EA57-4BBF-808D-BE72F210E01E}" type="slidenum">
              <a:rPr lang="pt-PT"/>
              <a:pPr/>
              <a:t>72</a:t>
            </a:fld>
            <a:endParaRPr lang="pt-PT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Funcionais (</a:t>
            </a:r>
            <a:r>
              <a:rPr lang="pt-PT" dirty="0" err="1"/>
              <a:t>meta-funções</a:t>
            </a:r>
            <a:r>
              <a:rPr lang="pt-PT" dirty="0"/>
              <a:t>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pt-PT" sz="2100" dirty="0"/>
              <a:t>Acesso direto ao avaliador do </a:t>
            </a:r>
            <a:r>
              <a:rPr lang="pt-PT" sz="2100" dirty="0" err="1"/>
              <a:t>Lisp</a:t>
            </a:r>
            <a:r>
              <a:rPr lang="pt-PT" sz="2100" dirty="0"/>
              <a:t> (mesmo que é usado no REPL)</a:t>
            </a:r>
          </a:p>
          <a:p>
            <a:endParaRPr lang="pt-PT" dirty="0"/>
          </a:p>
          <a:p>
            <a:pPr>
              <a:buFont typeface="Wingdings" pitchFamily="2" charset="2"/>
              <a:buNone/>
            </a:pPr>
            <a:r>
              <a:rPr lang="pt-PT" dirty="0"/>
              <a:t>	(</a:t>
            </a:r>
            <a:r>
              <a:rPr lang="pt-PT" dirty="0" err="1">
                <a:solidFill>
                  <a:srgbClr val="FFFF00"/>
                </a:solidFill>
              </a:rPr>
              <a:t>eval</a:t>
            </a:r>
            <a:r>
              <a:rPr lang="pt-PT" dirty="0"/>
              <a:t> &lt;</a:t>
            </a:r>
            <a:r>
              <a:rPr lang="pt-PT" dirty="0" err="1"/>
              <a:t>form</a:t>
            </a:r>
            <a:r>
              <a:rPr lang="pt-PT" dirty="0"/>
              <a:t>&gt;)</a:t>
            </a:r>
          </a:p>
          <a:p>
            <a:pPr>
              <a:buFont typeface="Wingdings" pitchFamily="2" charset="2"/>
              <a:buNone/>
            </a:pPr>
            <a:r>
              <a:rPr lang="pt-PT" sz="1800" dirty="0"/>
              <a:t>		</a:t>
            </a:r>
            <a:r>
              <a:rPr lang="pt-PT" sz="1800" i="1" dirty="0"/>
              <a:t>exemplo</a:t>
            </a:r>
            <a:r>
              <a:rPr lang="pt-PT" sz="1800" dirty="0"/>
              <a:t>: (</a:t>
            </a:r>
            <a:r>
              <a:rPr lang="pt-PT" sz="1800" dirty="0" err="1"/>
              <a:t>defun</a:t>
            </a:r>
            <a:r>
              <a:rPr lang="pt-PT" sz="1800" dirty="0"/>
              <a:t> f(n)</a:t>
            </a:r>
          </a:p>
          <a:p>
            <a:pPr>
              <a:buFont typeface="Wingdings" pitchFamily="2" charset="2"/>
              <a:buNone/>
            </a:pPr>
            <a:r>
              <a:rPr lang="pt-PT" sz="1800" dirty="0"/>
              <a:t>			       (</a:t>
            </a:r>
            <a:r>
              <a:rPr lang="pt-PT" sz="1800" dirty="0" err="1"/>
              <a:t>eval</a:t>
            </a:r>
            <a:r>
              <a:rPr lang="pt-PT" sz="1800" dirty="0"/>
              <a:t> (</a:t>
            </a:r>
            <a:r>
              <a:rPr lang="pt-PT" sz="1800" dirty="0" err="1"/>
              <a:t>cons</a:t>
            </a:r>
            <a:r>
              <a:rPr lang="pt-PT" sz="1800" dirty="0"/>
              <a:t> (</a:t>
            </a:r>
            <a:r>
              <a:rPr lang="pt-PT" sz="1800" dirty="0" err="1"/>
              <a:t>nth</a:t>
            </a:r>
            <a:r>
              <a:rPr lang="pt-PT" sz="1800" dirty="0"/>
              <a:t> n ‘(+ - / *)) ‘(2 3))))</a:t>
            </a:r>
          </a:p>
          <a:p>
            <a:pPr>
              <a:buFont typeface="Wingdings" pitchFamily="2" charset="2"/>
              <a:buNone/>
            </a:pPr>
            <a:endParaRPr lang="pt-PT" dirty="0"/>
          </a:p>
          <a:p>
            <a:pPr>
              <a:buFont typeface="Wingdings" pitchFamily="2" charset="2"/>
              <a:buNone/>
            </a:pPr>
            <a:r>
              <a:rPr lang="pt-PT" dirty="0"/>
              <a:t>	(</a:t>
            </a:r>
            <a:r>
              <a:rPr lang="pt-PT" dirty="0" err="1">
                <a:solidFill>
                  <a:srgbClr val="FFFF00"/>
                </a:solidFill>
              </a:rPr>
              <a:t>apply</a:t>
            </a:r>
            <a:r>
              <a:rPr lang="pt-PT" dirty="0"/>
              <a:t> &lt;função&gt; &lt;lista </a:t>
            </a:r>
            <a:r>
              <a:rPr lang="pt-PT" dirty="0" err="1"/>
              <a:t>prmts</a:t>
            </a:r>
            <a:r>
              <a:rPr lang="pt-PT" dirty="0"/>
              <a:t>&gt;)</a:t>
            </a:r>
          </a:p>
          <a:p>
            <a:pPr lvl="0">
              <a:buNone/>
            </a:pPr>
            <a:r>
              <a:rPr lang="pt-PT" sz="1800" dirty="0">
                <a:solidFill>
                  <a:prstClr val="white"/>
                </a:solidFill>
              </a:rPr>
              <a:t>		</a:t>
            </a:r>
            <a:r>
              <a:rPr lang="pt-PT" sz="1800" i="1" dirty="0">
                <a:solidFill>
                  <a:prstClr val="white"/>
                </a:solidFill>
              </a:rPr>
              <a:t>exemplo</a:t>
            </a:r>
            <a:r>
              <a:rPr lang="pt-PT" sz="1800" dirty="0">
                <a:solidFill>
                  <a:prstClr val="white"/>
                </a:solidFill>
              </a:rPr>
              <a:t>: (</a:t>
            </a:r>
            <a:r>
              <a:rPr lang="pt-PT" sz="1800" dirty="0" err="1">
                <a:solidFill>
                  <a:prstClr val="white"/>
                </a:solidFill>
              </a:rPr>
              <a:t>defun</a:t>
            </a:r>
            <a:r>
              <a:rPr lang="pt-PT" sz="1800" dirty="0">
                <a:solidFill>
                  <a:prstClr val="white"/>
                </a:solidFill>
              </a:rPr>
              <a:t> g(n)</a:t>
            </a:r>
          </a:p>
          <a:p>
            <a:pPr lvl="0">
              <a:buNone/>
            </a:pPr>
            <a:r>
              <a:rPr lang="pt-PT" sz="1800" dirty="0">
                <a:solidFill>
                  <a:prstClr val="white"/>
                </a:solidFill>
              </a:rPr>
              <a:t>			       (</a:t>
            </a:r>
            <a:r>
              <a:rPr lang="pt-PT" sz="1800" dirty="0" err="1">
                <a:solidFill>
                  <a:prstClr val="white"/>
                </a:solidFill>
              </a:rPr>
              <a:t>apply</a:t>
            </a:r>
            <a:r>
              <a:rPr lang="pt-PT" sz="1800" dirty="0">
                <a:solidFill>
                  <a:prstClr val="white"/>
                </a:solidFill>
              </a:rPr>
              <a:t> (</a:t>
            </a:r>
            <a:r>
              <a:rPr lang="pt-PT" sz="1800" dirty="0" err="1">
                <a:solidFill>
                  <a:prstClr val="white"/>
                </a:solidFill>
              </a:rPr>
              <a:t>nth</a:t>
            </a:r>
            <a:r>
              <a:rPr lang="pt-PT" sz="1800" dirty="0">
                <a:solidFill>
                  <a:prstClr val="white"/>
                </a:solidFill>
              </a:rPr>
              <a:t> n ‘(+ - / *)) ‘(2 3)))</a:t>
            </a:r>
          </a:p>
          <a:p>
            <a:pPr>
              <a:buFont typeface="Wingdings" pitchFamily="2" charset="2"/>
              <a:buNone/>
            </a:pPr>
            <a:endParaRPr lang="pt-PT" dirty="0"/>
          </a:p>
          <a:p>
            <a:pPr>
              <a:buFont typeface="Wingdings" pitchFamily="2" charset="2"/>
              <a:buNone/>
            </a:pPr>
            <a:r>
              <a:rPr lang="pt-PT" dirty="0"/>
              <a:t>	(</a:t>
            </a:r>
            <a:r>
              <a:rPr lang="pt-PT" dirty="0" err="1">
                <a:solidFill>
                  <a:srgbClr val="FFFF00"/>
                </a:solidFill>
              </a:rPr>
              <a:t>funcall</a:t>
            </a:r>
            <a:r>
              <a:rPr lang="pt-PT" dirty="0"/>
              <a:t> &lt;função&gt; &lt;</a:t>
            </a:r>
            <a:r>
              <a:rPr lang="pt-PT" dirty="0" err="1"/>
              <a:t>prmts</a:t>
            </a:r>
            <a:r>
              <a:rPr lang="pt-PT" dirty="0"/>
              <a:t>&gt;)</a:t>
            </a:r>
          </a:p>
          <a:p>
            <a:pPr lvl="0">
              <a:buNone/>
            </a:pPr>
            <a:r>
              <a:rPr lang="pt-PT" sz="1800" dirty="0">
                <a:solidFill>
                  <a:prstClr val="white"/>
                </a:solidFill>
              </a:rPr>
              <a:t>		</a:t>
            </a:r>
            <a:r>
              <a:rPr lang="pt-PT" sz="1800" i="1" dirty="0">
                <a:solidFill>
                  <a:prstClr val="white"/>
                </a:solidFill>
              </a:rPr>
              <a:t>exemplo</a:t>
            </a:r>
            <a:r>
              <a:rPr lang="pt-PT" sz="1800" dirty="0">
                <a:solidFill>
                  <a:prstClr val="white"/>
                </a:solidFill>
              </a:rPr>
              <a:t>: (</a:t>
            </a:r>
            <a:r>
              <a:rPr lang="pt-PT" sz="1800" dirty="0" err="1">
                <a:solidFill>
                  <a:prstClr val="white"/>
                </a:solidFill>
              </a:rPr>
              <a:t>defun</a:t>
            </a:r>
            <a:r>
              <a:rPr lang="pt-PT" sz="1800" dirty="0">
                <a:solidFill>
                  <a:prstClr val="white"/>
                </a:solidFill>
              </a:rPr>
              <a:t> h(n)</a:t>
            </a:r>
          </a:p>
          <a:p>
            <a:pPr lvl="0">
              <a:buNone/>
            </a:pPr>
            <a:r>
              <a:rPr lang="pt-PT" sz="1800" dirty="0">
                <a:solidFill>
                  <a:prstClr val="white"/>
                </a:solidFill>
              </a:rPr>
              <a:t>			       (</a:t>
            </a:r>
            <a:r>
              <a:rPr lang="pt-PT" sz="1800" dirty="0" err="1">
                <a:solidFill>
                  <a:prstClr val="white"/>
                </a:solidFill>
              </a:rPr>
              <a:t>funcall</a:t>
            </a:r>
            <a:r>
              <a:rPr lang="pt-PT" sz="1800" dirty="0">
                <a:solidFill>
                  <a:prstClr val="white"/>
                </a:solidFill>
              </a:rPr>
              <a:t> (</a:t>
            </a:r>
            <a:r>
              <a:rPr lang="pt-PT" sz="1800" dirty="0" err="1">
                <a:solidFill>
                  <a:prstClr val="white"/>
                </a:solidFill>
              </a:rPr>
              <a:t>nth</a:t>
            </a:r>
            <a:r>
              <a:rPr lang="pt-PT" sz="1800" dirty="0">
                <a:solidFill>
                  <a:prstClr val="white"/>
                </a:solidFill>
              </a:rPr>
              <a:t> n ‘(+ - / *)) 2 3))</a:t>
            </a:r>
          </a:p>
          <a:p>
            <a:pPr>
              <a:buFont typeface="Wingdings" pitchFamily="2" charset="2"/>
              <a:buNone/>
            </a:pPr>
            <a:endParaRPr lang="pt-PT" dirty="0"/>
          </a:p>
          <a:p>
            <a:pPr>
              <a:buFont typeface="Wingdings" pitchFamily="2" charset="2"/>
              <a:buNone/>
            </a:pPr>
            <a:endParaRPr lang="pt-PT" dirty="0"/>
          </a:p>
          <a:p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AA24-52D2-4A84-A255-1968DA1805CB}" type="slidenum">
              <a:rPr lang="pt-PT"/>
              <a:pPr/>
              <a:t>73</a:t>
            </a:fld>
            <a:endParaRPr lang="pt-PT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/>
              <a:t>Funções de correspondência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80000"/>
              </a:lnSpc>
              <a:buFontTx/>
              <a:buNone/>
            </a:pPr>
            <a:r>
              <a:rPr lang="pt-PT" sz="1800" b="1" dirty="0" err="1"/>
              <a:t>mapcar</a:t>
            </a:r>
            <a:r>
              <a:rPr lang="pt-PT" sz="1800" dirty="0"/>
              <a:t> </a:t>
            </a:r>
            <a:r>
              <a:rPr lang="pt-PT" sz="1800" i="1" dirty="0" err="1"/>
              <a:t>function</a:t>
            </a:r>
            <a:r>
              <a:rPr lang="pt-PT" sz="1800" dirty="0"/>
              <a:t> </a:t>
            </a:r>
            <a:r>
              <a:rPr lang="pt-PT" sz="1800" i="1" dirty="0" err="1"/>
              <a:t>list</a:t>
            </a:r>
            <a:r>
              <a:rPr lang="pt-PT" sz="1800" dirty="0"/>
              <a:t> &amp;</a:t>
            </a:r>
            <a:r>
              <a:rPr lang="pt-PT" sz="1800" dirty="0" err="1"/>
              <a:t>rest</a:t>
            </a:r>
            <a:r>
              <a:rPr lang="pt-PT" sz="1800" dirty="0"/>
              <a:t> </a:t>
            </a:r>
            <a:r>
              <a:rPr lang="pt-PT" sz="1800" i="1" dirty="0"/>
              <a:t>more-</a:t>
            </a:r>
            <a:r>
              <a:rPr lang="pt-PT" sz="1800" i="1" dirty="0" err="1"/>
              <a:t>lists</a:t>
            </a:r>
            <a:r>
              <a:rPr lang="pt-PT" sz="1800" dirty="0"/>
              <a:t>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PT" sz="1800" b="1" dirty="0" err="1"/>
              <a:t>maplist</a:t>
            </a:r>
            <a:r>
              <a:rPr lang="pt-PT" sz="1800" dirty="0"/>
              <a:t> </a:t>
            </a:r>
            <a:r>
              <a:rPr lang="pt-PT" sz="1800" i="1" dirty="0" err="1"/>
              <a:t>function</a:t>
            </a:r>
            <a:r>
              <a:rPr lang="pt-PT" sz="1800" dirty="0"/>
              <a:t> </a:t>
            </a:r>
            <a:r>
              <a:rPr lang="pt-PT" sz="1800" i="1" dirty="0" err="1"/>
              <a:t>list</a:t>
            </a:r>
            <a:r>
              <a:rPr lang="pt-PT" sz="1800" dirty="0"/>
              <a:t> &amp;</a:t>
            </a:r>
            <a:r>
              <a:rPr lang="pt-PT" sz="1800" dirty="0" err="1"/>
              <a:t>rest</a:t>
            </a:r>
            <a:r>
              <a:rPr lang="pt-PT" sz="1800" dirty="0"/>
              <a:t> </a:t>
            </a:r>
            <a:r>
              <a:rPr lang="pt-PT" sz="1800" i="1" dirty="0"/>
              <a:t>more-</a:t>
            </a:r>
            <a:r>
              <a:rPr lang="pt-PT" sz="1800" i="1" dirty="0" err="1"/>
              <a:t>lists</a:t>
            </a:r>
            <a:r>
              <a:rPr lang="pt-PT" sz="1800" dirty="0"/>
              <a:t>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pt-PT" sz="1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pt-PT" sz="1800" b="1" dirty="0" err="1"/>
              <a:t>mapc</a:t>
            </a:r>
            <a:r>
              <a:rPr lang="pt-PT" sz="1800" dirty="0"/>
              <a:t> </a:t>
            </a:r>
            <a:r>
              <a:rPr lang="pt-PT" sz="1800" i="1" dirty="0" err="1"/>
              <a:t>function</a:t>
            </a:r>
            <a:r>
              <a:rPr lang="pt-PT" sz="1800" dirty="0"/>
              <a:t> </a:t>
            </a:r>
            <a:r>
              <a:rPr lang="pt-PT" sz="1800" i="1" dirty="0" err="1"/>
              <a:t>list</a:t>
            </a:r>
            <a:r>
              <a:rPr lang="pt-PT" sz="1800" dirty="0"/>
              <a:t> &amp;</a:t>
            </a:r>
            <a:r>
              <a:rPr lang="pt-PT" sz="1800" dirty="0" err="1"/>
              <a:t>rest</a:t>
            </a:r>
            <a:r>
              <a:rPr lang="pt-PT" sz="1800" dirty="0"/>
              <a:t> </a:t>
            </a:r>
            <a:r>
              <a:rPr lang="pt-PT" sz="1800" i="1" dirty="0"/>
              <a:t>more-</a:t>
            </a:r>
            <a:r>
              <a:rPr lang="pt-PT" sz="1800" i="1" dirty="0" err="1"/>
              <a:t>lists</a:t>
            </a:r>
            <a:r>
              <a:rPr lang="pt-PT" sz="1800" dirty="0"/>
              <a:t> 	   -- não acumulam o resultado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PT" sz="1800" b="1" dirty="0" err="1"/>
              <a:t>mapl</a:t>
            </a:r>
            <a:r>
              <a:rPr lang="pt-PT" sz="1800" dirty="0"/>
              <a:t> </a:t>
            </a:r>
            <a:r>
              <a:rPr lang="pt-PT" sz="1800" i="1" dirty="0" err="1"/>
              <a:t>function</a:t>
            </a:r>
            <a:r>
              <a:rPr lang="pt-PT" sz="1800" dirty="0"/>
              <a:t> </a:t>
            </a:r>
            <a:r>
              <a:rPr lang="pt-PT" sz="1800" i="1" dirty="0" err="1"/>
              <a:t>list</a:t>
            </a:r>
            <a:r>
              <a:rPr lang="pt-PT" sz="1800" dirty="0"/>
              <a:t> &amp;</a:t>
            </a:r>
            <a:r>
              <a:rPr lang="pt-PT" sz="1800" dirty="0" err="1"/>
              <a:t>rest</a:t>
            </a:r>
            <a:r>
              <a:rPr lang="pt-PT" sz="1800" dirty="0"/>
              <a:t> </a:t>
            </a:r>
            <a:r>
              <a:rPr lang="pt-PT" sz="1800" i="1" dirty="0"/>
              <a:t>more-</a:t>
            </a:r>
            <a:r>
              <a:rPr lang="pt-PT" sz="1800" i="1" dirty="0" err="1"/>
              <a:t>lists</a:t>
            </a:r>
            <a:r>
              <a:rPr lang="pt-PT" sz="1800" dirty="0"/>
              <a:t>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pt-PT" sz="1800" b="1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pt-PT" sz="1800" b="1" dirty="0" err="1"/>
              <a:t>mapcan</a:t>
            </a:r>
            <a:r>
              <a:rPr lang="pt-PT" sz="1800" dirty="0"/>
              <a:t> </a:t>
            </a:r>
            <a:r>
              <a:rPr lang="pt-PT" sz="1800" i="1" dirty="0" err="1"/>
              <a:t>function</a:t>
            </a:r>
            <a:r>
              <a:rPr lang="pt-PT" sz="1800" dirty="0"/>
              <a:t> </a:t>
            </a:r>
            <a:r>
              <a:rPr lang="pt-PT" sz="1800" i="1" dirty="0" err="1"/>
              <a:t>list</a:t>
            </a:r>
            <a:r>
              <a:rPr lang="pt-PT" sz="1800" dirty="0"/>
              <a:t> &amp;</a:t>
            </a:r>
            <a:r>
              <a:rPr lang="pt-PT" sz="1800" dirty="0" err="1"/>
              <a:t>rest</a:t>
            </a:r>
            <a:r>
              <a:rPr lang="pt-PT" sz="1800" dirty="0"/>
              <a:t> </a:t>
            </a:r>
            <a:r>
              <a:rPr lang="pt-PT" sz="1800" i="1" dirty="0"/>
              <a:t>more-</a:t>
            </a:r>
            <a:r>
              <a:rPr lang="pt-PT" sz="1800" i="1" dirty="0" err="1"/>
              <a:t>lists</a:t>
            </a:r>
            <a:r>
              <a:rPr lang="pt-PT" sz="1800" dirty="0"/>
              <a:t>    -- usam funções destrutivas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PT" sz="1800" b="1" dirty="0" err="1"/>
              <a:t>mapcon</a:t>
            </a:r>
            <a:r>
              <a:rPr lang="pt-PT" sz="1800" dirty="0"/>
              <a:t> </a:t>
            </a:r>
            <a:r>
              <a:rPr lang="pt-PT" sz="1800" i="1" dirty="0" err="1"/>
              <a:t>function</a:t>
            </a:r>
            <a:r>
              <a:rPr lang="pt-PT" sz="1800" dirty="0"/>
              <a:t> </a:t>
            </a:r>
            <a:r>
              <a:rPr lang="pt-PT" sz="1800" i="1" dirty="0" err="1"/>
              <a:t>list</a:t>
            </a:r>
            <a:r>
              <a:rPr lang="pt-PT" sz="1800" dirty="0"/>
              <a:t> &amp;</a:t>
            </a:r>
            <a:r>
              <a:rPr lang="pt-PT" sz="1800" dirty="0" err="1"/>
              <a:t>rest</a:t>
            </a:r>
            <a:r>
              <a:rPr lang="pt-PT" sz="1800" dirty="0"/>
              <a:t> </a:t>
            </a:r>
            <a:r>
              <a:rPr lang="pt-PT" sz="1800" i="1" dirty="0"/>
              <a:t>more-</a:t>
            </a:r>
            <a:r>
              <a:rPr lang="pt-PT" sz="1800" i="1" dirty="0" err="1"/>
              <a:t>lists</a:t>
            </a:r>
            <a:r>
              <a:rPr lang="pt-PT" sz="1800" dirty="0"/>
              <a:t>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pt-PT" sz="1800" dirty="0"/>
          </a:p>
          <a:p>
            <a:pPr>
              <a:lnSpc>
                <a:spcPct val="80000"/>
              </a:lnSpc>
            </a:pPr>
            <a:r>
              <a:rPr lang="pt-PT" sz="1800" dirty="0"/>
              <a:t>Exemplos: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PT" sz="1600" dirty="0"/>
              <a:t>(</a:t>
            </a:r>
            <a:r>
              <a:rPr lang="pt-PT" sz="1600" dirty="0" err="1"/>
              <a:t>mapcar</a:t>
            </a:r>
            <a:r>
              <a:rPr lang="pt-PT" sz="1600" dirty="0"/>
              <a:t> ‘+ ‘(1 2 3) ‘(6 7 8))   =&gt; (7 9 11) ;; função de 2 argumentos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PT" sz="1600" dirty="0"/>
              <a:t>(</a:t>
            </a:r>
            <a:r>
              <a:rPr lang="pt-PT" sz="1600" dirty="0" err="1"/>
              <a:t>mapcar</a:t>
            </a:r>
            <a:r>
              <a:rPr lang="pt-PT" sz="1600" dirty="0"/>
              <a:t> #'</a:t>
            </a:r>
            <a:r>
              <a:rPr lang="pt-PT" sz="1600" dirty="0" err="1"/>
              <a:t>abs</a:t>
            </a:r>
            <a:r>
              <a:rPr lang="pt-PT" sz="1600" dirty="0"/>
              <a:t> '(3 -4 2 -5 -6)) =&gt; (3 4 2 5 6) ;; função de 1 argumento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pt-PT" sz="16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pt-PT" sz="1600" dirty="0"/>
              <a:t>(</a:t>
            </a:r>
            <a:r>
              <a:rPr lang="pt-PT" sz="1600" dirty="0" err="1"/>
              <a:t>maplist</a:t>
            </a:r>
            <a:r>
              <a:rPr lang="pt-PT" sz="1600" dirty="0"/>
              <a:t> #'(lambda (x) (</a:t>
            </a:r>
            <a:r>
              <a:rPr lang="pt-PT" sz="1600" dirty="0" err="1"/>
              <a:t>cons</a:t>
            </a:r>
            <a:r>
              <a:rPr lang="pt-PT" sz="1600" dirty="0"/>
              <a:t> '</a:t>
            </a:r>
            <a:r>
              <a:rPr lang="pt-PT" sz="1600" dirty="0" err="1"/>
              <a:t>foo</a:t>
            </a:r>
            <a:r>
              <a:rPr lang="pt-PT" sz="1600" dirty="0"/>
              <a:t> x)) '(a b c d))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PT" sz="1600" dirty="0"/>
              <a:t>				=&gt; ((</a:t>
            </a:r>
            <a:r>
              <a:rPr lang="pt-PT" sz="1600" dirty="0" err="1"/>
              <a:t>foo</a:t>
            </a:r>
            <a:r>
              <a:rPr lang="pt-PT" sz="1600" dirty="0"/>
              <a:t> a b c d) (</a:t>
            </a:r>
            <a:r>
              <a:rPr lang="pt-PT" sz="1600" dirty="0" err="1"/>
              <a:t>foo</a:t>
            </a:r>
            <a:r>
              <a:rPr lang="pt-PT" sz="1600" dirty="0"/>
              <a:t> b c d) (</a:t>
            </a:r>
            <a:r>
              <a:rPr lang="pt-PT" sz="1600" dirty="0" err="1"/>
              <a:t>foo</a:t>
            </a:r>
            <a:r>
              <a:rPr lang="pt-PT" sz="1600" dirty="0"/>
              <a:t> c d) (</a:t>
            </a:r>
            <a:r>
              <a:rPr lang="pt-PT" sz="1600" dirty="0" err="1"/>
              <a:t>foo</a:t>
            </a:r>
            <a:r>
              <a:rPr lang="pt-PT" sz="1600" dirty="0"/>
              <a:t> d))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5CBE-4DFB-4291-AEEC-28BA0A96EDEE}" type="slidenum">
              <a:rPr lang="pt-PT"/>
              <a:pPr/>
              <a:t>74</a:t>
            </a:fld>
            <a:endParaRPr lang="pt-PT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Exemplo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dirty="0"/>
              <a:t>Dada uma lista de </a:t>
            </a:r>
            <a:r>
              <a:rPr lang="pt-PT" sz="2000" dirty="0" err="1"/>
              <a:t>tripletes</a:t>
            </a:r>
            <a:r>
              <a:rPr lang="pt-PT" sz="2000" dirty="0"/>
              <a:t> com a seguinte estrutura: </a:t>
            </a:r>
          </a:p>
          <a:p>
            <a:pPr marL="457200" lvl="1" indent="0">
              <a:buNone/>
            </a:pPr>
            <a:r>
              <a:rPr lang="pt-PT" sz="1600" dirty="0"/>
              <a:t>	 &lt;pessoa&gt;  ::= (&lt;nome&gt; &lt;idade&gt; &lt;país&gt;)</a:t>
            </a:r>
          </a:p>
          <a:p>
            <a:pPr marL="68580" indent="0">
              <a:buNone/>
            </a:pPr>
            <a:r>
              <a:rPr lang="pt-PT" sz="1600" dirty="0"/>
              <a:t>	 &lt;pessoas&gt; ::= (&lt;pessoa&gt;*)</a:t>
            </a:r>
          </a:p>
          <a:p>
            <a:pPr marL="68580" indent="0">
              <a:buNone/>
            </a:pPr>
            <a:r>
              <a:rPr lang="pt-PT" sz="2000" dirty="0"/>
              <a:t>Defina uma função para listar os países das pessoas com mais de 50 anos.</a:t>
            </a:r>
          </a:p>
          <a:p>
            <a:pPr marL="525780" lvl="1" indent="0">
              <a:buNone/>
            </a:pPr>
            <a:r>
              <a:rPr lang="pt-PT" sz="1600" dirty="0">
                <a:solidFill>
                  <a:srgbClr val="FFFF00"/>
                </a:solidFill>
              </a:rPr>
              <a:t>(</a:t>
            </a:r>
            <a:r>
              <a:rPr lang="pt-PT" sz="1600" dirty="0" err="1">
                <a:solidFill>
                  <a:srgbClr val="FFFF00"/>
                </a:solidFill>
              </a:rPr>
              <a:t>defun</a:t>
            </a:r>
            <a:r>
              <a:rPr lang="pt-PT" sz="1600" dirty="0">
                <a:solidFill>
                  <a:srgbClr val="FFFF00"/>
                </a:solidFill>
              </a:rPr>
              <a:t> maiores50 (pessoas)</a:t>
            </a:r>
          </a:p>
          <a:p>
            <a:pPr marL="525780" lvl="1" indent="0">
              <a:buNone/>
            </a:pPr>
            <a:r>
              <a:rPr lang="pt-PT" sz="1600" dirty="0">
                <a:solidFill>
                  <a:srgbClr val="FFFF00"/>
                </a:solidFill>
              </a:rPr>
              <a:t>    (</a:t>
            </a:r>
            <a:r>
              <a:rPr lang="pt-PT" sz="1600" dirty="0" err="1">
                <a:solidFill>
                  <a:srgbClr val="FFFF00"/>
                </a:solidFill>
              </a:rPr>
              <a:t>apply</a:t>
            </a:r>
            <a:r>
              <a:rPr lang="pt-PT" sz="1600" dirty="0">
                <a:solidFill>
                  <a:srgbClr val="FFFF00"/>
                </a:solidFill>
              </a:rPr>
              <a:t> #’</a:t>
            </a:r>
            <a:r>
              <a:rPr lang="pt-PT" sz="1600" dirty="0" err="1">
                <a:solidFill>
                  <a:srgbClr val="FFFF00"/>
                </a:solidFill>
              </a:rPr>
              <a:t>append</a:t>
            </a:r>
            <a:r>
              <a:rPr lang="pt-PT" sz="1600" dirty="0">
                <a:solidFill>
                  <a:srgbClr val="FFFF00"/>
                </a:solidFill>
              </a:rPr>
              <a:t> </a:t>
            </a:r>
            <a:r>
              <a:rPr lang="pt-PT" sz="1600" dirty="0">
                <a:solidFill>
                  <a:schemeClr val="accent4"/>
                </a:solidFill>
              </a:rPr>
              <a:t>;; remove os </a:t>
            </a:r>
            <a:r>
              <a:rPr lang="pt-PT" sz="1600" dirty="0" err="1">
                <a:solidFill>
                  <a:schemeClr val="accent4"/>
                </a:solidFill>
              </a:rPr>
              <a:t>nils</a:t>
            </a:r>
            <a:r>
              <a:rPr lang="pt-PT" sz="1600" dirty="0">
                <a:solidFill>
                  <a:schemeClr val="accent4"/>
                </a:solidFill>
              </a:rPr>
              <a:t> de uma lista de listas</a:t>
            </a:r>
          </a:p>
          <a:p>
            <a:pPr marL="525780" lvl="1" indent="0">
              <a:buNone/>
            </a:pPr>
            <a:r>
              <a:rPr lang="pt-PT" sz="1600" dirty="0">
                <a:solidFill>
                  <a:srgbClr val="FFFF00"/>
                </a:solidFill>
              </a:rPr>
              <a:t>         (</a:t>
            </a:r>
            <a:r>
              <a:rPr lang="pt-PT" sz="1600" dirty="0" err="1">
                <a:solidFill>
                  <a:srgbClr val="FFFF00"/>
                </a:solidFill>
              </a:rPr>
              <a:t>mapcar</a:t>
            </a:r>
            <a:r>
              <a:rPr lang="pt-PT" sz="1600" dirty="0">
                <a:solidFill>
                  <a:srgbClr val="FFFF00"/>
                </a:solidFill>
              </a:rPr>
              <a:t> </a:t>
            </a:r>
            <a:r>
              <a:rPr lang="pt-PT" sz="1600" dirty="0">
                <a:solidFill>
                  <a:schemeClr val="accent2"/>
                </a:solidFill>
              </a:rPr>
              <a:t>(</a:t>
            </a:r>
            <a:r>
              <a:rPr lang="pt-PT" sz="1600" dirty="0">
                <a:solidFill>
                  <a:srgbClr val="FFFF00"/>
                </a:solidFill>
              </a:rPr>
              <a:t>lambda (pessoa) </a:t>
            </a:r>
          </a:p>
          <a:p>
            <a:pPr marL="525780" lvl="1" indent="0">
              <a:buNone/>
            </a:pPr>
            <a:r>
              <a:rPr lang="pt-PT" sz="1600" dirty="0">
                <a:solidFill>
                  <a:srgbClr val="FFFF00"/>
                </a:solidFill>
              </a:rPr>
              <a:t>		      (</a:t>
            </a:r>
            <a:r>
              <a:rPr lang="pt-PT" sz="1600" dirty="0" err="1">
                <a:solidFill>
                  <a:srgbClr val="FFFF00"/>
                </a:solidFill>
              </a:rPr>
              <a:t>cond</a:t>
            </a:r>
            <a:r>
              <a:rPr lang="pt-PT" sz="1600" dirty="0">
                <a:solidFill>
                  <a:srgbClr val="FFFF00"/>
                </a:solidFill>
              </a:rPr>
              <a:t> ((&gt; (</a:t>
            </a:r>
            <a:r>
              <a:rPr lang="pt-PT" sz="1600" dirty="0" err="1">
                <a:solidFill>
                  <a:srgbClr val="FFFF00"/>
                </a:solidFill>
              </a:rPr>
              <a:t>second</a:t>
            </a:r>
            <a:r>
              <a:rPr lang="pt-PT" sz="1600" dirty="0">
                <a:solidFill>
                  <a:srgbClr val="FFFF00"/>
                </a:solidFill>
              </a:rPr>
              <a:t> pessoa) 50) (</a:t>
            </a:r>
            <a:r>
              <a:rPr lang="pt-PT" sz="1600" dirty="0" err="1">
                <a:solidFill>
                  <a:srgbClr val="FFFF00"/>
                </a:solidFill>
              </a:rPr>
              <a:t>cddr</a:t>
            </a:r>
            <a:r>
              <a:rPr lang="pt-PT" sz="1600" dirty="0">
                <a:solidFill>
                  <a:srgbClr val="FFFF00"/>
                </a:solidFill>
              </a:rPr>
              <a:t> pessoa))) </a:t>
            </a:r>
          </a:p>
          <a:p>
            <a:pPr marL="525780" lvl="1" indent="0">
              <a:buNone/>
            </a:pPr>
            <a:r>
              <a:rPr lang="pt-PT" sz="1600" dirty="0">
                <a:solidFill>
                  <a:srgbClr val="FFFF00"/>
                </a:solidFill>
              </a:rPr>
              <a:t>			  (t nil) )</a:t>
            </a:r>
            <a:r>
              <a:rPr lang="pt-PT" sz="1600" dirty="0">
                <a:solidFill>
                  <a:schemeClr val="accent2"/>
                </a:solidFill>
              </a:rPr>
              <a:t>)</a:t>
            </a:r>
          </a:p>
          <a:p>
            <a:pPr marL="525780" lvl="1" indent="0">
              <a:buNone/>
            </a:pPr>
            <a:r>
              <a:rPr lang="pt-PT" sz="1600" dirty="0">
                <a:solidFill>
                  <a:srgbClr val="FFFF00"/>
                </a:solidFill>
              </a:rPr>
              <a:t>	          	 pessoas)))</a:t>
            </a:r>
          </a:p>
          <a:p>
            <a:pPr marL="525780" lvl="1" indent="0">
              <a:buNone/>
            </a:pPr>
            <a:endParaRPr lang="pt-PT" sz="1600" dirty="0">
              <a:solidFill>
                <a:srgbClr val="FFFF00"/>
              </a:solidFill>
            </a:endParaRPr>
          </a:p>
          <a:p>
            <a:pPr marL="68580" indent="0">
              <a:buNone/>
            </a:pPr>
            <a:r>
              <a:rPr lang="pt-PT" sz="1800" dirty="0"/>
              <a:t>;;; (maiores50 '((</a:t>
            </a:r>
            <a:r>
              <a:rPr lang="pt-PT" sz="1800" dirty="0" err="1"/>
              <a:t>antonio</a:t>
            </a:r>
            <a:r>
              <a:rPr lang="pt-PT" sz="1800" dirty="0"/>
              <a:t> 51 PT)(</a:t>
            </a:r>
            <a:r>
              <a:rPr lang="pt-PT" sz="1800" dirty="0" err="1"/>
              <a:t>brad</a:t>
            </a:r>
            <a:r>
              <a:rPr lang="pt-PT" sz="1800" dirty="0"/>
              <a:t> 34 UK) (charles 77 FR))) &gt;&gt; (PT FR)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603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Detalhes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0639"/>
            <a:ext cx="7772400" cy="4572000"/>
          </a:xfrm>
        </p:spPr>
        <p:txBody>
          <a:bodyPr>
            <a:normAutofit/>
          </a:bodyPr>
          <a:lstStyle/>
          <a:p>
            <a:r>
              <a:rPr lang="pt-PT" dirty="0" err="1">
                <a:solidFill>
                  <a:schemeClr val="accent2"/>
                </a:solidFill>
              </a:rPr>
              <a:t>Apply</a:t>
            </a:r>
            <a:r>
              <a:rPr lang="pt-PT" dirty="0">
                <a:solidFill>
                  <a:schemeClr val="accent2"/>
                </a:solidFill>
              </a:rPr>
              <a:t> #‘</a:t>
            </a:r>
            <a:r>
              <a:rPr lang="pt-PT" dirty="0" err="1">
                <a:solidFill>
                  <a:schemeClr val="accent2"/>
                </a:solidFill>
              </a:rPr>
              <a:t>append</a:t>
            </a:r>
            <a:r>
              <a:rPr lang="pt-PT" dirty="0">
                <a:solidFill>
                  <a:schemeClr val="accent2"/>
                </a:solidFill>
              </a:rPr>
              <a:t> …</a:t>
            </a:r>
          </a:p>
          <a:p>
            <a:pPr lvl="5"/>
            <a:r>
              <a:rPr lang="pt-PT" dirty="0"/>
              <a:t>Útil para remover </a:t>
            </a:r>
            <a:r>
              <a:rPr lang="pt-PT" dirty="0" err="1"/>
              <a:t>nils</a:t>
            </a:r>
            <a:r>
              <a:rPr lang="pt-PT" dirty="0"/>
              <a:t> de uma lista de listas. </a:t>
            </a:r>
          </a:p>
          <a:p>
            <a:pPr marL="397764" lvl="1" indent="0">
              <a:buNone/>
            </a:pPr>
            <a:r>
              <a:rPr lang="pt-PT" sz="1800" dirty="0"/>
              <a:t>(</a:t>
            </a:r>
            <a:r>
              <a:rPr lang="pt-PT" sz="1800" dirty="0" err="1"/>
              <a:t>apply</a:t>
            </a:r>
            <a:r>
              <a:rPr lang="pt-PT" sz="1800" dirty="0"/>
              <a:t> #‘</a:t>
            </a:r>
            <a:r>
              <a:rPr lang="pt-PT" sz="1800" dirty="0" err="1"/>
              <a:t>append</a:t>
            </a:r>
            <a:r>
              <a:rPr lang="pt-PT" sz="1800" dirty="0"/>
              <a:t> ‘((a) (b) nil (c) nil </a:t>
            </a:r>
            <a:r>
              <a:rPr lang="pt-PT" sz="1800" dirty="0" err="1"/>
              <a:t>nil</a:t>
            </a:r>
            <a:r>
              <a:rPr lang="pt-PT" sz="1800" dirty="0"/>
              <a:t> (d)))</a:t>
            </a:r>
          </a:p>
          <a:p>
            <a:pPr marL="397764" lvl="1" indent="0">
              <a:buNone/>
            </a:pPr>
            <a:r>
              <a:rPr lang="pt-PT" sz="1800" dirty="0"/>
              <a:t>&gt;&gt; (a b c d)</a:t>
            </a:r>
          </a:p>
          <a:p>
            <a:pPr marL="397764" lvl="1" indent="0">
              <a:buNone/>
            </a:pPr>
            <a:endParaRPr lang="pt-PT" sz="1800" dirty="0"/>
          </a:p>
          <a:p>
            <a:pPr marL="397764" lvl="1" indent="0">
              <a:buNone/>
            </a:pPr>
            <a:endParaRPr lang="pt-PT" sz="1800" dirty="0"/>
          </a:p>
          <a:p>
            <a:pPr marL="0" indent="-59436">
              <a:buNone/>
            </a:pPr>
            <a:r>
              <a:rPr lang="pt-PT" dirty="0"/>
              <a:t>Pormenor:</a:t>
            </a:r>
            <a:endParaRPr lang="pt-PT" sz="2200" dirty="0"/>
          </a:p>
          <a:p>
            <a:pPr marL="397764" lvl="1" indent="0">
              <a:buNone/>
            </a:pPr>
            <a:r>
              <a:rPr lang="fr-FR" sz="1500" dirty="0"/>
              <a:t>( </a:t>
            </a:r>
            <a:r>
              <a:rPr lang="fr-FR" sz="1500" dirty="0">
                <a:solidFill>
                  <a:srgbClr val="FFFF00"/>
                </a:solidFill>
              </a:rPr>
              <a:t>(lambda (</a:t>
            </a:r>
            <a:r>
              <a:rPr lang="fr-FR" sz="1500" dirty="0" err="1">
                <a:solidFill>
                  <a:srgbClr val="FFFF00"/>
                </a:solidFill>
              </a:rPr>
              <a:t>pessoa</a:t>
            </a:r>
            <a:r>
              <a:rPr lang="fr-FR" sz="1500" dirty="0">
                <a:solidFill>
                  <a:srgbClr val="FFFF00"/>
                </a:solidFill>
              </a:rPr>
              <a:t>) (</a:t>
            </a:r>
            <a:r>
              <a:rPr lang="fr-FR" sz="1500" dirty="0" err="1">
                <a:solidFill>
                  <a:srgbClr val="FFFF00"/>
                </a:solidFill>
              </a:rPr>
              <a:t>cond</a:t>
            </a:r>
            <a:r>
              <a:rPr lang="fr-FR" sz="1500" dirty="0">
                <a:solidFill>
                  <a:srgbClr val="FFFF00"/>
                </a:solidFill>
              </a:rPr>
              <a:t> ((&gt; (second lista) 50)  </a:t>
            </a:r>
            <a:r>
              <a:rPr lang="fr-FR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fr-FR" sz="15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third</a:t>
            </a:r>
            <a:r>
              <a:rPr lang="fr-FR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p))</a:t>
            </a:r>
            <a:r>
              <a:rPr lang="fr-FR" sz="1500" dirty="0">
                <a:solidFill>
                  <a:srgbClr val="FFFF00"/>
                </a:solidFill>
              </a:rPr>
              <a:t>) (t </a:t>
            </a:r>
            <a:r>
              <a:rPr lang="fr-FR" sz="1500" dirty="0" err="1">
                <a:solidFill>
                  <a:srgbClr val="FFFF00"/>
                </a:solidFill>
              </a:rPr>
              <a:t>nil</a:t>
            </a:r>
            <a:r>
              <a:rPr lang="fr-FR" sz="1500" dirty="0">
                <a:solidFill>
                  <a:srgbClr val="FFFF00"/>
                </a:solidFill>
              </a:rPr>
              <a:t>)) </a:t>
            </a:r>
            <a:r>
              <a:rPr lang="pt-PT" sz="1500" dirty="0">
                <a:solidFill>
                  <a:srgbClr val="FFFF00"/>
                </a:solidFill>
              </a:rPr>
              <a:t> ‘</a:t>
            </a:r>
            <a:r>
              <a:rPr lang="pt-PT" sz="1500" dirty="0"/>
              <a:t>(c 77 PT) )</a:t>
            </a:r>
          </a:p>
          <a:p>
            <a:pPr marL="397764" lvl="1" indent="0">
              <a:buNone/>
            </a:pPr>
            <a:r>
              <a:rPr lang="pt-PT" sz="1500" dirty="0"/>
              <a:t>&gt;&gt; PT</a:t>
            </a:r>
          </a:p>
          <a:p>
            <a:pPr marL="397764" lvl="1" indent="0">
              <a:buNone/>
            </a:pPr>
            <a:endParaRPr lang="pt-PT" sz="1500" dirty="0"/>
          </a:p>
          <a:p>
            <a:pPr marL="397764" lvl="1" indent="0">
              <a:buNone/>
            </a:pPr>
            <a:r>
              <a:rPr lang="fr-FR" sz="1500" dirty="0"/>
              <a:t>( </a:t>
            </a:r>
            <a:r>
              <a:rPr lang="fr-FR" sz="1500" dirty="0">
                <a:solidFill>
                  <a:srgbClr val="FFFF00"/>
                </a:solidFill>
              </a:rPr>
              <a:t>(lambda (</a:t>
            </a:r>
            <a:r>
              <a:rPr lang="fr-FR" sz="1500" dirty="0" err="1">
                <a:solidFill>
                  <a:srgbClr val="FFFF00"/>
                </a:solidFill>
              </a:rPr>
              <a:t>pessoa</a:t>
            </a:r>
            <a:r>
              <a:rPr lang="fr-FR" sz="1500" dirty="0">
                <a:solidFill>
                  <a:srgbClr val="FFFF00"/>
                </a:solidFill>
              </a:rPr>
              <a:t>) (</a:t>
            </a:r>
            <a:r>
              <a:rPr lang="fr-FR" sz="1500" dirty="0" err="1">
                <a:solidFill>
                  <a:srgbClr val="FFFF00"/>
                </a:solidFill>
              </a:rPr>
              <a:t>cond</a:t>
            </a:r>
            <a:r>
              <a:rPr lang="fr-FR" sz="1500" dirty="0">
                <a:solidFill>
                  <a:srgbClr val="FFFF00"/>
                </a:solidFill>
              </a:rPr>
              <a:t> ((&gt; (second lista) 50)  </a:t>
            </a:r>
            <a:r>
              <a:rPr lang="fr-FR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fr-FR" sz="15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cddr</a:t>
            </a:r>
            <a:r>
              <a:rPr lang="fr-FR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p)</a:t>
            </a:r>
            <a:r>
              <a:rPr lang="fr-FR" sz="1500" dirty="0">
                <a:solidFill>
                  <a:srgbClr val="FFFF00"/>
                </a:solidFill>
              </a:rPr>
              <a:t>) (t </a:t>
            </a:r>
            <a:r>
              <a:rPr lang="fr-FR" sz="1500" dirty="0" err="1">
                <a:solidFill>
                  <a:srgbClr val="FFFF00"/>
                </a:solidFill>
              </a:rPr>
              <a:t>nil</a:t>
            </a:r>
            <a:r>
              <a:rPr lang="fr-FR" sz="1500" dirty="0">
                <a:solidFill>
                  <a:srgbClr val="FFFF00"/>
                </a:solidFill>
              </a:rPr>
              <a:t>))) </a:t>
            </a:r>
            <a:r>
              <a:rPr lang="pt-PT" sz="1500" dirty="0">
                <a:solidFill>
                  <a:srgbClr val="FFFF00"/>
                </a:solidFill>
              </a:rPr>
              <a:t> ‘</a:t>
            </a:r>
            <a:r>
              <a:rPr lang="pt-PT" sz="1500" dirty="0"/>
              <a:t>(c 77 PT) )</a:t>
            </a:r>
          </a:p>
          <a:p>
            <a:pPr marL="397764" lvl="1" indent="0">
              <a:buNone/>
            </a:pPr>
            <a:r>
              <a:rPr lang="pt-PT" sz="1400" dirty="0"/>
              <a:t>&gt;&gt; (PT)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404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Exercicios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pt-PT" sz="1400" dirty="0"/>
              <a:t>Qual o resultado de cada uma das invocações de funções abaixo?</a:t>
            </a:r>
            <a:endParaRPr lang="pt-PT" sz="1000" dirty="0"/>
          </a:p>
          <a:p>
            <a:pPr lvl="1">
              <a:lnSpc>
                <a:spcPct val="120000"/>
              </a:lnSpc>
            </a:pPr>
            <a:r>
              <a:rPr lang="en-US" sz="1200" dirty="0"/>
              <a:t>(</a:t>
            </a:r>
            <a:r>
              <a:rPr lang="en-US" sz="1200" dirty="0" err="1"/>
              <a:t>mapcar</a:t>
            </a:r>
            <a:r>
              <a:rPr lang="en-US" sz="1200" dirty="0"/>
              <a:t> #'1+ '(1 2 3 4 5))</a:t>
            </a:r>
            <a:endParaRPr lang="pt-PT" sz="900" dirty="0"/>
          </a:p>
          <a:p>
            <a:pPr lvl="1">
              <a:lnSpc>
                <a:spcPct val="120000"/>
              </a:lnSpc>
            </a:pPr>
            <a:r>
              <a:rPr lang="en-US" sz="1200" dirty="0"/>
              <a:t>(</a:t>
            </a:r>
            <a:r>
              <a:rPr lang="en-US" sz="1200" dirty="0" err="1"/>
              <a:t>mapcar</a:t>
            </a:r>
            <a:r>
              <a:rPr lang="en-US" sz="1200" dirty="0"/>
              <a:t> #'list '(1 2 3 4 5))</a:t>
            </a:r>
            <a:endParaRPr lang="pt-PT" sz="900" dirty="0"/>
          </a:p>
          <a:p>
            <a:pPr lvl="1">
              <a:lnSpc>
                <a:spcPct val="120000"/>
              </a:lnSpc>
            </a:pPr>
            <a:r>
              <a:rPr lang="en-US" sz="1200" dirty="0"/>
              <a:t>(m</a:t>
            </a:r>
            <a:r>
              <a:rPr lang="pt-PT" sz="1200" dirty="0" err="1"/>
              <a:t>apcar</a:t>
            </a:r>
            <a:r>
              <a:rPr lang="pt-PT" sz="1200" dirty="0"/>
              <a:t> #'</a:t>
            </a:r>
            <a:r>
              <a:rPr lang="pt-PT" sz="1200" dirty="0" err="1"/>
              <a:t>list</a:t>
            </a:r>
            <a:r>
              <a:rPr lang="pt-PT" sz="1200" dirty="0"/>
              <a:t> '(1 2 3 4 5) '(a b c))</a:t>
            </a:r>
          </a:p>
          <a:p>
            <a:pPr lvl="1">
              <a:lnSpc>
                <a:spcPct val="120000"/>
              </a:lnSpc>
            </a:pPr>
            <a:endParaRPr lang="pt-PT" sz="900" dirty="0"/>
          </a:p>
          <a:p>
            <a:pPr lvl="0">
              <a:lnSpc>
                <a:spcPct val="120000"/>
              </a:lnSpc>
            </a:pPr>
            <a:r>
              <a:rPr lang="pt-PT" sz="1400" dirty="0"/>
              <a:t>Escreva uma função para somar 2 unidades a todos os elementos de uma lista de números dada.</a:t>
            </a:r>
            <a:endParaRPr lang="pt-PT" sz="1000" dirty="0"/>
          </a:p>
          <a:p>
            <a:pPr>
              <a:lnSpc>
                <a:spcPct val="120000"/>
              </a:lnSpc>
            </a:pPr>
            <a:endParaRPr lang="pt-PT" sz="1000" dirty="0"/>
          </a:p>
          <a:p>
            <a:pPr lvl="0">
              <a:lnSpc>
                <a:spcPct val="120000"/>
              </a:lnSpc>
            </a:pPr>
            <a:r>
              <a:rPr lang="pt-PT" sz="1400" dirty="0"/>
              <a:t>Escreva uma função para somar as raízes quadradas de uma lista de números.</a:t>
            </a:r>
            <a:endParaRPr lang="pt-PT" sz="1000" dirty="0"/>
          </a:p>
          <a:p>
            <a:pPr lvl="1">
              <a:lnSpc>
                <a:spcPct val="120000"/>
              </a:lnSpc>
            </a:pPr>
            <a:r>
              <a:rPr lang="en-US" sz="1200" dirty="0" err="1"/>
              <a:t>Versão</a:t>
            </a:r>
            <a:r>
              <a:rPr lang="en-US" sz="1200" dirty="0"/>
              <a:t> </a:t>
            </a:r>
            <a:r>
              <a:rPr lang="en-US" sz="1200" dirty="0" err="1"/>
              <a:t>recursiva</a:t>
            </a:r>
            <a:endParaRPr lang="pt-PT" sz="900" dirty="0"/>
          </a:p>
          <a:p>
            <a:pPr lvl="1">
              <a:lnSpc>
                <a:spcPct val="120000"/>
              </a:lnSpc>
            </a:pPr>
            <a:r>
              <a:rPr lang="pt-PT" sz="1200" dirty="0"/>
              <a:t>Versão usando funções de ordem superior</a:t>
            </a:r>
            <a:endParaRPr lang="pt-PT" sz="900" dirty="0"/>
          </a:p>
          <a:p>
            <a:pPr>
              <a:lnSpc>
                <a:spcPct val="120000"/>
              </a:lnSpc>
            </a:pPr>
            <a:endParaRPr lang="pt-PT" sz="1000" dirty="0"/>
          </a:p>
          <a:p>
            <a:pPr lvl="0">
              <a:lnSpc>
                <a:spcPct val="120000"/>
              </a:lnSpc>
            </a:pPr>
            <a:r>
              <a:rPr lang="pt-PT" sz="1400" dirty="0"/>
              <a:t>Escrever uma função para contar o número de números ímpares numa lista.</a:t>
            </a:r>
            <a:endParaRPr lang="pt-PT" sz="1000" dirty="0"/>
          </a:p>
          <a:p>
            <a:pPr>
              <a:lnSpc>
                <a:spcPct val="120000"/>
              </a:lnSpc>
            </a:pPr>
            <a:endParaRPr lang="pt-PT" sz="9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256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Exercicios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2000" dirty="0"/>
              <a:t>Defina funções para</a:t>
            </a:r>
          </a:p>
          <a:p>
            <a:pPr lvl="1">
              <a:lnSpc>
                <a:spcPct val="100000"/>
              </a:lnSpc>
            </a:pPr>
            <a:r>
              <a:rPr lang="pt-PT" sz="1800" dirty="0"/>
              <a:t>1) multiplicar duas matrizes bidimensionais </a:t>
            </a:r>
            <a:r>
              <a:rPr lang="pt-PT" sz="1800" dirty="0" err="1"/>
              <a:t>NxM</a:t>
            </a:r>
            <a:r>
              <a:rPr lang="pt-PT" sz="1800" dirty="0"/>
              <a:t> e </a:t>
            </a:r>
            <a:r>
              <a:rPr lang="pt-PT" sz="1800" dirty="0" err="1"/>
              <a:t>MxK</a:t>
            </a:r>
            <a:endParaRPr lang="pt-PT" sz="1800" dirty="0"/>
          </a:p>
          <a:p>
            <a:pPr marL="397764" lvl="1" indent="0">
              <a:lnSpc>
                <a:spcPct val="100000"/>
              </a:lnSpc>
              <a:buNone/>
            </a:pPr>
            <a:r>
              <a:rPr lang="pt-PT" sz="1800" dirty="0"/>
              <a:t>	(</a:t>
            </a:r>
            <a:r>
              <a:rPr lang="pt-PT" sz="1800" dirty="0" err="1"/>
              <a:t>defun</a:t>
            </a:r>
            <a:r>
              <a:rPr lang="pt-PT" sz="1800" dirty="0"/>
              <a:t> </a:t>
            </a:r>
            <a:r>
              <a:rPr lang="pt-PT" sz="1800" dirty="0" err="1"/>
              <a:t>multimap</a:t>
            </a:r>
            <a:r>
              <a:rPr lang="pt-PT" sz="1800" dirty="0"/>
              <a:t> (m1 m2)</a:t>
            </a:r>
          </a:p>
          <a:p>
            <a:pPr marL="397764" lvl="1" indent="0">
              <a:lnSpc>
                <a:spcPct val="100000"/>
              </a:lnSpc>
              <a:buNone/>
            </a:pPr>
            <a:endParaRPr lang="pt-PT" sz="1800" dirty="0"/>
          </a:p>
          <a:p>
            <a:pPr lvl="1">
              <a:lnSpc>
                <a:spcPct val="100000"/>
              </a:lnSpc>
            </a:pPr>
            <a:r>
              <a:rPr lang="pt-PT" sz="1800" dirty="0"/>
              <a:t>2) transpor uma matriz quadrada</a:t>
            </a:r>
          </a:p>
          <a:p>
            <a:pPr marL="397764" lvl="1" indent="0">
              <a:lnSpc>
                <a:spcPct val="100000"/>
              </a:lnSpc>
              <a:buNone/>
            </a:pPr>
            <a:r>
              <a:rPr lang="pt-PT" sz="1800" dirty="0"/>
              <a:t>	(</a:t>
            </a:r>
            <a:r>
              <a:rPr lang="pt-PT" sz="1800" dirty="0" err="1"/>
              <a:t>defun</a:t>
            </a:r>
            <a:r>
              <a:rPr lang="pt-PT" sz="1800" dirty="0"/>
              <a:t> transposta (m)</a:t>
            </a:r>
          </a:p>
          <a:p>
            <a:pPr marL="397764" lvl="1" indent="0">
              <a:lnSpc>
                <a:spcPct val="100000"/>
              </a:lnSpc>
              <a:buNone/>
            </a:pPr>
            <a:endParaRPr lang="pt-PT" sz="1800" dirty="0"/>
          </a:p>
          <a:p>
            <a:pPr marL="397764" lvl="1" indent="0">
              <a:lnSpc>
                <a:spcPct val="100000"/>
              </a:lnSpc>
              <a:buNone/>
            </a:pPr>
            <a:r>
              <a:rPr lang="pt-PT" sz="1800" dirty="0"/>
              <a:t>O número de linhas e colunas de cada matriz é arbitrário.</a:t>
            </a:r>
          </a:p>
          <a:p>
            <a:pPr marL="397764" lvl="1" indent="0">
              <a:lnSpc>
                <a:spcPct val="100000"/>
              </a:lnSpc>
              <a:buNone/>
            </a:pPr>
            <a:r>
              <a:rPr lang="pt-PT" sz="1800" dirty="0"/>
              <a:t>Use como representação do tipo de dados matriz uma estrutura de dados na forma de lista de listas. </a:t>
            </a:r>
          </a:p>
          <a:p>
            <a:pPr marL="397764" lvl="1" indent="0">
              <a:lnSpc>
                <a:spcPct val="100000"/>
              </a:lnSpc>
              <a:buNone/>
            </a:pPr>
            <a:r>
              <a:rPr lang="pt-PT" sz="1800" dirty="0"/>
              <a:t>	( ( … )</a:t>
            </a:r>
          </a:p>
          <a:p>
            <a:pPr marL="397764" lvl="1" indent="0">
              <a:lnSpc>
                <a:spcPct val="100000"/>
              </a:lnSpc>
              <a:buNone/>
            </a:pPr>
            <a:r>
              <a:rPr lang="pt-PT" sz="1800" dirty="0"/>
              <a:t>	   ( ... )</a:t>
            </a:r>
          </a:p>
          <a:p>
            <a:pPr marL="397764" lvl="1" indent="0">
              <a:lnSpc>
                <a:spcPct val="100000"/>
              </a:lnSpc>
              <a:buNone/>
            </a:pPr>
            <a:r>
              <a:rPr lang="pt-PT" sz="1800" dirty="0"/>
              <a:t>	       ... )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78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3600" dirty="0"/>
              <a:t>Funções de e/S </a:t>
            </a:r>
            <a:endParaRPr lang="en-US" sz="3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8556-B267-4858-ADF9-ABD39E7E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Conceitos básicos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2970D-4C2A-4B7A-9C11-E7A5AC353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É conveniente rever os seguintes conceitos:</a:t>
            </a:r>
          </a:p>
          <a:p>
            <a:endParaRPr lang="pt-PT" dirty="0"/>
          </a:p>
          <a:p>
            <a:pPr lvl="1"/>
            <a:r>
              <a:rPr lang="pt-PT" dirty="0"/>
              <a:t>Compilação vs. Interpretação</a:t>
            </a:r>
          </a:p>
          <a:p>
            <a:pPr lvl="2"/>
            <a:r>
              <a:rPr lang="pt-PT" dirty="0"/>
              <a:t>Características</a:t>
            </a:r>
          </a:p>
          <a:p>
            <a:pPr lvl="2"/>
            <a:r>
              <a:rPr lang="pt-PT" dirty="0"/>
              <a:t>Vantagens e desvantagens</a:t>
            </a:r>
          </a:p>
          <a:p>
            <a:pPr lvl="2"/>
            <a:endParaRPr lang="pt-PT" dirty="0"/>
          </a:p>
          <a:p>
            <a:pPr lvl="1"/>
            <a:r>
              <a:rPr lang="pt-PT" dirty="0"/>
              <a:t>Gestão de memória</a:t>
            </a:r>
          </a:p>
          <a:p>
            <a:pPr lvl="2"/>
            <a:r>
              <a:rPr lang="pt-PT" dirty="0" err="1"/>
              <a:t>Heap</a:t>
            </a:r>
            <a:r>
              <a:rPr lang="pt-PT" dirty="0"/>
              <a:t> vs. </a:t>
            </a:r>
            <a:r>
              <a:rPr lang="pt-PT" dirty="0" err="1"/>
              <a:t>Stack</a:t>
            </a:r>
            <a:endParaRPr lang="pt-PT" dirty="0"/>
          </a:p>
          <a:p>
            <a:pPr lvl="2"/>
            <a:r>
              <a:rPr lang="pt-PT" dirty="0" err="1"/>
              <a:t>Caracteristicas</a:t>
            </a:r>
            <a:endParaRPr lang="pt-PT" dirty="0"/>
          </a:p>
          <a:p>
            <a:pPr lvl="2"/>
            <a:r>
              <a:rPr lang="pt-PT" dirty="0"/>
              <a:t>Vantagens e desvantagens</a:t>
            </a:r>
          </a:p>
          <a:p>
            <a:pPr lvl="2"/>
            <a:r>
              <a:rPr lang="pt-PT" dirty="0"/>
              <a:t>Métodos</a:t>
            </a:r>
          </a:p>
          <a:p>
            <a:pPr lvl="2"/>
            <a:endParaRPr lang="pt-PT" dirty="0"/>
          </a:p>
          <a:p>
            <a:pPr lvl="1"/>
            <a:r>
              <a:rPr lang="pt-PT" dirty="0"/>
              <a:t>Tipos de Dados</a:t>
            </a:r>
          </a:p>
          <a:p>
            <a:pPr lvl="2"/>
            <a:r>
              <a:rPr lang="pt-PT" dirty="0"/>
              <a:t>Semântica</a:t>
            </a:r>
          </a:p>
          <a:p>
            <a:pPr lvl="2"/>
            <a:r>
              <a:rPr lang="pt-PT" dirty="0"/>
              <a:t>Tipos Estáticos vs. Dinâmicos</a:t>
            </a:r>
          </a:p>
          <a:p>
            <a:pPr lvl="2"/>
            <a:endParaRPr lang="pt-PT" dirty="0"/>
          </a:p>
          <a:p>
            <a:pPr lvl="2"/>
            <a:endParaRPr lang="pt-PT" dirty="0"/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A2181-D7BD-41E5-8ACB-C2A2A5D69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CCBC1-D845-4766-B50C-1F44E29E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556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/>
              <a:t>Funções de E/S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Básicas</a:t>
            </a:r>
          </a:p>
          <a:p>
            <a:pPr lvl="1"/>
            <a:r>
              <a:rPr lang="pt-PT" dirty="0" err="1"/>
              <a:t>Read</a:t>
            </a:r>
            <a:endParaRPr lang="pt-PT" dirty="0"/>
          </a:p>
          <a:p>
            <a:pPr lvl="1"/>
            <a:r>
              <a:rPr lang="pt-PT" dirty="0" err="1"/>
              <a:t>Read-line</a:t>
            </a:r>
            <a:endParaRPr lang="pt-PT" dirty="0"/>
          </a:p>
          <a:p>
            <a:pPr lvl="1"/>
            <a:r>
              <a:rPr lang="pt-PT" dirty="0" err="1"/>
              <a:t>Write-Line</a:t>
            </a:r>
            <a:endParaRPr lang="pt-PT" dirty="0"/>
          </a:p>
          <a:p>
            <a:pPr lvl="1"/>
            <a:r>
              <a:rPr lang="pt-PT" dirty="0" err="1"/>
              <a:t>Terpri</a:t>
            </a:r>
            <a:endParaRPr lang="pt-PT" dirty="0"/>
          </a:p>
          <a:p>
            <a:pPr lvl="1"/>
            <a:r>
              <a:rPr lang="pt-PT" dirty="0" err="1"/>
              <a:t>Format</a:t>
            </a:r>
            <a:endParaRPr lang="pt-PT" dirty="0"/>
          </a:p>
          <a:p>
            <a:pPr lvl="1"/>
            <a:r>
              <a:rPr lang="pt-PT" dirty="0"/>
              <a:t>…</a:t>
            </a:r>
          </a:p>
          <a:p>
            <a:endParaRPr lang="pt-PT" dirty="0"/>
          </a:p>
          <a:p>
            <a:r>
              <a:rPr lang="pt-PT" dirty="0"/>
              <a:t>Estas funções têm um argumento opcional que é o &lt;</a:t>
            </a:r>
            <a:r>
              <a:rPr lang="pt-PT" dirty="0" err="1"/>
              <a:t>stream</a:t>
            </a:r>
            <a:r>
              <a:rPr lang="pt-PT" dirty="0"/>
              <a:t>&gt; ou &lt;</a:t>
            </a:r>
            <a:r>
              <a:rPr lang="pt-PT" dirty="0" err="1"/>
              <a:t>port</a:t>
            </a:r>
            <a:r>
              <a:rPr lang="pt-PT" dirty="0"/>
              <a:t>&gt;.</a:t>
            </a:r>
          </a:p>
          <a:p>
            <a:pPr lvl="1"/>
            <a:r>
              <a:rPr lang="pt-PT" dirty="0"/>
              <a:t>T = (</a:t>
            </a:r>
            <a:r>
              <a:rPr lang="pt-PT" dirty="0" err="1"/>
              <a:t>*standard-io*</a:t>
            </a:r>
            <a:r>
              <a:rPr lang="pt-PT" dirty="0"/>
              <a:t>) = </a:t>
            </a:r>
            <a:r>
              <a:rPr lang="pt-PT" dirty="0" err="1"/>
              <a:t>ecran</a:t>
            </a:r>
            <a:endParaRPr lang="pt-PT" dirty="0"/>
          </a:p>
          <a:p>
            <a:pPr lvl="1"/>
            <a:r>
              <a:rPr lang="pt-PT" dirty="0"/>
              <a:t>NIL = </a:t>
            </a:r>
            <a:r>
              <a:rPr lang="pt-PT" dirty="0" err="1"/>
              <a:t>string</a:t>
            </a:r>
            <a:endParaRPr lang="pt-PT" dirty="0"/>
          </a:p>
          <a:p>
            <a:pPr>
              <a:buFont typeface="Wingdings" pitchFamily="2" charset="2"/>
              <a:buNone/>
            </a:pP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70503-4049-4058-9289-22EAC1B6517E}" type="slidenum">
              <a:rPr lang="pt-PT"/>
              <a:pPr/>
              <a:t>80</a:t>
            </a:fld>
            <a:endParaRPr lang="pt-PT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Leitura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READ</a:t>
            </a:r>
          </a:p>
          <a:p>
            <a:pPr marL="454914" lvl="1" indent="0">
              <a:buNone/>
            </a:pPr>
            <a:r>
              <a:rPr lang="en-US" dirty="0" err="1"/>
              <a:t>Argumentos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(&amp;OPTIONAL</a:t>
            </a:r>
          </a:p>
          <a:p>
            <a:pPr marL="1481328" lvl="5" indent="0">
              <a:buNone/>
            </a:pPr>
            <a:r>
              <a:rPr lang="en-US" dirty="0"/>
              <a:t>(STREAM *STANDARD-INPUT*) </a:t>
            </a:r>
          </a:p>
          <a:p>
            <a:pPr marL="1481328" lvl="5" indent="0">
              <a:buNone/>
            </a:pPr>
            <a:r>
              <a:rPr lang="en-US" dirty="0"/>
              <a:t>(EOF-ERROR-P T) </a:t>
            </a:r>
          </a:p>
          <a:p>
            <a:pPr marL="1481328" lvl="5" indent="0">
              <a:buNone/>
            </a:pPr>
            <a:r>
              <a:rPr lang="en-US" dirty="0"/>
              <a:t>EOF-VALUE </a:t>
            </a:r>
          </a:p>
          <a:p>
            <a:pPr marL="1481328" lvl="5" indent="0">
              <a:buNone/>
            </a:pPr>
            <a:r>
              <a:rPr lang="en-US" dirty="0"/>
              <a:t>RECURSIVE-P)</a:t>
            </a:r>
          </a:p>
          <a:p>
            <a:pPr lvl="1"/>
            <a:r>
              <a:rPr lang="en-US" dirty="0" err="1"/>
              <a:t>Lê</a:t>
            </a:r>
            <a:r>
              <a:rPr lang="en-US" dirty="0"/>
              <a:t> o </a:t>
            </a:r>
            <a:r>
              <a:rPr lang="en-US" dirty="0" err="1"/>
              <a:t>próximo</a:t>
            </a:r>
            <a:r>
              <a:rPr lang="en-US" dirty="0"/>
              <a:t> valor no stream (</a:t>
            </a:r>
            <a:r>
              <a:rPr lang="en-US" dirty="0" err="1"/>
              <a:t>cujo</a:t>
            </a:r>
            <a:r>
              <a:rPr lang="en-US" dirty="0"/>
              <a:t> default é *standard-input*)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EOF-ERROR-P e EOF-VALUE </a:t>
            </a:r>
            <a:r>
              <a:rPr lang="en-US" dirty="0" err="1"/>
              <a:t>especificam</a:t>
            </a:r>
            <a:r>
              <a:rPr lang="en-US" dirty="0"/>
              <a:t> o que </a:t>
            </a:r>
            <a:r>
              <a:rPr lang="en-US" dirty="0" err="1"/>
              <a:t>acontece</a:t>
            </a:r>
            <a:r>
              <a:rPr lang="en-US" dirty="0"/>
              <a:t> se o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tentar</a:t>
            </a:r>
            <a:r>
              <a:rPr lang="en-US" dirty="0"/>
              <a:t> </a:t>
            </a:r>
            <a:r>
              <a:rPr lang="en-US" dirty="0" err="1"/>
              <a:t>ler</a:t>
            </a:r>
            <a:r>
              <a:rPr lang="en-US" dirty="0"/>
              <a:t> de um stream </a:t>
            </a:r>
            <a:r>
              <a:rPr lang="en-US" dirty="0" err="1"/>
              <a:t>vazio</a:t>
            </a:r>
            <a:r>
              <a:rPr lang="en-US" dirty="0"/>
              <a:t>: </a:t>
            </a:r>
          </a:p>
          <a:p>
            <a:pPr lvl="3"/>
            <a:r>
              <a:rPr lang="en-US" dirty="0"/>
              <a:t> Se EOF-ERROR-P tem o valor true </a:t>
            </a:r>
            <a:r>
              <a:rPr lang="en-US" dirty="0" err="1"/>
              <a:t>então</a:t>
            </a:r>
            <a:r>
              <a:rPr lang="en-US" dirty="0"/>
              <a:t> o Lisp </a:t>
            </a:r>
            <a:r>
              <a:rPr lang="en-US" dirty="0" err="1"/>
              <a:t>gera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excepção</a:t>
            </a:r>
            <a:r>
              <a:rPr lang="en-US" dirty="0"/>
              <a:t>.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contrário</a:t>
            </a:r>
            <a:r>
              <a:rPr lang="en-US" dirty="0"/>
              <a:t> </a:t>
            </a:r>
            <a:r>
              <a:rPr lang="en-US" dirty="0" err="1"/>
              <a:t>retorna</a:t>
            </a:r>
            <a:r>
              <a:rPr lang="en-US" dirty="0"/>
              <a:t> o EOF-VALUE (default nil).</a:t>
            </a:r>
          </a:p>
          <a:p>
            <a:pPr lvl="2"/>
            <a:r>
              <a:rPr lang="en-US" dirty="0"/>
              <a:t>RECURSIVE-P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reservada</a:t>
            </a:r>
            <a:r>
              <a:rPr lang="en-US" dirty="0"/>
              <a:t> a </a:t>
            </a:r>
            <a:r>
              <a:rPr lang="en-US" dirty="0" err="1"/>
              <a:t>funções</a:t>
            </a:r>
            <a:r>
              <a:rPr lang="en-US" dirty="0"/>
              <a:t> </a:t>
            </a:r>
            <a:r>
              <a:rPr lang="en-US" dirty="0" err="1"/>
              <a:t>invocadas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Lisp reader.</a:t>
            </a:r>
          </a:p>
          <a:p>
            <a:pPr lvl="1"/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4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Leitura (</a:t>
            </a:r>
            <a:r>
              <a:rPr lang="pt-PT" dirty="0" err="1"/>
              <a:t>cont</a:t>
            </a:r>
            <a:r>
              <a:rPr lang="pt-PT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>
                <a:solidFill>
                  <a:srgbClr val="FFFF00"/>
                </a:solidFill>
              </a:rPr>
              <a:t>READ-LINE</a:t>
            </a:r>
          </a:p>
          <a:p>
            <a:pPr marL="454914" lvl="1" indent="0">
              <a:buNone/>
            </a:pPr>
            <a:r>
              <a:rPr lang="en-US" dirty="0" err="1"/>
              <a:t>Argumentos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(&amp;OPTIONAL </a:t>
            </a:r>
          </a:p>
          <a:p>
            <a:pPr marL="1195578" lvl="4" indent="0">
              <a:buNone/>
            </a:pPr>
            <a:r>
              <a:rPr lang="en-US" dirty="0"/>
              <a:t>(STREAM *STANDARD-INPUT*) </a:t>
            </a:r>
          </a:p>
          <a:p>
            <a:pPr marL="1195578" lvl="4" indent="0">
              <a:buNone/>
            </a:pPr>
            <a:r>
              <a:rPr lang="en-US" dirty="0"/>
              <a:t>(EOF-ERROR-P T) </a:t>
            </a:r>
          </a:p>
          <a:p>
            <a:pPr marL="1195578" lvl="4" indent="0">
              <a:buNone/>
            </a:pPr>
            <a:r>
              <a:rPr lang="en-US" dirty="0"/>
              <a:t>EOF-VALUE </a:t>
            </a:r>
          </a:p>
          <a:p>
            <a:pPr marL="1195578" lvl="4" indent="0">
              <a:buNone/>
            </a:pPr>
            <a:r>
              <a:rPr lang="en-US" dirty="0"/>
              <a:t>RECURSIVE-P)</a:t>
            </a:r>
          </a:p>
          <a:p>
            <a:pPr lvl="1"/>
            <a:r>
              <a:rPr lang="en-US" dirty="0"/>
              <a:t>Devolve a </a:t>
            </a:r>
            <a:r>
              <a:rPr lang="en-US" dirty="0" err="1"/>
              <a:t>linha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lida</a:t>
            </a:r>
            <a:r>
              <a:rPr lang="en-US" dirty="0"/>
              <a:t> do stream </a:t>
            </a:r>
            <a:r>
              <a:rPr lang="en-US" dirty="0" err="1"/>
              <a:t>na</a:t>
            </a:r>
            <a:r>
              <a:rPr lang="en-US" dirty="0"/>
              <a:t> forma de </a:t>
            </a:r>
            <a:r>
              <a:rPr lang="en-US" dirty="0" err="1"/>
              <a:t>uma</a:t>
            </a:r>
            <a:r>
              <a:rPr lang="en-US" dirty="0"/>
              <a:t> string, </a:t>
            </a:r>
            <a:r>
              <a:rPr lang="en-US" dirty="0" err="1"/>
              <a:t>descartando</a:t>
            </a:r>
            <a:r>
              <a:rPr lang="en-US" dirty="0"/>
              <a:t> o newline. </a:t>
            </a:r>
          </a:p>
          <a:p>
            <a:pPr lvl="1"/>
            <a:endParaRPr lang="en-US" dirty="0"/>
          </a:p>
          <a:p>
            <a:r>
              <a:rPr lang="en-US" dirty="0" err="1"/>
              <a:t>Outras</a:t>
            </a:r>
            <a:endParaRPr lang="en-US" dirty="0"/>
          </a:p>
          <a:p>
            <a:pPr lvl="1"/>
            <a:r>
              <a:rPr lang="en-US" dirty="0">
                <a:solidFill>
                  <a:srgbClr val="FFFF00"/>
                </a:solidFill>
              </a:rPr>
              <a:t>READ-BYTE</a:t>
            </a:r>
            <a:r>
              <a:rPr lang="en-US" dirty="0"/>
              <a:t> </a:t>
            </a:r>
            <a:r>
              <a:rPr lang="en-US" i="1" dirty="0"/>
              <a:t>stream &amp;optional </a:t>
            </a:r>
            <a:r>
              <a:rPr lang="en-US" i="1" dirty="0" err="1"/>
              <a:t>eof</a:t>
            </a:r>
            <a:r>
              <a:rPr lang="en-US" i="1" dirty="0"/>
              <a:t>-error-p </a:t>
            </a:r>
            <a:r>
              <a:rPr lang="en-US" i="1" dirty="0" err="1"/>
              <a:t>eof</a:t>
            </a:r>
            <a:r>
              <a:rPr lang="en-US" i="1" dirty="0"/>
              <a:t>-value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READ-CHAR</a:t>
            </a:r>
            <a:r>
              <a:rPr lang="en-US" dirty="0"/>
              <a:t> </a:t>
            </a:r>
            <a:r>
              <a:rPr lang="en-US" i="1" dirty="0"/>
              <a:t>&amp;optional stream </a:t>
            </a:r>
            <a:r>
              <a:rPr lang="en-US" i="1" dirty="0" err="1"/>
              <a:t>eof</a:t>
            </a:r>
            <a:r>
              <a:rPr lang="en-US" i="1" dirty="0"/>
              <a:t>-error-p </a:t>
            </a:r>
            <a:r>
              <a:rPr lang="en-US" i="1" dirty="0" err="1"/>
              <a:t>eof</a:t>
            </a:r>
            <a:r>
              <a:rPr lang="en-US" i="1" dirty="0"/>
              <a:t>-value recursive-p</a:t>
            </a:r>
            <a:r>
              <a:rPr lang="en-US" dirty="0"/>
              <a:t> </a:t>
            </a:r>
          </a:p>
          <a:p>
            <a:pPr lvl="1"/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3378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Escrita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olidFill>
                  <a:srgbClr val="FFFF00"/>
                </a:solidFill>
              </a:rPr>
              <a:t>WRITE-LINE</a:t>
            </a:r>
          </a:p>
          <a:p>
            <a:pPr marL="454914" lvl="1" indent="0">
              <a:buNone/>
            </a:pPr>
            <a:r>
              <a:rPr lang="pt-PT" dirty="0"/>
              <a:t>Argumentos: </a:t>
            </a:r>
            <a:r>
              <a:rPr lang="en-US" sz="2000" dirty="0"/>
              <a:t>(STRING &amp;OPTIONAL </a:t>
            </a:r>
          </a:p>
          <a:p>
            <a:pPr marL="454914" lvl="1" indent="0">
              <a:buNone/>
            </a:pPr>
            <a:r>
              <a:rPr lang="en-US" sz="2000" dirty="0"/>
              <a:t>	</a:t>
            </a:r>
            <a:r>
              <a:rPr lang="en-US" sz="1800" dirty="0"/>
              <a:t>(STREAM *STANDARD-OUTPUT*) </a:t>
            </a:r>
          </a:p>
          <a:p>
            <a:pPr marL="454914" lvl="1" indent="0">
              <a:buNone/>
            </a:pPr>
            <a:r>
              <a:rPr lang="en-US" sz="1800" dirty="0"/>
              <a:t>	&amp;KEY (START 0) END)</a:t>
            </a:r>
          </a:p>
          <a:p>
            <a:pPr marL="454914" lvl="1" indent="0">
              <a:buNone/>
            </a:pPr>
            <a:r>
              <a:rPr lang="en-US" sz="2000" dirty="0" err="1"/>
              <a:t>Escreve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String para o Stream dado, </a:t>
            </a:r>
            <a:r>
              <a:rPr lang="en-US" sz="2000" dirty="0" err="1"/>
              <a:t>seguido</a:t>
            </a:r>
            <a:r>
              <a:rPr lang="en-US" sz="2000" dirty="0"/>
              <a:t> de um newline.  </a:t>
            </a:r>
            <a:endParaRPr lang="pt-PT" sz="2000" dirty="0"/>
          </a:p>
          <a:p>
            <a:pPr marL="454914" lvl="1" indent="0">
              <a:buNone/>
            </a:pPr>
            <a:endParaRPr lang="pt-PT" sz="2000" dirty="0"/>
          </a:p>
          <a:p>
            <a:r>
              <a:rPr lang="pt-PT" dirty="0">
                <a:solidFill>
                  <a:srgbClr val="FFFF00"/>
                </a:solidFill>
              </a:rPr>
              <a:t>TERPRI</a:t>
            </a:r>
          </a:p>
          <a:p>
            <a:pPr marL="454914" lvl="1" indent="0">
              <a:buNone/>
            </a:pPr>
            <a:r>
              <a:rPr lang="pt-PT" dirty="0"/>
              <a:t>Argumentos: </a:t>
            </a:r>
            <a:r>
              <a:rPr lang="pt-PT" sz="2000" dirty="0"/>
              <a:t>(&amp;OPTIONAL </a:t>
            </a:r>
          </a:p>
          <a:p>
            <a:pPr marL="454914" lvl="1" indent="0">
              <a:buNone/>
            </a:pPr>
            <a:r>
              <a:rPr lang="pt-PT" sz="1800" dirty="0"/>
              <a:t>	(STREAM *STANDARD-OUTPUT*))</a:t>
            </a:r>
          </a:p>
          <a:p>
            <a:pPr marL="454914" lvl="1" indent="0">
              <a:buNone/>
            </a:pPr>
            <a:r>
              <a:rPr lang="pt-PT" sz="2000" dirty="0"/>
              <a:t>Escreve um </a:t>
            </a:r>
            <a:r>
              <a:rPr lang="pt-PT" sz="2000" dirty="0" err="1"/>
              <a:t>newline</a:t>
            </a:r>
            <a:r>
              <a:rPr lang="pt-PT" sz="2000" dirty="0"/>
              <a:t> no </a:t>
            </a:r>
            <a:r>
              <a:rPr lang="pt-PT" sz="2000" dirty="0" err="1"/>
              <a:t>stream</a:t>
            </a:r>
            <a:r>
              <a:rPr lang="pt-PT" sz="2000" dirty="0"/>
              <a:t> indicado. </a:t>
            </a:r>
          </a:p>
          <a:p>
            <a:pPr marL="454914" lvl="1" indent="0">
              <a:buNone/>
            </a:pPr>
            <a:endParaRPr lang="pt-PT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426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Escrita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>
                <a:solidFill>
                  <a:srgbClr val="FFFF00"/>
                </a:solidFill>
              </a:rPr>
              <a:t>PRINC</a:t>
            </a:r>
          </a:p>
          <a:p>
            <a:pPr marL="454914" lvl="1" indent="0">
              <a:buNone/>
            </a:pPr>
            <a:r>
              <a:rPr lang="en-US" dirty="0"/>
              <a:t>Argument0s: </a:t>
            </a:r>
          </a:p>
          <a:p>
            <a:pPr marL="454914" lvl="1" indent="0">
              <a:buNone/>
            </a:pPr>
            <a:r>
              <a:rPr lang="en-US" sz="1800" dirty="0"/>
              <a:t>	(OBJECT &amp;OPTIONAL (OUT-STREAM *STANDARD-OUTPUT*))</a:t>
            </a:r>
          </a:p>
          <a:p>
            <a:pPr marL="768096" lvl="2" indent="0">
              <a:buNone/>
            </a:pPr>
            <a:r>
              <a:rPr lang="en-US" dirty="0" err="1"/>
              <a:t>Escreve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representação</a:t>
            </a:r>
            <a:r>
              <a:rPr lang="en-US" dirty="0"/>
              <a:t> </a:t>
            </a:r>
            <a:r>
              <a:rPr lang="en-US" dirty="0" err="1"/>
              <a:t>esteticamente</a:t>
            </a:r>
            <a:r>
              <a:rPr lang="en-US" dirty="0"/>
              <a:t> </a:t>
            </a:r>
            <a:r>
              <a:rPr lang="en-US" dirty="0" err="1"/>
              <a:t>agradável</a:t>
            </a:r>
            <a:r>
              <a:rPr lang="en-US" dirty="0"/>
              <a:t> do </a:t>
            </a:r>
            <a:r>
              <a:rPr lang="en-US" dirty="0" err="1"/>
              <a:t>objeto</a:t>
            </a:r>
            <a:r>
              <a:rPr lang="en-US" dirty="0"/>
              <a:t> no stream </a:t>
            </a:r>
            <a:r>
              <a:rPr lang="en-US" dirty="0" err="1"/>
              <a:t>indicado</a:t>
            </a:r>
            <a:r>
              <a:rPr lang="en-US" dirty="0"/>
              <a:t>, mas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necessariamente</a:t>
            </a:r>
            <a:r>
              <a:rPr lang="en-US" dirty="0"/>
              <a:t> </a:t>
            </a:r>
            <a:r>
              <a:rPr lang="en-US" dirty="0" err="1"/>
              <a:t>READable</a:t>
            </a:r>
            <a:r>
              <a:rPr lang="en-US" dirty="0"/>
              <a:t>.</a:t>
            </a:r>
          </a:p>
          <a:p>
            <a:pPr marL="768096" lvl="2" indent="0">
              <a:buNone/>
            </a:pPr>
            <a:r>
              <a:rPr lang="en-US" dirty="0" err="1"/>
              <a:t>Exemplo</a:t>
            </a:r>
            <a:r>
              <a:rPr lang="en-US" dirty="0"/>
              <a:t>: (</a:t>
            </a:r>
            <a:r>
              <a:rPr lang="en-US" dirty="0" err="1"/>
              <a:t>princ</a:t>
            </a:r>
            <a:r>
              <a:rPr lang="en-US" dirty="0"/>
              <a:t> “</a:t>
            </a:r>
            <a:r>
              <a:rPr lang="en-US" dirty="0" err="1"/>
              <a:t>abc</a:t>
            </a:r>
            <a:r>
              <a:rPr lang="en-US" dirty="0"/>
              <a:t>”) &gt;&gt; </a:t>
            </a:r>
            <a:r>
              <a:rPr lang="en-US" dirty="0" err="1"/>
              <a:t>abc</a:t>
            </a:r>
            <a:endParaRPr lang="pt-PT" dirty="0"/>
          </a:p>
          <a:p>
            <a:r>
              <a:rPr lang="pt-PT" dirty="0">
                <a:solidFill>
                  <a:srgbClr val="FFFF00"/>
                </a:solidFill>
              </a:rPr>
              <a:t>PRIN1</a:t>
            </a:r>
          </a:p>
          <a:p>
            <a:pPr marL="454914" lvl="1" indent="0">
              <a:buNone/>
            </a:pPr>
            <a:r>
              <a:rPr lang="en-US" dirty="0"/>
              <a:t>Arguments: </a:t>
            </a:r>
          </a:p>
          <a:p>
            <a:pPr marL="454914" lvl="1" indent="0">
              <a:buNone/>
            </a:pPr>
            <a:r>
              <a:rPr lang="en-US" sz="2100" dirty="0"/>
              <a:t>	(OBJECT &amp;OPTIONAL (OUT-STREAM *STANDARD-OUTPUT*))</a:t>
            </a:r>
          </a:p>
          <a:p>
            <a:pPr marL="710946" lvl="2" indent="0">
              <a:buNone/>
            </a:pPr>
            <a:r>
              <a:rPr lang="en-US" dirty="0" err="1"/>
              <a:t>Escreve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representação</a:t>
            </a:r>
            <a:r>
              <a:rPr lang="en-US" dirty="0"/>
              <a:t> do </a:t>
            </a:r>
            <a:r>
              <a:rPr lang="en-US" dirty="0" err="1"/>
              <a:t>objeto</a:t>
            </a:r>
            <a:r>
              <a:rPr lang="en-US" dirty="0"/>
              <a:t> no stream </a:t>
            </a:r>
            <a:r>
              <a:rPr lang="en-US" dirty="0" err="1"/>
              <a:t>indicado</a:t>
            </a:r>
            <a:r>
              <a:rPr lang="en-US" dirty="0"/>
              <a:t>, que é de forma </a:t>
            </a:r>
            <a:r>
              <a:rPr lang="en-US" dirty="0" err="1"/>
              <a:t>geral</a:t>
            </a:r>
            <a:r>
              <a:rPr lang="en-US" dirty="0"/>
              <a:t> </a:t>
            </a:r>
            <a:r>
              <a:rPr lang="en-US" dirty="0" err="1"/>
              <a:t>READable</a:t>
            </a:r>
            <a:r>
              <a:rPr lang="en-US" dirty="0"/>
              <a:t>.</a:t>
            </a:r>
          </a:p>
          <a:p>
            <a:pPr marL="710946" lvl="2" indent="0">
              <a:buNone/>
            </a:pPr>
            <a:r>
              <a:rPr lang="en-US" dirty="0" err="1"/>
              <a:t>Exemplo</a:t>
            </a:r>
            <a:r>
              <a:rPr lang="en-US" dirty="0"/>
              <a:t>: (</a:t>
            </a:r>
            <a:r>
              <a:rPr lang="en-US" dirty="0" err="1"/>
              <a:t>princ</a:t>
            </a:r>
            <a:r>
              <a:rPr lang="en-US" dirty="0"/>
              <a:t> “</a:t>
            </a:r>
            <a:r>
              <a:rPr lang="en-US" dirty="0" err="1"/>
              <a:t>abc</a:t>
            </a:r>
            <a:r>
              <a:rPr lang="en-US" dirty="0"/>
              <a:t>”) &gt;&gt; “</a:t>
            </a:r>
            <a:r>
              <a:rPr lang="en-US" dirty="0" err="1"/>
              <a:t>abc</a:t>
            </a:r>
            <a:r>
              <a:rPr lang="en-US" dirty="0"/>
              <a:t>”</a:t>
            </a:r>
            <a:endParaRPr lang="pt-PT" dirty="0"/>
          </a:p>
          <a:p>
            <a:pPr marL="710946" lvl="2" indent="0">
              <a:buNone/>
            </a:pP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668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Escrita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FORMAT</a:t>
            </a:r>
          </a:p>
          <a:p>
            <a:pPr marL="454914" lvl="1" indent="0">
              <a:buNone/>
            </a:pPr>
            <a:r>
              <a:rPr lang="en-US" dirty="0" err="1"/>
              <a:t>Argumentos</a:t>
            </a:r>
            <a:r>
              <a:rPr lang="en-US" dirty="0"/>
              <a:t>:   </a:t>
            </a:r>
          </a:p>
          <a:p>
            <a:pPr marL="454914" lvl="1" indent="0">
              <a:buNone/>
            </a:pPr>
            <a:r>
              <a:rPr lang="en-US" dirty="0"/>
              <a:t>	</a:t>
            </a:r>
            <a:r>
              <a:rPr lang="en-US" sz="1600" dirty="0"/>
              <a:t>(STREAM   CONTROL-STRING  &amp;REST   FORMAT-ARGUMENTS)</a:t>
            </a:r>
          </a:p>
          <a:p>
            <a:pPr lvl="2"/>
            <a:r>
              <a:rPr lang="en-US" sz="2000" dirty="0"/>
              <a:t>Se STREAM= T, o </a:t>
            </a:r>
            <a:r>
              <a:rPr lang="en-US" sz="2000" dirty="0" err="1"/>
              <a:t>resultado</a:t>
            </a:r>
            <a:r>
              <a:rPr lang="en-US" sz="2000" dirty="0"/>
              <a:t> é </a:t>
            </a:r>
            <a:r>
              <a:rPr lang="en-US" sz="2000" dirty="0" err="1"/>
              <a:t>escrito</a:t>
            </a:r>
            <a:r>
              <a:rPr lang="en-US" sz="2000" dirty="0"/>
              <a:t> no *standard-output*,</a:t>
            </a:r>
          </a:p>
          <a:p>
            <a:pPr lvl="2"/>
            <a:r>
              <a:rPr lang="en-US" sz="2000" dirty="0"/>
              <a:t>Se é NIL, o </a:t>
            </a:r>
            <a:r>
              <a:rPr lang="en-US" sz="2000" dirty="0" err="1"/>
              <a:t>resultado</a:t>
            </a:r>
            <a:r>
              <a:rPr lang="en-US" sz="2000" dirty="0"/>
              <a:t> é </a:t>
            </a:r>
            <a:r>
              <a:rPr lang="en-US" sz="2000" dirty="0" err="1"/>
              <a:t>devolvido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string.  </a:t>
            </a:r>
          </a:p>
          <a:p>
            <a:pPr lvl="2"/>
            <a:r>
              <a:rPr lang="en-US" sz="2000" dirty="0" err="1"/>
              <a:t>Caso</a:t>
            </a:r>
            <a:r>
              <a:rPr lang="en-US" sz="2000" dirty="0"/>
              <a:t> </a:t>
            </a:r>
            <a:r>
              <a:rPr lang="en-US" sz="2000" dirty="0" err="1"/>
              <a:t>contrário</a:t>
            </a:r>
            <a:r>
              <a:rPr lang="en-US" sz="2000" dirty="0"/>
              <a:t>, STREAM </a:t>
            </a:r>
            <a:r>
              <a:rPr lang="en-US" sz="2000" dirty="0" err="1"/>
              <a:t>geralmente</a:t>
            </a:r>
            <a:r>
              <a:rPr lang="en-US" sz="2000" dirty="0"/>
              <a:t> </a:t>
            </a:r>
            <a:r>
              <a:rPr lang="en-US" sz="2000" dirty="0" err="1"/>
              <a:t>corresponde</a:t>
            </a:r>
            <a:r>
              <a:rPr lang="en-US" sz="2000" dirty="0"/>
              <a:t> a um </a:t>
            </a:r>
            <a:r>
              <a:rPr lang="en-US" sz="2000" dirty="0" err="1"/>
              <a:t>ficheiro</a:t>
            </a:r>
            <a:r>
              <a:rPr lang="en-US" sz="2000" dirty="0"/>
              <a:t>.</a:t>
            </a:r>
          </a:p>
          <a:p>
            <a:endParaRPr lang="en-US" sz="2400" dirty="0"/>
          </a:p>
          <a:p>
            <a:pPr lvl="2"/>
            <a:r>
              <a:rPr lang="en-US" sz="2000" dirty="0"/>
              <a:t>A CONTROL-STRING </a:t>
            </a:r>
            <a:r>
              <a:rPr lang="en-US" sz="2000" dirty="0" err="1"/>
              <a:t>contém</a:t>
            </a:r>
            <a:r>
              <a:rPr lang="en-US" sz="2000" dirty="0"/>
              <a:t> a string a </a:t>
            </a:r>
            <a:r>
              <a:rPr lang="en-US" sz="2000" dirty="0" err="1"/>
              <a:t>escrever</a:t>
            </a:r>
            <a:r>
              <a:rPr lang="en-US" sz="2000" dirty="0"/>
              <a:t>, </a:t>
            </a:r>
            <a:r>
              <a:rPr lang="en-US" sz="2000" dirty="0" err="1"/>
              <a:t>geralmente</a:t>
            </a:r>
            <a:r>
              <a:rPr lang="en-US" sz="2000" dirty="0"/>
              <a:t> com </a:t>
            </a:r>
            <a:r>
              <a:rPr lang="en-US" sz="2000" dirty="0" err="1"/>
              <a:t>diretivas</a:t>
            </a:r>
            <a:r>
              <a:rPr lang="en-US" sz="2000" dirty="0"/>
              <a:t> </a:t>
            </a:r>
            <a:r>
              <a:rPr lang="en-US" sz="2000" dirty="0" err="1"/>
              <a:t>embutidas</a:t>
            </a:r>
            <a:r>
              <a:rPr lang="en-US" sz="2000" dirty="0"/>
              <a:t>, </a:t>
            </a:r>
            <a:r>
              <a:rPr lang="en-US" sz="2000" dirty="0" err="1"/>
              <a:t>iniciadas</a:t>
            </a:r>
            <a:r>
              <a:rPr lang="en-US" sz="2000" dirty="0"/>
              <a:t> com o </a:t>
            </a:r>
            <a:r>
              <a:rPr lang="en-US" sz="2000" dirty="0" err="1"/>
              <a:t>carater</a:t>
            </a:r>
            <a:r>
              <a:rPr lang="en-US" sz="2000" dirty="0"/>
              <a:t> </a:t>
            </a:r>
            <a:r>
              <a:rPr lang="en-US" sz="1600" dirty="0"/>
              <a:t>"~".</a:t>
            </a:r>
            <a:endParaRPr lang="pt-PT" sz="1600" dirty="0"/>
          </a:p>
          <a:p>
            <a:pPr lvl="1"/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618-984F-4511-9E40-0AAD16242A47}" type="slidenum">
              <a:rPr lang="pt-PT"/>
              <a:pPr/>
              <a:t>85</a:t>
            </a:fld>
            <a:endParaRPr lang="pt-PT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000" dirty="0"/>
              <a:t>DIRETIVAS: </a:t>
            </a:r>
          </a:p>
          <a:p>
            <a:pPr marL="397764" lvl="1" indent="0">
              <a:buNone/>
            </a:pPr>
            <a:r>
              <a:rPr lang="en-US" sz="1800" dirty="0"/>
              <a:t>     ~A or ~</a:t>
            </a:r>
            <a:r>
              <a:rPr lang="en-US" sz="1800" dirty="0" err="1"/>
              <a:t>nA</a:t>
            </a:r>
            <a:r>
              <a:rPr lang="en-US" sz="1800" dirty="0"/>
              <a:t>     	</a:t>
            </a:r>
            <a:r>
              <a:rPr lang="en-US" sz="1800" dirty="0" err="1"/>
              <a:t>Escreve</a:t>
            </a:r>
            <a:r>
              <a:rPr lang="en-US" sz="1800" dirty="0"/>
              <a:t> um </a:t>
            </a:r>
            <a:r>
              <a:rPr lang="en-US" sz="1800" dirty="0" err="1"/>
              <a:t>argumento</a:t>
            </a:r>
            <a:r>
              <a:rPr lang="en-US" sz="1800" dirty="0"/>
              <a:t> </a:t>
            </a:r>
            <a:r>
              <a:rPr lang="en-US" sz="1800" dirty="0" err="1"/>
              <a:t>como</a:t>
            </a:r>
            <a:r>
              <a:rPr lang="en-US" sz="1800" dirty="0"/>
              <a:t> PRINC</a:t>
            </a:r>
          </a:p>
          <a:p>
            <a:pPr marL="397764" lvl="1" indent="0">
              <a:buNone/>
            </a:pPr>
            <a:r>
              <a:rPr lang="en-US" sz="1800" dirty="0"/>
              <a:t>     ~S or ~</a:t>
            </a:r>
            <a:r>
              <a:rPr lang="en-US" sz="1800" dirty="0" err="1"/>
              <a:t>nS</a:t>
            </a:r>
            <a:r>
              <a:rPr lang="en-US" sz="1800" dirty="0"/>
              <a:t>     	</a:t>
            </a:r>
            <a:r>
              <a:rPr lang="en-US" sz="1800" dirty="0" err="1"/>
              <a:t>Escreve</a:t>
            </a:r>
            <a:r>
              <a:rPr lang="en-US" sz="1800" dirty="0"/>
              <a:t> um </a:t>
            </a:r>
            <a:r>
              <a:rPr lang="en-US" sz="1800" dirty="0" err="1"/>
              <a:t>argumento</a:t>
            </a:r>
            <a:r>
              <a:rPr lang="en-US" sz="1800" dirty="0"/>
              <a:t> </a:t>
            </a:r>
            <a:r>
              <a:rPr lang="en-US" sz="1800" dirty="0" err="1"/>
              <a:t>como</a:t>
            </a:r>
            <a:r>
              <a:rPr lang="en-US" sz="1800" dirty="0"/>
              <a:t> PRIN1</a:t>
            </a:r>
          </a:p>
          <a:p>
            <a:pPr marL="397764" lvl="1" indent="0">
              <a:buNone/>
            </a:pPr>
            <a:r>
              <a:rPr lang="en-US" sz="1800" dirty="0"/>
              <a:t>     ~D or ~</a:t>
            </a:r>
            <a:r>
              <a:rPr lang="en-US" sz="1800" dirty="0" err="1"/>
              <a:t>nD</a:t>
            </a:r>
            <a:r>
              <a:rPr lang="en-US" sz="1800" dirty="0"/>
              <a:t>     	</a:t>
            </a:r>
            <a:r>
              <a:rPr lang="en-US" sz="1800" dirty="0" err="1"/>
              <a:t>Escreve</a:t>
            </a:r>
            <a:r>
              <a:rPr lang="en-US" sz="1800" dirty="0"/>
              <a:t> um </a:t>
            </a:r>
            <a:r>
              <a:rPr lang="en-US" sz="1800" dirty="0" err="1"/>
              <a:t>argumento</a:t>
            </a:r>
            <a:r>
              <a:rPr lang="en-US" sz="1800" dirty="0"/>
              <a:t> </a:t>
            </a:r>
            <a:r>
              <a:rPr lang="en-US" sz="1800" dirty="0" err="1"/>
              <a:t>como</a:t>
            </a:r>
            <a:r>
              <a:rPr lang="en-US" sz="1800" dirty="0"/>
              <a:t> um </a:t>
            </a:r>
            <a:r>
              <a:rPr lang="en-US" sz="1800" dirty="0" err="1"/>
              <a:t>inteiro</a:t>
            </a:r>
            <a:endParaRPr lang="en-US" sz="1800" dirty="0"/>
          </a:p>
          <a:p>
            <a:pPr marL="397764" lvl="1" indent="0">
              <a:buNone/>
            </a:pPr>
            <a:r>
              <a:rPr lang="en-US" sz="1800" dirty="0"/>
              <a:t>     ~%            		TERPRI</a:t>
            </a:r>
          </a:p>
          <a:p>
            <a:pPr marL="397764" lvl="1" indent="0">
              <a:buNone/>
            </a:pPr>
            <a:r>
              <a:rPr lang="en-US" sz="1800" dirty="0"/>
              <a:t>     ~&amp;            		FRESH-LINE</a:t>
            </a:r>
          </a:p>
          <a:p>
            <a:pPr marL="397764" lvl="1" indent="0">
              <a:buNone/>
            </a:pPr>
            <a:r>
              <a:rPr lang="en-US" sz="1800" dirty="0"/>
              <a:t>n é a </a:t>
            </a:r>
            <a:r>
              <a:rPr lang="en-US" sz="1800" dirty="0" err="1"/>
              <a:t>largura</a:t>
            </a:r>
            <a:r>
              <a:rPr lang="en-US" sz="1800" dirty="0"/>
              <a:t> do campo </a:t>
            </a:r>
            <a:r>
              <a:rPr lang="en-US" sz="1800" dirty="0" err="1"/>
              <a:t>em</a:t>
            </a:r>
            <a:r>
              <a:rPr lang="en-US" sz="1800" dirty="0"/>
              <a:t> que o valor é </a:t>
            </a:r>
            <a:r>
              <a:rPr lang="en-US" sz="1800" dirty="0" err="1"/>
              <a:t>escrito</a:t>
            </a:r>
            <a:r>
              <a:rPr lang="en-US" sz="1800" dirty="0"/>
              <a:t> </a:t>
            </a:r>
          </a:p>
          <a:p>
            <a:pPr marL="68580" indent="0">
              <a:buNone/>
            </a:pPr>
            <a:r>
              <a:rPr lang="en-US" sz="2000" dirty="0"/>
              <a:t>     </a:t>
            </a:r>
            <a:r>
              <a:rPr lang="en-US" sz="2000" dirty="0" err="1"/>
              <a:t>Exemplos</a:t>
            </a:r>
            <a:r>
              <a:rPr lang="en-US" sz="2000" dirty="0"/>
              <a:t>:</a:t>
            </a:r>
          </a:p>
          <a:p>
            <a:pPr lvl="1"/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reais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(format t "~$" pi) </a:t>
            </a:r>
          </a:p>
          <a:p>
            <a:pPr lvl="3"/>
            <a:r>
              <a:rPr lang="en-US" sz="1800" dirty="0"/>
              <a:t>3.14 </a:t>
            </a:r>
          </a:p>
          <a:p>
            <a:pPr lvl="2"/>
            <a:r>
              <a:rPr lang="en-US" dirty="0"/>
              <a:t>(format t "~5$" pi) </a:t>
            </a:r>
          </a:p>
          <a:p>
            <a:pPr lvl="3"/>
            <a:r>
              <a:rPr lang="en-US" sz="1800" dirty="0"/>
              <a:t>3.14159 </a:t>
            </a:r>
            <a:endParaRPr lang="pt-PT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20072" y="4411065"/>
            <a:ext cx="284146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dirty="0"/>
              <a:t>Números inteiros:</a:t>
            </a:r>
          </a:p>
          <a:p>
            <a:r>
              <a:rPr lang="pt-PT" sz="1600" dirty="0"/>
              <a:t>(</a:t>
            </a:r>
            <a:r>
              <a:rPr lang="pt-PT" sz="1600" dirty="0" err="1"/>
              <a:t>format</a:t>
            </a:r>
            <a:r>
              <a:rPr lang="pt-PT" sz="1600" dirty="0"/>
              <a:t> t "~d" 1000000) </a:t>
            </a:r>
          </a:p>
          <a:p>
            <a:r>
              <a:rPr lang="pt-PT" sz="1600" dirty="0"/>
              <a:t>1000000 </a:t>
            </a:r>
          </a:p>
          <a:p>
            <a:r>
              <a:rPr lang="pt-PT" sz="1600" dirty="0"/>
              <a:t>(</a:t>
            </a:r>
            <a:r>
              <a:rPr lang="pt-PT" sz="1600" dirty="0" err="1"/>
              <a:t>format</a:t>
            </a:r>
            <a:r>
              <a:rPr lang="pt-PT" sz="1600" dirty="0"/>
              <a:t> t "~:d" 1000000)</a:t>
            </a:r>
          </a:p>
          <a:p>
            <a:r>
              <a:rPr lang="pt-PT" sz="1600" dirty="0"/>
              <a:t>1,000,000 </a:t>
            </a:r>
          </a:p>
          <a:p>
            <a:r>
              <a:rPr lang="pt-PT" sz="1600" dirty="0"/>
              <a:t>(</a:t>
            </a:r>
            <a:r>
              <a:rPr lang="pt-PT" sz="1600" dirty="0" err="1"/>
              <a:t>format</a:t>
            </a:r>
            <a:r>
              <a:rPr lang="pt-PT" sz="1600" dirty="0"/>
              <a:t> t "~@d" 1000000) </a:t>
            </a:r>
          </a:p>
          <a:p>
            <a:r>
              <a:rPr lang="pt-PT" sz="1600" dirty="0"/>
              <a:t>+1000000 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Format</a:t>
            </a:r>
            <a:r>
              <a:rPr lang="pt-PT" dirty="0"/>
              <a:t> (</a:t>
            </a:r>
            <a:r>
              <a:rPr lang="pt-PT" dirty="0" err="1"/>
              <a:t>cont</a:t>
            </a:r>
            <a:r>
              <a:rPr lang="pt-PT" dirty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PT" sz="1800" dirty="0"/>
              <a:t>Mais exemplos:</a:t>
            </a:r>
            <a:endParaRPr lang="en-US" sz="1800" dirty="0"/>
          </a:p>
          <a:p>
            <a:r>
              <a:rPr lang="en-US" sz="1800" dirty="0"/>
              <a:t>(format nil "The value is: ~a" 10) </a:t>
            </a:r>
          </a:p>
          <a:p>
            <a:pPr lvl="1"/>
            <a:r>
              <a:rPr lang="en-US" sz="1800" dirty="0"/>
              <a:t>"The value is: 10" </a:t>
            </a:r>
          </a:p>
          <a:p>
            <a:r>
              <a:rPr lang="en-US" sz="1800" dirty="0"/>
              <a:t>(format nil "The value is: ~a" "</a:t>
            </a:r>
            <a:r>
              <a:rPr lang="en-US" sz="1800" dirty="0" err="1"/>
              <a:t>foo</a:t>
            </a:r>
            <a:r>
              <a:rPr lang="en-US" sz="1800" dirty="0"/>
              <a:t>") </a:t>
            </a:r>
          </a:p>
          <a:p>
            <a:pPr lvl="1"/>
            <a:r>
              <a:rPr lang="en-US" sz="1800" dirty="0"/>
              <a:t>"The value is: </a:t>
            </a:r>
            <a:r>
              <a:rPr lang="en-US" sz="1800" dirty="0" err="1"/>
              <a:t>foo</a:t>
            </a:r>
            <a:r>
              <a:rPr lang="en-US" sz="1800" dirty="0"/>
              <a:t>" </a:t>
            </a:r>
          </a:p>
          <a:p>
            <a:r>
              <a:rPr lang="en-US" sz="1800" dirty="0"/>
              <a:t>(format nil "The value is: ~a" (list 1 2 3)) </a:t>
            </a:r>
          </a:p>
          <a:p>
            <a:pPr lvl="1"/>
            <a:r>
              <a:rPr lang="en-US" sz="1800" dirty="0"/>
              <a:t>"The value is: (1 2 3)“</a:t>
            </a:r>
          </a:p>
          <a:p>
            <a:pPr>
              <a:buNone/>
            </a:pPr>
            <a:endParaRPr lang="pt-PT" sz="1800" dirty="0"/>
          </a:p>
          <a:p>
            <a:pPr>
              <a:buNone/>
            </a:pPr>
            <a:r>
              <a:rPr lang="pt-PT" sz="1800" dirty="0" err="1"/>
              <a:t>Format</a:t>
            </a:r>
            <a:r>
              <a:rPr lang="pt-PT" sz="1800" dirty="0"/>
              <a:t> Condicional:</a:t>
            </a:r>
          </a:p>
          <a:p>
            <a:r>
              <a:rPr lang="en-US" sz="1800" dirty="0"/>
              <a:t>(format nil "~[zero~;um~;</a:t>
            </a:r>
            <a:r>
              <a:rPr lang="en-US" sz="1800" dirty="0" err="1"/>
              <a:t>dois</a:t>
            </a:r>
            <a:r>
              <a:rPr lang="en-US" sz="1800" dirty="0"/>
              <a:t>~]" 0) ==&gt; "zero" </a:t>
            </a:r>
          </a:p>
          <a:p>
            <a:r>
              <a:rPr lang="en-US" sz="1800" dirty="0"/>
              <a:t>(format nil "~[zero~;um~;</a:t>
            </a:r>
            <a:r>
              <a:rPr lang="en-US" sz="1800" dirty="0" err="1"/>
              <a:t>dois</a:t>
            </a:r>
            <a:r>
              <a:rPr lang="en-US" sz="1800" dirty="0"/>
              <a:t>~]" 1) ==&gt; "um" </a:t>
            </a:r>
          </a:p>
          <a:p>
            <a:r>
              <a:rPr lang="en-US" sz="1800" dirty="0"/>
              <a:t>(format nil "~[zero~;um~;</a:t>
            </a:r>
            <a:r>
              <a:rPr lang="en-US" sz="1800" dirty="0" err="1"/>
              <a:t>dois</a:t>
            </a:r>
            <a:r>
              <a:rPr lang="en-US" sz="1800" dirty="0"/>
              <a:t>~]" 2) ==&gt; "</a:t>
            </a:r>
            <a:r>
              <a:rPr lang="en-US" sz="1800" dirty="0" err="1"/>
              <a:t>dois</a:t>
            </a:r>
            <a:r>
              <a:rPr lang="en-US" sz="1800" dirty="0"/>
              <a:t>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Mais </a:t>
            </a:r>
            <a:r>
              <a:rPr lang="pt-PT" dirty="0" err="1"/>
              <a:t>Directivas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53344"/>
            <a:ext cx="3657600" cy="4572000"/>
          </a:xfrm>
        </p:spPr>
        <p:txBody>
          <a:bodyPr>
            <a:noAutofit/>
          </a:bodyPr>
          <a:lstStyle/>
          <a:p>
            <a:pPr lvl="1">
              <a:spcBef>
                <a:spcPts val="300"/>
              </a:spcBef>
            </a:pPr>
            <a:r>
              <a:rPr lang="pt-PT" sz="2000" dirty="0"/>
              <a:t>~% </a:t>
            </a:r>
            <a:r>
              <a:rPr lang="pt-PT" sz="2000" dirty="0" err="1"/>
              <a:t>new</a:t>
            </a:r>
            <a:r>
              <a:rPr lang="pt-PT" sz="2000" dirty="0"/>
              <a:t> </a:t>
            </a:r>
            <a:r>
              <a:rPr lang="pt-PT" sz="2000" dirty="0" err="1"/>
              <a:t>line</a:t>
            </a:r>
            <a:r>
              <a:rPr lang="pt-PT" sz="2000" dirty="0"/>
              <a:t> </a:t>
            </a:r>
          </a:p>
          <a:p>
            <a:pPr lvl="1">
              <a:spcBef>
                <a:spcPts val="300"/>
              </a:spcBef>
            </a:pPr>
            <a:r>
              <a:rPr lang="pt-PT" sz="2000" dirty="0"/>
              <a:t>~&amp; </a:t>
            </a:r>
            <a:r>
              <a:rPr lang="pt-PT" sz="2000" dirty="0" err="1"/>
              <a:t>fresh</a:t>
            </a:r>
            <a:r>
              <a:rPr lang="pt-PT" sz="2000" dirty="0"/>
              <a:t> </a:t>
            </a:r>
            <a:r>
              <a:rPr lang="pt-PT" sz="2000" dirty="0" err="1"/>
              <a:t>line</a:t>
            </a:r>
            <a:r>
              <a:rPr lang="pt-PT" sz="2000" dirty="0"/>
              <a:t> </a:t>
            </a:r>
          </a:p>
          <a:p>
            <a:pPr lvl="1">
              <a:spcBef>
                <a:spcPts val="300"/>
              </a:spcBef>
            </a:pPr>
            <a:r>
              <a:rPr lang="pt-PT" sz="2000" dirty="0"/>
              <a:t>~| </a:t>
            </a:r>
            <a:r>
              <a:rPr lang="pt-PT" sz="2000" dirty="0" err="1"/>
              <a:t>page</a:t>
            </a:r>
            <a:r>
              <a:rPr lang="pt-PT" sz="2000" dirty="0"/>
              <a:t> </a:t>
            </a:r>
            <a:r>
              <a:rPr lang="pt-PT" sz="2000" dirty="0" err="1"/>
              <a:t>break</a:t>
            </a:r>
            <a:r>
              <a:rPr lang="pt-PT" sz="2000" dirty="0"/>
              <a:t> </a:t>
            </a:r>
          </a:p>
          <a:p>
            <a:pPr lvl="1">
              <a:spcBef>
                <a:spcPts val="300"/>
              </a:spcBef>
            </a:pPr>
            <a:r>
              <a:rPr lang="pt-PT" sz="2000" dirty="0"/>
              <a:t>~T </a:t>
            </a:r>
            <a:r>
              <a:rPr lang="pt-PT" sz="2000" dirty="0" err="1"/>
              <a:t>tab</a:t>
            </a:r>
            <a:r>
              <a:rPr lang="pt-PT" sz="2000" dirty="0"/>
              <a:t> stop </a:t>
            </a:r>
          </a:p>
          <a:p>
            <a:pPr lvl="1">
              <a:spcBef>
                <a:spcPts val="300"/>
              </a:spcBef>
            </a:pPr>
            <a:r>
              <a:rPr lang="pt-PT" sz="2000" dirty="0"/>
              <a:t>~&lt; </a:t>
            </a:r>
            <a:r>
              <a:rPr lang="pt-PT" sz="2000" dirty="0" err="1"/>
              <a:t>justification</a:t>
            </a:r>
            <a:r>
              <a:rPr lang="pt-PT" sz="2000" dirty="0"/>
              <a:t> </a:t>
            </a:r>
          </a:p>
          <a:p>
            <a:pPr lvl="1">
              <a:spcBef>
                <a:spcPts val="300"/>
              </a:spcBef>
            </a:pPr>
            <a:r>
              <a:rPr lang="pt-PT" sz="2000" dirty="0"/>
              <a:t>~&gt; </a:t>
            </a:r>
            <a:r>
              <a:rPr lang="pt-PT" sz="2000" dirty="0" err="1"/>
              <a:t>terminate</a:t>
            </a:r>
            <a:r>
              <a:rPr lang="pt-PT" sz="2000" dirty="0"/>
              <a:t> ~&lt; </a:t>
            </a:r>
          </a:p>
          <a:p>
            <a:pPr lvl="1">
              <a:spcBef>
                <a:spcPts val="300"/>
              </a:spcBef>
            </a:pPr>
            <a:r>
              <a:rPr lang="pt-PT" sz="2000" dirty="0"/>
              <a:t>~C </a:t>
            </a:r>
            <a:r>
              <a:rPr lang="pt-PT" sz="2000" dirty="0" err="1"/>
              <a:t>character</a:t>
            </a:r>
            <a:r>
              <a:rPr lang="pt-PT" sz="2000" dirty="0"/>
              <a:t> </a:t>
            </a:r>
          </a:p>
          <a:p>
            <a:pPr lvl="1">
              <a:spcBef>
                <a:spcPts val="300"/>
              </a:spcBef>
            </a:pPr>
            <a:r>
              <a:rPr lang="pt-PT" sz="2000" dirty="0"/>
              <a:t>~( case </a:t>
            </a:r>
            <a:r>
              <a:rPr lang="pt-PT" sz="2000" dirty="0" err="1"/>
              <a:t>conversion</a:t>
            </a:r>
            <a:r>
              <a:rPr lang="pt-PT" sz="2000" dirty="0"/>
              <a:t> </a:t>
            </a:r>
          </a:p>
          <a:p>
            <a:pPr lvl="1">
              <a:spcBef>
                <a:spcPts val="300"/>
              </a:spcBef>
            </a:pPr>
            <a:r>
              <a:rPr lang="pt-PT" sz="2000" dirty="0"/>
              <a:t>~) </a:t>
            </a:r>
            <a:r>
              <a:rPr lang="pt-PT" sz="2000" dirty="0" err="1"/>
              <a:t>terminate</a:t>
            </a:r>
            <a:r>
              <a:rPr lang="pt-PT" sz="2000" dirty="0"/>
              <a:t> ~( </a:t>
            </a:r>
          </a:p>
          <a:p>
            <a:pPr lvl="1">
              <a:spcBef>
                <a:spcPts val="300"/>
              </a:spcBef>
            </a:pPr>
            <a:r>
              <a:rPr lang="pt-PT" sz="2000" dirty="0"/>
              <a:t>~D decimal </a:t>
            </a:r>
            <a:r>
              <a:rPr lang="pt-PT" sz="2000" dirty="0" err="1"/>
              <a:t>integer</a:t>
            </a:r>
            <a:r>
              <a:rPr lang="pt-PT" sz="2000" dirty="0"/>
              <a:t> </a:t>
            </a:r>
          </a:p>
          <a:p>
            <a:pPr lvl="1">
              <a:spcBef>
                <a:spcPts val="300"/>
              </a:spcBef>
            </a:pPr>
            <a:r>
              <a:rPr lang="pt-PT" sz="2000" dirty="0"/>
              <a:t>~B </a:t>
            </a:r>
            <a:r>
              <a:rPr lang="pt-PT" sz="2000" dirty="0" err="1"/>
              <a:t>binary</a:t>
            </a:r>
            <a:r>
              <a:rPr lang="pt-PT" sz="2000" dirty="0"/>
              <a:t> </a:t>
            </a:r>
            <a:r>
              <a:rPr lang="pt-PT" sz="2000" dirty="0" err="1"/>
              <a:t>integer</a:t>
            </a:r>
            <a:r>
              <a:rPr lang="pt-PT" sz="2000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11960" y="1988840"/>
            <a:ext cx="43924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0664" lvl="1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</a:pPr>
            <a:r>
              <a:rPr lang="pt-PT" sz="2000" dirty="0"/>
              <a:t>~O octal </a:t>
            </a:r>
            <a:r>
              <a:rPr lang="pt-PT" sz="2000" dirty="0" err="1"/>
              <a:t>integer</a:t>
            </a:r>
            <a:r>
              <a:rPr lang="pt-PT" sz="2000" dirty="0"/>
              <a:t> </a:t>
            </a:r>
          </a:p>
          <a:p>
            <a:pPr marL="740664" lvl="1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</a:pPr>
            <a:r>
              <a:rPr lang="pt-PT" sz="2000" dirty="0"/>
              <a:t>~X hexadecimal </a:t>
            </a:r>
            <a:r>
              <a:rPr lang="pt-PT" sz="2000" dirty="0" err="1"/>
              <a:t>integer</a:t>
            </a:r>
            <a:r>
              <a:rPr lang="pt-PT" sz="2000" dirty="0"/>
              <a:t> </a:t>
            </a:r>
          </a:p>
          <a:p>
            <a:pPr marL="740664" lvl="1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</a:pPr>
            <a:r>
              <a:rPr lang="pt-PT" sz="2000" dirty="0" err="1"/>
              <a:t>~bR</a:t>
            </a:r>
            <a:r>
              <a:rPr lang="pt-PT" sz="2000" dirty="0"/>
              <a:t> </a:t>
            </a:r>
            <a:r>
              <a:rPr lang="pt-PT" sz="2000" dirty="0" err="1"/>
              <a:t>base-b</a:t>
            </a:r>
            <a:r>
              <a:rPr lang="pt-PT" sz="2000" dirty="0"/>
              <a:t> </a:t>
            </a:r>
            <a:r>
              <a:rPr lang="pt-PT" sz="2000" dirty="0" err="1"/>
              <a:t>integer</a:t>
            </a:r>
            <a:r>
              <a:rPr lang="pt-PT" sz="2000" dirty="0"/>
              <a:t> </a:t>
            </a:r>
          </a:p>
          <a:p>
            <a:pPr marL="740664" lvl="1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</a:pPr>
            <a:r>
              <a:rPr lang="pt-PT" sz="2000" dirty="0"/>
              <a:t>~R </a:t>
            </a:r>
            <a:r>
              <a:rPr lang="pt-PT" sz="2000" dirty="0" err="1"/>
              <a:t>spell</a:t>
            </a:r>
            <a:r>
              <a:rPr lang="pt-PT" sz="2000" dirty="0"/>
              <a:t> </a:t>
            </a:r>
            <a:r>
              <a:rPr lang="pt-PT" sz="2000" dirty="0" err="1"/>
              <a:t>an</a:t>
            </a:r>
            <a:r>
              <a:rPr lang="pt-PT" sz="2000" dirty="0"/>
              <a:t> </a:t>
            </a:r>
            <a:r>
              <a:rPr lang="pt-PT" sz="2000" dirty="0" err="1"/>
              <a:t>integer</a:t>
            </a:r>
            <a:r>
              <a:rPr lang="pt-PT" sz="2000" dirty="0"/>
              <a:t> </a:t>
            </a:r>
          </a:p>
          <a:p>
            <a:pPr marL="740664" lvl="1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</a:pPr>
            <a:r>
              <a:rPr lang="pt-PT" sz="2000" dirty="0"/>
              <a:t>~P plural </a:t>
            </a:r>
          </a:p>
          <a:p>
            <a:pPr marL="740664" lvl="1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</a:pPr>
            <a:r>
              <a:rPr lang="pt-PT" sz="2000" dirty="0"/>
              <a:t>~F </a:t>
            </a:r>
            <a:r>
              <a:rPr lang="pt-PT" sz="2000" dirty="0" err="1"/>
              <a:t>floating</a:t>
            </a:r>
            <a:r>
              <a:rPr lang="pt-PT" sz="2000" dirty="0"/>
              <a:t> </a:t>
            </a:r>
            <a:r>
              <a:rPr lang="pt-PT" sz="2000" dirty="0" err="1"/>
              <a:t>point</a:t>
            </a:r>
            <a:r>
              <a:rPr lang="pt-PT" sz="2000" dirty="0"/>
              <a:t> </a:t>
            </a:r>
          </a:p>
          <a:p>
            <a:pPr marL="740664" lvl="1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</a:pPr>
            <a:r>
              <a:rPr lang="pt-PT" sz="2000" dirty="0"/>
              <a:t>~E </a:t>
            </a:r>
            <a:r>
              <a:rPr lang="pt-PT" sz="2000" dirty="0" err="1"/>
              <a:t>scientific</a:t>
            </a:r>
            <a:r>
              <a:rPr lang="pt-PT" sz="2000" dirty="0"/>
              <a:t> </a:t>
            </a:r>
            <a:r>
              <a:rPr lang="pt-PT" sz="2000" dirty="0" err="1"/>
              <a:t>notation</a:t>
            </a:r>
            <a:r>
              <a:rPr lang="pt-PT" sz="2000" dirty="0"/>
              <a:t> </a:t>
            </a:r>
          </a:p>
          <a:p>
            <a:pPr marL="740664" lvl="1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</a:pPr>
            <a:r>
              <a:rPr lang="pt-PT" sz="2000" dirty="0"/>
              <a:t>~G ~F </a:t>
            </a:r>
            <a:r>
              <a:rPr lang="pt-PT" sz="2000" dirty="0" err="1"/>
              <a:t>or</a:t>
            </a:r>
            <a:r>
              <a:rPr lang="pt-PT" sz="2000" dirty="0"/>
              <a:t> ~E, </a:t>
            </a:r>
            <a:r>
              <a:rPr lang="pt-PT" sz="2000" dirty="0" err="1"/>
              <a:t>depending</a:t>
            </a:r>
            <a:r>
              <a:rPr lang="pt-PT" sz="2000" dirty="0"/>
              <a:t> </a:t>
            </a:r>
            <a:r>
              <a:rPr lang="pt-PT" sz="2000" dirty="0" err="1"/>
              <a:t>upon</a:t>
            </a:r>
            <a:r>
              <a:rPr lang="pt-PT" sz="2000" dirty="0"/>
              <a:t> magnitude </a:t>
            </a:r>
          </a:p>
          <a:p>
            <a:pPr marL="740664" lvl="1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</a:pPr>
            <a:r>
              <a:rPr lang="pt-PT" sz="2000" dirty="0"/>
              <a:t>~$ </a:t>
            </a:r>
            <a:r>
              <a:rPr lang="pt-PT" sz="2000" dirty="0" err="1"/>
              <a:t>monetary</a:t>
            </a:r>
            <a:r>
              <a:rPr lang="pt-PT" sz="2000" dirty="0"/>
              <a:t> </a:t>
            </a:r>
          </a:p>
          <a:p>
            <a:pPr marL="740664" lvl="1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</a:pPr>
            <a:r>
              <a:rPr lang="pt-PT" sz="2000" dirty="0"/>
              <a:t>~A </a:t>
            </a:r>
            <a:r>
              <a:rPr lang="pt-PT" sz="2000" dirty="0" err="1"/>
              <a:t>legibly</a:t>
            </a:r>
            <a:r>
              <a:rPr lang="pt-PT" sz="2000" dirty="0"/>
              <a:t>, </a:t>
            </a:r>
            <a:r>
              <a:rPr lang="pt-PT" sz="2000" dirty="0" err="1"/>
              <a:t>without</a:t>
            </a:r>
            <a:r>
              <a:rPr lang="pt-PT" sz="2000" dirty="0"/>
              <a:t> escapes </a:t>
            </a:r>
          </a:p>
          <a:p>
            <a:pPr marL="740664" lvl="1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</a:pPr>
            <a:r>
              <a:rPr lang="pt-PT" sz="2000" dirty="0"/>
              <a:t>~S </a:t>
            </a:r>
            <a:r>
              <a:rPr lang="pt-PT" sz="2000" dirty="0" err="1"/>
              <a:t>Readably</a:t>
            </a:r>
            <a:r>
              <a:rPr lang="pt-PT" sz="2000" dirty="0"/>
              <a:t>, </a:t>
            </a:r>
            <a:r>
              <a:rPr lang="pt-PT" sz="2000" dirty="0" err="1"/>
              <a:t>with</a:t>
            </a:r>
            <a:r>
              <a:rPr lang="pt-PT" sz="2000" dirty="0"/>
              <a:t> escapes </a:t>
            </a:r>
          </a:p>
          <a:p>
            <a:pPr marL="740664" lvl="1" indent="-28575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</a:pPr>
            <a:r>
              <a:rPr lang="pt-PT" sz="2000" dirty="0"/>
              <a:t>~~ ~ </a:t>
            </a:r>
          </a:p>
          <a:p>
            <a:endParaRPr lang="pt-PT" sz="1600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1B1B-E592-4C82-B535-4C34B832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Exercicios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DADCC-FD7D-402B-8CF6-15A04CEF8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844824"/>
            <a:ext cx="7955280" cy="4536504"/>
          </a:xfrm>
        </p:spPr>
        <p:txBody>
          <a:bodyPr>
            <a:normAutofit fontScale="70000" lnSpcReduction="20000"/>
          </a:bodyPr>
          <a:lstStyle/>
          <a:p>
            <a:pPr lvl="0">
              <a:lnSpc>
                <a:spcPct val="100000"/>
              </a:lnSpc>
            </a:pPr>
            <a:r>
              <a:rPr lang="pt-PT" sz="2400" dirty="0"/>
              <a:t>Escreva uma função denominada </a:t>
            </a:r>
            <a:r>
              <a:rPr lang="pt-PT" sz="2400" b="1" dirty="0" err="1">
                <a:solidFill>
                  <a:srgbClr val="FFFF00"/>
                </a:solidFill>
              </a:rPr>
              <a:t>escreve_numero</a:t>
            </a:r>
            <a:r>
              <a:rPr lang="pt-PT" sz="2400" dirty="0"/>
              <a:t> que receba um número e escreva no écran “O numero é ...”. Use a função </a:t>
            </a:r>
            <a:r>
              <a:rPr lang="pt-PT" sz="2400" dirty="0" err="1"/>
              <a:t>format</a:t>
            </a:r>
            <a:r>
              <a:rPr lang="pt-PT" sz="2400" dirty="0"/>
              <a:t>.</a:t>
            </a:r>
          </a:p>
          <a:p>
            <a:pPr>
              <a:lnSpc>
                <a:spcPct val="100000"/>
              </a:lnSpc>
            </a:pPr>
            <a:r>
              <a:rPr lang="pt-PT" sz="2400" dirty="0"/>
              <a:t>Escreva uma função denominada </a:t>
            </a:r>
            <a:r>
              <a:rPr lang="pt-PT" sz="2400" b="1" dirty="0" err="1">
                <a:solidFill>
                  <a:srgbClr val="FFFF00"/>
                </a:solidFill>
              </a:rPr>
              <a:t>sequencia_numeros</a:t>
            </a:r>
            <a:r>
              <a:rPr lang="pt-PT" sz="2400" dirty="0"/>
              <a:t> que leia uma sequência de números positivos via teclado, por qualquer ordem, terminada por zero, e escreva no écran a sequência de números lida ordenada por ordem crescente, um número em cada linha.</a:t>
            </a:r>
          </a:p>
          <a:p>
            <a:pPr lvl="0"/>
            <a:r>
              <a:rPr lang="pt-PT" sz="2400" dirty="0"/>
              <a:t>Escreva uma função chamada </a:t>
            </a:r>
            <a:r>
              <a:rPr lang="pt-PT" sz="2400" b="1" dirty="0" err="1"/>
              <a:t>escreve_lista</a:t>
            </a:r>
            <a:r>
              <a:rPr lang="pt-PT" sz="2400" dirty="0"/>
              <a:t> que escreva o conteúdo duma lista no écran. </a:t>
            </a:r>
            <a:endParaRPr lang="en-US" sz="2400" dirty="0"/>
          </a:p>
          <a:p>
            <a:pPr lvl="1"/>
            <a:r>
              <a:rPr lang="pt-PT" dirty="0"/>
              <a:t>(</a:t>
            </a:r>
            <a:r>
              <a:rPr lang="pt-PT" dirty="0" err="1"/>
              <a:t>escreve_lista</a:t>
            </a:r>
            <a:r>
              <a:rPr lang="pt-PT" dirty="0"/>
              <a:t> ‘(1 2 3))</a:t>
            </a:r>
            <a:endParaRPr lang="en-US" dirty="0"/>
          </a:p>
          <a:p>
            <a:pPr marL="0" indent="0">
              <a:buNone/>
            </a:pPr>
            <a:r>
              <a:rPr lang="pt-PT" sz="2400" dirty="0"/>
              <a:t>	(1 2 3)</a:t>
            </a:r>
            <a:endParaRPr lang="en-US" sz="2400" dirty="0"/>
          </a:p>
          <a:p>
            <a:pPr lvl="0"/>
            <a:r>
              <a:rPr lang="pt-PT" sz="2400" dirty="0"/>
              <a:t>Redefina a pergunta anterior em </a:t>
            </a:r>
            <a:r>
              <a:rPr lang="pt-PT" sz="2400" b="1" dirty="0"/>
              <a:t>escreve_lista1</a:t>
            </a:r>
            <a:r>
              <a:rPr lang="pt-PT" sz="2400" dirty="0"/>
              <a:t> de forma a poder escrever um elemento da lista por linha. Recomenda-se o uso da função </a:t>
            </a:r>
            <a:r>
              <a:rPr lang="pt-PT" sz="2400" dirty="0" err="1"/>
              <a:t>mapc</a:t>
            </a:r>
            <a:r>
              <a:rPr lang="pt-PT" sz="2400" dirty="0"/>
              <a:t>.</a:t>
            </a:r>
            <a:endParaRPr lang="en-US" sz="2400" dirty="0"/>
          </a:p>
          <a:p>
            <a:pPr lvl="1"/>
            <a:r>
              <a:rPr lang="pt-PT" dirty="0"/>
              <a:t>(escreve_lista1 ‘(1 2 3))</a:t>
            </a:r>
            <a:endParaRPr lang="en-US" dirty="0"/>
          </a:p>
          <a:p>
            <a:pPr marL="914400" lvl="2" indent="0">
              <a:buNone/>
            </a:pPr>
            <a:r>
              <a:rPr lang="pt-PT" sz="2000" dirty="0"/>
              <a:t>1</a:t>
            </a:r>
            <a:endParaRPr lang="en-US" sz="2000" dirty="0"/>
          </a:p>
          <a:p>
            <a:pPr marL="914400" lvl="2" indent="0">
              <a:buNone/>
            </a:pPr>
            <a:r>
              <a:rPr lang="pt-PT" sz="2000" dirty="0"/>
              <a:t>2</a:t>
            </a:r>
            <a:endParaRPr lang="en-US" sz="2000" dirty="0"/>
          </a:p>
          <a:p>
            <a:pPr marL="914400" lvl="2" indent="0">
              <a:buNone/>
            </a:pPr>
            <a:r>
              <a:rPr lang="pt-PT" sz="2000" dirty="0"/>
              <a:t>3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CDED9-E05E-44E3-9E56-323FA0CC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D7187-C9EF-4C28-9B90-1DDB239C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5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6FFB-800E-4A90-ABDE-32089C226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Compilação vs. interpretação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DEC8D-EB6C-463F-9374-473D87793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700808"/>
            <a:ext cx="7955280" cy="4680520"/>
          </a:xfrm>
        </p:spPr>
        <p:txBody>
          <a:bodyPr>
            <a:normAutofit lnSpcReduction="10000"/>
          </a:bodyPr>
          <a:lstStyle/>
          <a:p>
            <a:r>
              <a:rPr lang="pt-PT" sz="1400" b="1" dirty="0"/>
              <a:t>Compilação</a:t>
            </a:r>
            <a:r>
              <a:rPr lang="pt-PT" sz="1400" dirty="0"/>
              <a:t>: conversão para linguagem máquina antes da execução</a:t>
            </a:r>
          </a:p>
          <a:p>
            <a:pPr lvl="1"/>
            <a:r>
              <a:rPr lang="pt-PT" sz="1200" dirty="0"/>
              <a:t>Vantagens: </a:t>
            </a:r>
          </a:p>
          <a:p>
            <a:pPr lvl="2"/>
            <a:r>
              <a:rPr lang="pt-PT" sz="1200" dirty="0"/>
              <a:t>Velocidade, mas dependente da plataforma</a:t>
            </a:r>
          </a:p>
          <a:p>
            <a:pPr lvl="2"/>
            <a:r>
              <a:rPr lang="pt-PT" sz="1200" dirty="0"/>
              <a:t>Permite a deteção de erros na compilação, </a:t>
            </a:r>
          </a:p>
          <a:p>
            <a:pPr lvl="2"/>
            <a:r>
              <a:rPr lang="pt-PT" sz="1200" dirty="0" err="1"/>
              <a:t>Debug</a:t>
            </a:r>
            <a:r>
              <a:rPr lang="pt-PT" sz="1200" dirty="0"/>
              <a:t> lento: Teste de novas versões obriga a recompilar o programa</a:t>
            </a:r>
          </a:p>
          <a:p>
            <a:r>
              <a:rPr lang="pt-PT" sz="1400" b="1" dirty="0"/>
              <a:t>Interpretação</a:t>
            </a:r>
            <a:r>
              <a:rPr lang="pt-PT" sz="1400" dirty="0"/>
              <a:t>: REPL</a:t>
            </a:r>
          </a:p>
          <a:p>
            <a:pPr lvl="1"/>
            <a:r>
              <a:rPr lang="pt-PT" sz="1200" dirty="0"/>
              <a:t>Vantagens: </a:t>
            </a:r>
          </a:p>
          <a:p>
            <a:pPr lvl="2"/>
            <a:r>
              <a:rPr lang="pt-PT" sz="1200" dirty="0"/>
              <a:t>Independência da plataforma</a:t>
            </a:r>
          </a:p>
          <a:p>
            <a:pPr lvl="2"/>
            <a:r>
              <a:rPr lang="pt-PT" sz="1200" dirty="0"/>
              <a:t>Reflexão </a:t>
            </a:r>
            <a:r>
              <a:rPr lang="pt-PT" sz="1000" dirty="0"/>
              <a:t>(capacidade para o programa se alterar a si próprio: Assembler, </a:t>
            </a:r>
            <a:r>
              <a:rPr lang="pt-PT" sz="1000" dirty="0" err="1"/>
              <a:t>Lisp</a:t>
            </a:r>
            <a:r>
              <a:rPr lang="pt-PT" sz="1000" dirty="0"/>
              <a:t>, etc.)</a:t>
            </a:r>
          </a:p>
          <a:p>
            <a:pPr lvl="3"/>
            <a:r>
              <a:rPr lang="pt-PT" sz="1000" dirty="0"/>
              <a:t>Útil para testes: criação e instanciação de entidades durante a execução.</a:t>
            </a:r>
          </a:p>
          <a:p>
            <a:pPr lvl="3"/>
            <a:r>
              <a:rPr lang="pt-PT" sz="1000" dirty="0"/>
              <a:t>Essencial em </a:t>
            </a:r>
            <a:r>
              <a:rPr lang="pt-PT" sz="1000" dirty="0" err="1"/>
              <a:t>metaprogramação</a:t>
            </a:r>
            <a:r>
              <a:rPr lang="pt-PT" sz="1000" dirty="0"/>
              <a:t>: tratar os programas como dados.</a:t>
            </a:r>
          </a:p>
          <a:p>
            <a:pPr lvl="4"/>
            <a:r>
              <a:rPr lang="pt-PT" sz="1000" dirty="0">
                <a:hlinkClick r:id="rId2"/>
              </a:rPr>
              <a:t>https://en.wikipedia.org/wiki/Metaprogramming</a:t>
            </a:r>
            <a:r>
              <a:rPr lang="pt-PT" sz="1000" dirty="0"/>
              <a:t>	</a:t>
            </a:r>
          </a:p>
          <a:p>
            <a:pPr lvl="2"/>
            <a:r>
              <a:rPr lang="pt-PT" sz="1200" dirty="0"/>
              <a:t>Tipos de dados dinâmicos</a:t>
            </a:r>
          </a:p>
          <a:p>
            <a:pPr lvl="3"/>
            <a:r>
              <a:rPr lang="pt-PT" sz="1000" dirty="0"/>
              <a:t>Late </a:t>
            </a:r>
            <a:r>
              <a:rPr lang="pt-PT" sz="1000" dirty="0" err="1"/>
              <a:t>binding</a:t>
            </a:r>
            <a:r>
              <a:rPr lang="pt-PT" sz="1000" dirty="0"/>
              <a:t> / </a:t>
            </a:r>
            <a:r>
              <a:rPr lang="pt-PT" sz="1000" dirty="0" err="1"/>
              <a:t>Duck</a:t>
            </a:r>
            <a:r>
              <a:rPr lang="pt-PT" sz="1000" dirty="0"/>
              <a:t> </a:t>
            </a:r>
            <a:r>
              <a:rPr lang="pt-PT" sz="1000" dirty="0" err="1"/>
              <a:t>Typing</a:t>
            </a:r>
            <a:r>
              <a:rPr lang="pt-PT" sz="1000" dirty="0"/>
              <a:t>: tipo definido apenas em tempo de execução (não de compilação)</a:t>
            </a:r>
          </a:p>
          <a:p>
            <a:pPr lvl="3"/>
            <a:r>
              <a:rPr lang="pt-PT" sz="1000" dirty="0">
                <a:hlinkClick r:id="rId3"/>
              </a:rPr>
              <a:t>https://en.wikipedia.org/wiki/Type_system#Dynamic_type-checking_and_runtime_type_information</a:t>
            </a:r>
            <a:r>
              <a:rPr lang="pt-PT" sz="1000" dirty="0"/>
              <a:t> </a:t>
            </a:r>
          </a:p>
          <a:p>
            <a:pPr lvl="2"/>
            <a:r>
              <a:rPr lang="pt-PT" sz="1200" dirty="0"/>
              <a:t>Tamanho de programa menor</a:t>
            </a:r>
          </a:p>
          <a:p>
            <a:r>
              <a:rPr lang="pt-PT" sz="1400" dirty="0"/>
              <a:t>Para além disto: </a:t>
            </a:r>
          </a:p>
          <a:p>
            <a:pPr lvl="1"/>
            <a:r>
              <a:rPr lang="pt-PT" sz="1200" dirty="0"/>
              <a:t>As tecnologias de compilação </a:t>
            </a:r>
            <a:r>
              <a:rPr lang="pt-PT" sz="1200" dirty="0" err="1"/>
              <a:t>just</a:t>
            </a:r>
            <a:r>
              <a:rPr lang="pt-PT" sz="1200" dirty="0"/>
              <a:t>-</a:t>
            </a:r>
            <a:r>
              <a:rPr lang="pt-PT" sz="1200" dirty="0" err="1"/>
              <a:t>in-time</a:t>
            </a:r>
            <a:r>
              <a:rPr lang="pt-PT" sz="1200" dirty="0"/>
              <a:t> permitem que o gap entre linguagens compiladas e interpretadas esteja a estreitar.</a:t>
            </a:r>
          </a:p>
          <a:p>
            <a:pPr lvl="1"/>
            <a:r>
              <a:rPr lang="pt-PT" sz="1200" dirty="0"/>
              <a:t>As linguagens “</a:t>
            </a:r>
            <a:r>
              <a:rPr lang="pt-PT" sz="1200" dirty="0" err="1"/>
              <a:t>bytecode</a:t>
            </a:r>
            <a:r>
              <a:rPr lang="pt-PT" sz="1200" dirty="0"/>
              <a:t>” permitem compilar para uma máquina virtual que depois corre o programa de forma eficiente em diferentes plataformas, com vantagens de ambos os paradigmas.</a:t>
            </a:r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E6D14-3375-425F-A99A-8885296E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B00AD-973A-4C14-B0C3-E80F46FD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236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Ficheiros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/>
              <a:t>open </a:t>
            </a:r>
            <a:r>
              <a:rPr lang="pt-PT" sz="2400" i="1" dirty="0" err="1"/>
              <a:t>filename</a:t>
            </a:r>
            <a:r>
              <a:rPr lang="pt-PT" sz="2400" dirty="0"/>
              <a:t> </a:t>
            </a:r>
          </a:p>
          <a:p>
            <a:pPr marL="454914" lvl="1" indent="0">
              <a:buNone/>
            </a:pPr>
            <a:r>
              <a:rPr lang="pt-PT" dirty="0"/>
              <a:t>		&amp;</a:t>
            </a:r>
            <a:r>
              <a:rPr lang="pt-PT" dirty="0" err="1"/>
              <a:t>key</a:t>
            </a:r>
            <a:r>
              <a:rPr lang="pt-PT" dirty="0"/>
              <a:t> </a:t>
            </a:r>
          </a:p>
          <a:p>
            <a:pPr marL="2000250" lvl="8" indent="0">
              <a:buNone/>
            </a:pPr>
            <a:r>
              <a:rPr lang="pt-PT" sz="2000" dirty="0"/>
              <a:t>	:</a:t>
            </a:r>
            <a:r>
              <a:rPr lang="pt-PT" sz="2000" dirty="0" err="1"/>
              <a:t>direction</a:t>
            </a:r>
            <a:r>
              <a:rPr lang="pt-PT" sz="2000" dirty="0"/>
              <a:t> </a:t>
            </a:r>
          </a:p>
          <a:p>
            <a:pPr marL="2000250" lvl="8" indent="0">
              <a:buNone/>
            </a:pPr>
            <a:r>
              <a:rPr lang="pt-PT" sz="2000" dirty="0"/>
              <a:t>	:</a:t>
            </a:r>
            <a:r>
              <a:rPr lang="pt-PT" sz="2000" dirty="0" err="1"/>
              <a:t>element-type</a:t>
            </a:r>
            <a:r>
              <a:rPr lang="pt-PT" sz="2000" dirty="0"/>
              <a:t> </a:t>
            </a:r>
          </a:p>
          <a:p>
            <a:pPr marL="2000250" lvl="8" indent="0">
              <a:buNone/>
            </a:pPr>
            <a:r>
              <a:rPr lang="pt-PT" sz="2000" dirty="0"/>
              <a:t>	:</a:t>
            </a:r>
            <a:r>
              <a:rPr lang="pt-PT" sz="2000" dirty="0" err="1"/>
              <a:t>if-exists</a:t>
            </a:r>
            <a:r>
              <a:rPr lang="pt-PT" sz="2000" dirty="0"/>
              <a:t> </a:t>
            </a:r>
          </a:p>
          <a:p>
            <a:pPr marL="2000250" lvl="8" indent="0">
              <a:buNone/>
            </a:pPr>
            <a:r>
              <a:rPr lang="pt-PT" sz="2000" dirty="0"/>
              <a:t>	:</a:t>
            </a:r>
            <a:r>
              <a:rPr lang="pt-PT" sz="2000" dirty="0" err="1"/>
              <a:t>if</a:t>
            </a:r>
            <a:r>
              <a:rPr lang="pt-PT" sz="2000" dirty="0"/>
              <a:t>-does-</a:t>
            </a:r>
            <a:r>
              <a:rPr lang="pt-PT" sz="2000" dirty="0" err="1"/>
              <a:t>not</a:t>
            </a:r>
            <a:r>
              <a:rPr lang="pt-PT" sz="2000" dirty="0"/>
              <a:t>-</a:t>
            </a:r>
            <a:r>
              <a:rPr lang="pt-PT" sz="2000" dirty="0" err="1"/>
              <a:t>exist</a:t>
            </a:r>
            <a:r>
              <a:rPr lang="pt-PT" sz="2000" dirty="0"/>
              <a:t> </a:t>
            </a:r>
          </a:p>
          <a:p>
            <a:pPr marL="2000250" lvl="8" indent="0">
              <a:buNone/>
            </a:pPr>
            <a:r>
              <a:rPr lang="pt-PT" sz="2000" dirty="0"/>
              <a:t>	:</a:t>
            </a:r>
            <a:r>
              <a:rPr lang="pt-PT" sz="2000" dirty="0" err="1"/>
              <a:t>external-format</a:t>
            </a:r>
            <a:r>
              <a:rPr lang="pt-PT" sz="2000" dirty="0"/>
              <a:t> </a:t>
            </a:r>
          </a:p>
          <a:p>
            <a:endParaRPr lang="pt-PT" sz="2400" dirty="0"/>
          </a:p>
          <a:p>
            <a:r>
              <a:rPr lang="pt-PT" sz="2400" dirty="0"/>
              <a:t>(</a:t>
            </a:r>
            <a:r>
              <a:rPr lang="pt-PT" sz="2400" dirty="0" err="1"/>
              <a:t>with</a:t>
            </a:r>
            <a:r>
              <a:rPr lang="pt-PT" sz="2400" dirty="0"/>
              <a:t>-open-file (&lt;</a:t>
            </a:r>
            <a:r>
              <a:rPr lang="pt-PT" sz="2400" dirty="0" err="1"/>
              <a:t>port</a:t>
            </a:r>
            <a:r>
              <a:rPr lang="pt-PT" sz="2400" dirty="0"/>
              <a:t>&gt; &lt;</a:t>
            </a:r>
            <a:r>
              <a:rPr lang="pt-PT" sz="2400" dirty="0" err="1"/>
              <a:t>path</a:t>
            </a:r>
            <a:r>
              <a:rPr lang="pt-PT" sz="2400" dirty="0"/>
              <a:t>&gt; {</a:t>
            </a:r>
            <a:r>
              <a:rPr lang="pt-PT" sz="2400" dirty="0" err="1"/>
              <a:t>keys</a:t>
            </a:r>
            <a:r>
              <a:rPr lang="pt-PT" sz="2400" dirty="0"/>
              <a:t>}*) 	&lt;corpo&gt;)</a:t>
            </a:r>
          </a:p>
          <a:p>
            <a:endParaRPr lang="pt-PT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7832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Keywords</a:t>
            </a:r>
            <a:r>
              <a:rPr lang="pt-PT" dirty="0"/>
              <a:t> de OPEN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PT" sz="1600" dirty="0" err="1"/>
              <a:t>Keyword</a:t>
            </a:r>
            <a:r>
              <a:rPr lang="pt-PT" sz="1600" dirty="0"/>
              <a:t> </a:t>
            </a:r>
            <a:r>
              <a:rPr lang="pt-PT" sz="1600" dirty="0" err="1"/>
              <a:t>Value</a:t>
            </a:r>
            <a:r>
              <a:rPr lang="pt-PT" sz="1600" dirty="0"/>
              <a:t> </a:t>
            </a:r>
            <a:r>
              <a:rPr lang="pt-PT" sz="1600" dirty="0" err="1"/>
              <a:t>Stream</a:t>
            </a:r>
            <a:r>
              <a:rPr lang="pt-PT" sz="1600" dirty="0"/>
              <a:t> </a:t>
            </a:r>
            <a:r>
              <a:rPr lang="pt-PT" sz="1600" dirty="0" err="1"/>
              <a:t>Direction</a:t>
            </a:r>
            <a:r>
              <a:rPr lang="pt-PT" sz="1600" dirty="0"/>
              <a:t> ---------- :DIRECTION </a:t>
            </a:r>
          </a:p>
          <a:p>
            <a:pPr lvl="1"/>
            <a:r>
              <a:rPr lang="pt-PT" sz="1400" dirty="0"/>
              <a:t>:INPUT input (</a:t>
            </a:r>
            <a:r>
              <a:rPr lang="pt-PT" sz="1400" dirty="0" err="1"/>
              <a:t>default</a:t>
            </a:r>
            <a:r>
              <a:rPr lang="pt-PT" sz="1400" dirty="0"/>
              <a:t>) </a:t>
            </a:r>
          </a:p>
          <a:p>
            <a:pPr lvl="1"/>
            <a:r>
              <a:rPr lang="pt-PT" sz="1400" dirty="0"/>
              <a:t>:OUTPUT </a:t>
            </a:r>
            <a:r>
              <a:rPr lang="pt-PT" sz="1400" dirty="0" err="1"/>
              <a:t>output</a:t>
            </a:r>
            <a:r>
              <a:rPr lang="pt-PT" sz="1400" dirty="0"/>
              <a:t> </a:t>
            </a:r>
          </a:p>
          <a:p>
            <a:pPr lvl="1"/>
            <a:r>
              <a:rPr lang="pt-PT" sz="1400" dirty="0"/>
              <a:t>:IO input &amp; output </a:t>
            </a:r>
          </a:p>
          <a:p>
            <a:pPr lvl="1"/>
            <a:r>
              <a:rPr lang="pt-PT" sz="1400" dirty="0"/>
              <a:t>:PROBE </a:t>
            </a:r>
            <a:r>
              <a:rPr lang="pt-PT" sz="1400" dirty="0" err="1"/>
              <a:t>none</a:t>
            </a:r>
            <a:endParaRPr lang="pt-PT" sz="1400" dirty="0"/>
          </a:p>
          <a:p>
            <a:r>
              <a:rPr lang="pt-PT" sz="1600" dirty="0" err="1"/>
              <a:t>Keyword</a:t>
            </a:r>
            <a:r>
              <a:rPr lang="pt-PT" sz="1600" dirty="0"/>
              <a:t> </a:t>
            </a:r>
            <a:r>
              <a:rPr lang="pt-PT" sz="1600" dirty="0" err="1"/>
              <a:t>Value</a:t>
            </a:r>
            <a:r>
              <a:rPr lang="pt-PT" sz="1600" dirty="0"/>
              <a:t> </a:t>
            </a:r>
            <a:r>
              <a:rPr lang="pt-PT" sz="1600" dirty="0" err="1"/>
              <a:t>Action</a:t>
            </a:r>
            <a:r>
              <a:rPr lang="pt-PT" sz="1600" dirty="0"/>
              <a:t> </a:t>
            </a:r>
            <a:r>
              <a:rPr lang="pt-PT" sz="1600" dirty="0" err="1"/>
              <a:t>if</a:t>
            </a:r>
            <a:r>
              <a:rPr lang="pt-PT" sz="1600" dirty="0"/>
              <a:t> File </a:t>
            </a:r>
            <a:r>
              <a:rPr lang="pt-PT" sz="1600" dirty="0" err="1"/>
              <a:t>Exists</a:t>
            </a:r>
            <a:r>
              <a:rPr lang="pt-PT" sz="1600" dirty="0"/>
              <a:t> ---------- :IF-EXISTS </a:t>
            </a:r>
          </a:p>
          <a:p>
            <a:pPr lvl="1"/>
            <a:r>
              <a:rPr lang="pt-PT" sz="1400" dirty="0"/>
              <a:t>:ERROR </a:t>
            </a:r>
            <a:r>
              <a:rPr lang="pt-PT" sz="1400" dirty="0" err="1"/>
              <a:t>signal</a:t>
            </a:r>
            <a:r>
              <a:rPr lang="pt-PT" sz="1400" dirty="0"/>
              <a:t> </a:t>
            </a:r>
            <a:r>
              <a:rPr lang="pt-PT" sz="1400" dirty="0" err="1"/>
              <a:t>an</a:t>
            </a:r>
            <a:r>
              <a:rPr lang="pt-PT" sz="1400" dirty="0"/>
              <a:t> </a:t>
            </a:r>
            <a:r>
              <a:rPr lang="pt-PT" sz="1400" dirty="0" err="1"/>
              <a:t>error</a:t>
            </a:r>
            <a:r>
              <a:rPr lang="pt-PT" sz="1400" dirty="0"/>
              <a:t> </a:t>
            </a:r>
          </a:p>
          <a:p>
            <a:pPr lvl="1"/>
            <a:r>
              <a:rPr lang="pt-PT" sz="1400" dirty="0"/>
              <a:t>:NEW-VERSION </a:t>
            </a:r>
            <a:r>
              <a:rPr lang="pt-PT" sz="1400" dirty="0" err="1"/>
              <a:t>next</a:t>
            </a:r>
            <a:r>
              <a:rPr lang="pt-PT" sz="1400" dirty="0"/>
              <a:t> </a:t>
            </a:r>
            <a:r>
              <a:rPr lang="pt-PT" sz="1400" dirty="0" err="1"/>
              <a:t>version</a:t>
            </a:r>
            <a:r>
              <a:rPr lang="pt-PT" sz="1400" dirty="0"/>
              <a:t> (</a:t>
            </a:r>
            <a:r>
              <a:rPr lang="pt-PT" sz="1400" dirty="0" err="1"/>
              <a:t>or</a:t>
            </a:r>
            <a:r>
              <a:rPr lang="pt-PT" sz="1400" dirty="0"/>
              <a:t> </a:t>
            </a:r>
            <a:r>
              <a:rPr lang="pt-PT" sz="1400" dirty="0" err="1"/>
              <a:t>error</a:t>
            </a:r>
            <a:r>
              <a:rPr lang="pt-PT" sz="1400" dirty="0"/>
              <a:t>) </a:t>
            </a:r>
          </a:p>
          <a:p>
            <a:pPr lvl="1"/>
            <a:r>
              <a:rPr lang="pt-PT" sz="1400" dirty="0"/>
              <a:t>:RENAME </a:t>
            </a:r>
            <a:r>
              <a:rPr lang="pt-PT" sz="1400" dirty="0" err="1"/>
              <a:t>rename</a:t>
            </a:r>
            <a:r>
              <a:rPr lang="pt-PT" sz="1400" dirty="0"/>
              <a:t> </a:t>
            </a:r>
            <a:r>
              <a:rPr lang="pt-PT" sz="1400" dirty="0" err="1"/>
              <a:t>existing</a:t>
            </a:r>
            <a:r>
              <a:rPr lang="pt-PT" sz="1400" dirty="0"/>
              <a:t>, </a:t>
            </a:r>
            <a:r>
              <a:rPr lang="pt-PT" sz="1400" dirty="0" err="1"/>
              <a:t>create</a:t>
            </a:r>
            <a:r>
              <a:rPr lang="pt-PT" sz="1400" dirty="0"/>
              <a:t> </a:t>
            </a:r>
            <a:r>
              <a:rPr lang="pt-PT" sz="1400" dirty="0" err="1"/>
              <a:t>new</a:t>
            </a:r>
            <a:r>
              <a:rPr lang="pt-PT" sz="1400" dirty="0"/>
              <a:t> </a:t>
            </a:r>
          </a:p>
          <a:p>
            <a:pPr lvl="1"/>
            <a:r>
              <a:rPr lang="pt-PT" sz="1400" dirty="0"/>
              <a:t>:SUPERSEDE </a:t>
            </a:r>
            <a:r>
              <a:rPr lang="pt-PT" sz="1400" dirty="0" err="1"/>
              <a:t>replace</a:t>
            </a:r>
            <a:r>
              <a:rPr lang="pt-PT" sz="1400" dirty="0"/>
              <a:t> file </a:t>
            </a:r>
            <a:r>
              <a:rPr lang="pt-PT" sz="1400" dirty="0" err="1"/>
              <a:t>upon</a:t>
            </a:r>
            <a:r>
              <a:rPr lang="pt-PT" sz="1400" dirty="0"/>
              <a:t> CLOSE </a:t>
            </a:r>
          </a:p>
          <a:p>
            <a:pPr lvl="1"/>
            <a:r>
              <a:rPr lang="pt-PT" sz="1400" dirty="0"/>
              <a:t>:RENAME-AND-DELETE </a:t>
            </a:r>
            <a:r>
              <a:rPr lang="pt-PT" sz="1400" dirty="0" err="1"/>
              <a:t>rename</a:t>
            </a:r>
            <a:r>
              <a:rPr lang="pt-PT" sz="1400" dirty="0"/>
              <a:t> and </a:t>
            </a:r>
            <a:r>
              <a:rPr lang="pt-PT" sz="1400" dirty="0" err="1"/>
              <a:t>delete</a:t>
            </a:r>
            <a:r>
              <a:rPr lang="pt-PT" sz="1400" dirty="0"/>
              <a:t> </a:t>
            </a:r>
            <a:r>
              <a:rPr lang="pt-PT" sz="1400" dirty="0" err="1"/>
              <a:t>existing</a:t>
            </a:r>
            <a:r>
              <a:rPr lang="pt-PT" sz="1400" dirty="0"/>
              <a:t>, </a:t>
            </a:r>
            <a:r>
              <a:rPr lang="pt-PT" sz="1400" dirty="0" err="1"/>
              <a:t>create</a:t>
            </a:r>
            <a:r>
              <a:rPr lang="pt-PT" sz="1400" dirty="0"/>
              <a:t> </a:t>
            </a:r>
            <a:r>
              <a:rPr lang="pt-PT" sz="1400" dirty="0" err="1"/>
              <a:t>new</a:t>
            </a:r>
            <a:r>
              <a:rPr lang="pt-PT" sz="1400" dirty="0"/>
              <a:t> </a:t>
            </a:r>
          </a:p>
          <a:p>
            <a:pPr lvl="1"/>
            <a:r>
              <a:rPr lang="pt-PT" sz="1400" dirty="0"/>
              <a:t>:OVERWRITE </a:t>
            </a:r>
            <a:r>
              <a:rPr lang="pt-PT" sz="1400" dirty="0" err="1"/>
              <a:t>reuse</a:t>
            </a:r>
            <a:r>
              <a:rPr lang="pt-PT" sz="1400" dirty="0"/>
              <a:t> </a:t>
            </a:r>
            <a:r>
              <a:rPr lang="pt-PT" sz="1400" dirty="0" err="1"/>
              <a:t>existing</a:t>
            </a:r>
            <a:r>
              <a:rPr lang="pt-PT" sz="1400" dirty="0"/>
              <a:t> file (</a:t>
            </a:r>
            <a:r>
              <a:rPr lang="pt-PT" sz="1400" dirty="0" err="1"/>
              <a:t>position</a:t>
            </a:r>
            <a:r>
              <a:rPr lang="pt-PT" sz="1400" dirty="0"/>
              <a:t> </a:t>
            </a:r>
            <a:r>
              <a:rPr lang="pt-PT" sz="1400" dirty="0" err="1"/>
              <a:t>at</a:t>
            </a:r>
            <a:r>
              <a:rPr lang="pt-PT" sz="1400" dirty="0"/>
              <a:t> </a:t>
            </a:r>
            <a:r>
              <a:rPr lang="pt-PT" sz="1400" dirty="0" err="1"/>
              <a:t>start</a:t>
            </a:r>
            <a:r>
              <a:rPr lang="pt-PT" sz="1400" dirty="0"/>
              <a:t>) </a:t>
            </a:r>
          </a:p>
          <a:p>
            <a:pPr lvl="1"/>
            <a:r>
              <a:rPr lang="pt-PT" sz="1400" dirty="0"/>
              <a:t>:APPEND </a:t>
            </a:r>
            <a:r>
              <a:rPr lang="pt-PT" sz="1400" dirty="0" err="1"/>
              <a:t>reuse</a:t>
            </a:r>
            <a:r>
              <a:rPr lang="pt-PT" sz="1400" dirty="0"/>
              <a:t> </a:t>
            </a:r>
            <a:r>
              <a:rPr lang="pt-PT" sz="1400" dirty="0" err="1"/>
              <a:t>existing</a:t>
            </a:r>
            <a:r>
              <a:rPr lang="pt-PT" sz="1400" dirty="0"/>
              <a:t> file (</a:t>
            </a:r>
            <a:r>
              <a:rPr lang="pt-PT" sz="1400" dirty="0" err="1"/>
              <a:t>position</a:t>
            </a:r>
            <a:r>
              <a:rPr lang="pt-PT" sz="1400" dirty="0"/>
              <a:t> </a:t>
            </a:r>
            <a:r>
              <a:rPr lang="pt-PT" sz="1400" dirty="0" err="1"/>
              <a:t>at</a:t>
            </a:r>
            <a:r>
              <a:rPr lang="pt-PT" sz="1400" dirty="0"/>
              <a:t> </a:t>
            </a:r>
            <a:r>
              <a:rPr lang="pt-PT" sz="1400" dirty="0" err="1"/>
              <a:t>end</a:t>
            </a:r>
            <a:r>
              <a:rPr lang="pt-PT" sz="1400" dirty="0"/>
              <a:t>) </a:t>
            </a:r>
          </a:p>
          <a:p>
            <a:r>
              <a:rPr lang="pt-PT" sz="1600" dirty="0" err="1"/>
              <a:t>Keyword</a:t>
            </a:r>
            <a:r>
              <a:rPr lang="pt-PT" sz="1600" dirty="0"/>
              <a:t> </a:t>
            </a:r>
            <a:r>
              <a:rPr lang="pt-PT" sz="1600" dirty="0" err="1"/>
              <a:t>Value</a:t>
            </a:r>
            <a:r>
              <a:rPr lang="pt-PT" sz="1600" dirty="0"/>
              <a:t> </a:t>
            </a:r>
            <a:r>
              <a:rPr lang="pt-PT" sz="1600" dirty="0" err="1"/>
              <a:t>Action</a:t>
            </a:r>
            <a:r>
              <a:rPr lang="pt-PT" sz="1600" dirty="0"/>
              <a:t> </a:t>
            </a:r>
            <a:r>
              <a:rPr lang="pt-PT" sz="1600" dirty="0" err="1"/>
              <a:t>if</a:t>
            </a:r>
            <a:r>
              <a:rPr lang="pt-PT" sz="1600" dirty="0"/>
              <a:t> File Does </a:t>
            </a:r>
            <a:r>
              <a:rPr lang="pt-PT" sz="1600" dirty="0" err="1"/>
              <a:t>Not</a:t>
            </a:r>
            <a:r>
              <a:rPr lang="pt-PT" sz="1600" dirty="0"/>
              <a:t> </a:t>
            </a:r>
            <a:r>
              <a:rPr lang="pt-PT" sz="1600" dirty="0" err="1"/>
              <a:t>Exist</a:t>
            </a:r>
            <a:r>
              <a:rPr lang="pt-PT" sz="1600" dirty="0"/>
              <a:t> ------------ :IF-DOES-NOT-EXIST </a:t>
            </a:r>
          </a:p>
          <a:p>
            <a:pPr lvl="1"/>
            <a:r>
              <a:rPr lang="pt-PT" sz="1400" dirty="0"/>
              <a:t>:ERROR </a:t>
            </a:r>
            <a:r>
              <a:rPr lang="pt-PT" sz="1400" dirty="0" err="1"/>
              <a:t>signal</a:t>
            </a:r>
            <a:r>
              <a:rPr lang="pt-PT" sz="1400" dirty="0"/>
              <a:t> </a:t>
            </a:r>
            <a:r>
              <a:rPr lang="pt-PT" sz="1400" dirty="0" err="1"/>
              <a:t>an</a:t>
            </a:r>
            <a:r>
              <a:rPr lang="pt-PT" sz="1400" dirty="0"/>
              <a:t> </a:t>
            </a:r>
            <a:r>
              <a:rPr lang="pt-PT" sz="1400" dirty="0" err="1"/>
              <a:t>error</a:t>
            </a:r>
            <a:r>
              <a:rPr lang="pt-PT" sz="1400" dirty="0"/>
              <a:t> </a:t>
            </a:r>
          </a:p>
          <a:p>
            <a:pPr lvl="1"/>
            <a:r>
              <a:rPr lang="pt-PT" sz="1400" dirty="0"/>
              <a:t>:CREATE </a:t>
            </a:r>
            <a:r>
              <a:rPr lang="pt-PT" sz="1400" dirty="0" err="1"/>
              <a:t>create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file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Keywords</a:t>
            </a:r>
            <a:r>
              <a:rPr lang="pt-PT" dirty="0"/>
              <a:t> de OPEN (</a:t>
            </a:r>
            <a:r>
              <a:rPr lang="pt-PT" dirty="0" err="1"/>
              <a:t>cont</a:t>
            </a:r>
            <a:r>
              <a:rPr lang="pt-PT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600" dirty="0" err="1"/>
              <a:t>Keyword</a:t>
            </a:r>
            <a:r>
              <a:rPr lang="pt-PT" sz="1600" dirty="0"/>
              <a:t> </a:t>
            </a:r>
            <a:r>
              <a:rPr lang="pt-PT" sz="1600" dirty="0" err="1"/>
              <a:t>Value</a:t>
            </a:r>
            <a:r>
              <a:rPr lang="pt-PT" sz="1600" dirty="0"/>
              <a:t> </a:t>
            </a:r>
            <a:r>
              <a:rPr lang="pt-PT" sz="1600" dirty="0" err="1"/>
              <a:t>Element</a:t>
            </a:r>
            <a:r>
              <a:rPr lang="pt-PT" sz="1600" dirty="0"/>
              <a:t> </a:t>
            </a:r>
            <a:r>
              <a:rPr lang="pt-PT" sz="1600" dirty="0" err="1"/>
              <a:t>Type</a:t>
            </a:r>
            <a:r>
              <a:rPr lang="pt-PT" sz="1600" dirty="0"/>
              <a:t> ------------- :ELEMENT-TYPE </a:t>
            </a:r>
          </a:p>
          <a:p>
            <a:pPr lvl="1"/>
            <a:r>
              <a:rPr lang="pt-PT" sz="1400" dirty="0"/>
              <a:t>:DEFAULT </a:t>
            </a:r>
            <a:r>
              <a:rPr lang="pt-PT" sz="1400" dirty="0" err="1"/>
              <a:t>character</a:t>
            </a:r>
            <a:r>
              <a:rPr lang="pt-PT" sz="1400" dirty="0"/>
              <a:t> (</a:t>
            </a:r>
            <a:r>
              <a:rPr lang="pt-PT" sz="1400" dirty="0" err="1"/>
              <a:t>default</a:t>
            </a:r>
            <a:r>
              <a:rPr lang="pt-PT" sz="1400" dirty="0"/>
              <a:t>) </a:t>
            </a:r>
          </a:p>
          <a:p>
            <a:pPr lvl="1"/>
            <a:r>
              <a:rPr lang="pt-PT" sz="1400" dirty="0"/>
              <a:t>'CHARACTER </a:t>
            </a:r>
            <a:r>
              <a:rPr lang="pt-PT" sz="1400" dirty="0" err="1"/>
              <a:t>character</a:t>
            </a:r>
            <a:r>
              <a:rPr lang="pt-PT" sz="1400" dirty="0"/>
              <a:t> </a:t>
            </a:r>
          </a:p>
          <a:p>
            <a:pPr lvl="1"/>
            <a:r>
              <a:rPr lang="pt-PT" sz="1400" dirty="0"/>
              <a:t>'SIGNED-BYTE </a:t>
            </a:r>
            <a:r>
              <a:rPr lang="pt-PT" sz="1400" dirty="0" err="1"/>
              <a:t>signed</a:t>
            </a:r>
            <a:r>
              <a:rPr lang="pt-PT" sz="1400" dirty="0"/>
              <a:t> byte </a:t>
            </a:r>
          </a:p>
          <a:p>
            <a:pPr lvl="1"/>
            <a:r>
              <a:rPr lang="pt-PT" sz="1400" dirty="0"/>
              <a:t>'UNSIGNED-BYTE </a:t>
            </a:r>
            <a:r>
              <a:rPr lang="pt-PT" sz="1400" dirty="0" err="1"/>
              <a:t>unsigned</a:t>
            </a:r>
            <a:r>
              <a:rPr lang="pt-PT" sz="1400" dirty="0"/>
              <a:t> byte </a:t>
            </a:r>
          </a:p>
          <a:p>
            <a:pPr lvl="1"/>
            <a:r>
              <a:rPr lang="pt-PT" sz="1400" i="1" dirty="0" err="1"/>
              <a:t>other</a:t>
            </a:r>
            <a:r>
              <a:rPr lang="pt-PT" sz="1400" dirty="0"/>
              <a:t> </a:t>
            </a:r>
            <a:r>
              <a:rPr lang="pt-PT" sz="1400" dirty="0" err="1"/>
              <a:t>implementation-dependent</a:t>
            </a:r>
            <a:r>
              <a:rPr lang="pt-PT" sz="1400" dirty="0"/>
              <a:t> </a:t>
            </a:r>
          </a:p>
          <a:p>
            <a:r>
              <a:rPr lang="pt-PT" sz="1600" dirty="0" err="1"/>
              <a:t>Keyword</a:t>
            </a:r>
            <a:r>
              <a:rPr lang="pt-PT" sz="1600" dirty="0"/>
              <a:t> </a:t>
            </a:r>
            <a:r>
              <a:rPr lang="pt-PT" sz="1600" dirty="0" err="1"/>
              <a:t>Value</a:t>
            </a:r>
            <a:r>
              <a:rPr lang="pt-PT" sz="1600" dirty="0"/>
              <a:t> File </a:t>
            </a:r>
            <a:r>
              <a:rPr lang="pt-PT" sz="1600" dirty="0" err="1"/>
              <a:t>Format</a:t>
            </a:r>
            <a:r>
              <a:rPr lang="pt-PT" sz="1600" dirty="0"/>
              <a:t> ---------------- :EXTERNAL-FORMAT </a:t>
            </a:r>
          </a:p>
          <a:p>
            <a:pPr lvl="1"/>
            <a:r>
              <a:rPr lang="pt-PT" sz="1400" dirty="0"/>
              <a:t>:DEFAULT </a:t>
            </a:r>
            <a:r>
              <a:rPr lang="pt-PT" sz="1400" dirty="0" err="1"/>
              <a:t>default</a:t>
            </a:r>
            <a:r>
              <a:rPr lang="pt-PT" sz="1400" dirty="0"/>
              <a:t> (</a:t>
            </a:r>
            <a:r>
              <a:rPr lang="pt-PT" sz="1400" dirty="0" err="1"/>
              <a:t>default</a:t>
            </a:r>
            <a:r>
              <a:rPr lang="pt-PT" sz="1400" dirty="0"/>
              <a:t>) </a:t>
            </a:r>
          </a:p>
          <a:p>
            <a:pPr lvl="1"/>
            <a:r>
              <a:rPr lang="pt-PT" sz="1400" i="1" dirty="0" err="1"/>
              <a:t>other</a:t>
            </a:r>
            <a:r>
              <a:rPr lang="pt-PT" sz="1400" dirty="0"/>
              <a:t> </a:t>
            </a:r>
            <a:r>
              <a:rPr lang="pt-PT" sz="1400" dirty="0" err="1"/>
              <a:t>implementation-dependent</a:t>
            </a:r>
            <a:r>
              <a:rPr lang="pt-PT" sz="1400" dirty="0"/>
              <a:t> </a:t>
            </a:r>
          </a:p>
          <a:p>
            <a:endParaRPr lang="pt-PT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540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Pathname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56792"/>
            <a:ext cx="7772400" cy="4968552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pt-PT" sz="1400" dirty="0"/>
              <a:t>Em diferentes sistemas operativos as funções de acesso ao sistema de ficheiros podem diferir, sendo conveniente um nível intermédio de abstração, mediante o tipo de dados “</a:t>
            </a:r>
            <a:r>
              <a:rPr lang="pt-PT" sz="1400" dirty="0" err="1"/>
              <a:t>pathname</a:t>
            </a:r>
            <a:r>
              <a:rPr lang="pt-PT" sz="1400" dirty="0"/>
              <a:t>”:</a:t>
            </a:r>
          </a:p>
          <a:p>
            <a:pPr marL="68580" indent="0">
              <a:buNone/>
            </a:pPr>
            <a:r>
              <a:rPr lang="pt-PT" sz="1400" dirty="0"/>
              <a:t>Construtor:</a:t>
            </a:r>
          </a:p>
          <a:p>
            <a:pPr marL="397764" lvl="1" indent="0">
              <a:buNone/>
            </a:pPr>
            <a:r>
              <a:rPr lang="en-US" sz="1200" dirty="0"/>
              <a:t>make-pathname &amp;key :host :device :directory :name :type :version :defaults :case</a:t>
            </a:r>
          </a:p>
          <a:p>
            <a:pPr marL="68580" indent="0">
              <a:buNone/>
            </a:pPr>
            <a:r>
              <a:rPr lang="en-US" sz="1400" dirty="0" err="1"/>
              <a:t>Seletores</a:t>
            </a:r>
            <a:r>
              <a:rPr lang="en-US" sz="1400" dirty="0"/>
              <a:t>:</a:t>
            </a:r>
            <a:endParaRPr lang="pt-PT" sz="1400" dirty="0"/>
          </a:p>
          <a:p>
            <a:pPr marL="397764" lvl="1" indent="0">
              <a:buNone/>
            </a:pPr>
            <a:r>
              <a:rPr lang="pt-PT" sz="1200" dirty="0" err="1"/>
              <a:t>pathname-host</a:t>
            </a:r>
            <a:r>
              <a:rPr lang="pt-PT" sz="1200" dirty="0"/>
              <a:t> </a:t>
            </a:r>
            <a:r>
              <a:rPr lang="pt-PT" sz="1200" dirty="0" err="1"/>
              <a:t>pathname</a:t>
            </a:r>
            <a:endParaRPr lang="pt-PT" sz="1200" dirty="0"/>
          </a:p>
          <a:p>
            <a:pPr marL="397764" lvl="1" indent="0">
              <a:buNone/>
            </a:pPr>
            <a:r>
              <a:rPr lang="pt-PT" sz="1200" dirty="0" err="1"/>
              <a:t>pathname-device</a:t>
            </a:r>
            <a:r>
              <a:rPr lang="pt-PT" sz="1200" dirty="0"/>
              <a:t> </a:t>
            </a:r>
            <a:r>
              <a:rPr lang="pt-PT" sz="1200" dirty="0" err="1"/>
              <a:t>pathname</a:t>
            </a:r>
            <a:r>
              <a:rPr lang="pt-PT" sz="1200" dirty="0"/>
              <a:t> </a:t>
            </a:r>
          </a:p>
          <a:p>
            <a:pPr marL="397764" lvl="1" indent="0">
              <a:buNone/>
            </a:pPr>
            <a:r>
              <a:rPr lang="pt-PT" sz="1200" dirty="0" err="1"/>
              <a:t>pathname-directory</a:t>
            </a:r>
            <a:r>
              <a:rPr lang="pt-PT" sz="1200" dirty="0"/>
              <a:t> </a:t>
            </a:r>
            <a:r>
              <a:rPr lang="pt-PT" sz="1200" dirty="0" err="1"/>
              <a:t>pathname</a:t>
            </a:r>
            <a:r>
              <a:rPr lang="pt-PT" sz="1200" dirty="0"/>
              <a:t> </a:t>
            </a:r>
          </a:p>
          <a:p>
            <a:pPr marL="397764" lvl="1" indent="0">
              <a:buNone/>
            </a:pPr>
            <a:r>
              <a:rPr lang="pt-PT" sz="1200" dirty="0" err="1"/>
              <a:t>pathname-name</a:t>
            </a:r>
            <a:r>
              <a:rPr lang="pt-PT" sz="1200" dirty="0"/>
              <a:t> </a:t>
            </a:r>
            <a:r>
              <a:rPr lang="pt-PT" sz="1200" dirty="0" err="1"/>
              <a:t>pathname</a:t>
            </a:r>
            <a:r>
              <a:rPr lang="pt-PT" sz="1200" dirty="0"/>
              <a:t> </a:t>
            </a:r>
          </a:p>
          <a:p>
            <a:pPr marL="397764" lvl="1" indent="0">
              <a:buNone/>
            </a:pPr>
            <a:r>
              <a:rPr lang="pt-PT" sz="1200" dirty="0" err="1"/>
              <a:t>pathname-type</a:t>
            </a:r>
            <a:r>
              <a:rPr lang="pt-PT" sz="1200" dirty="0"/>
              <a:t> </a:t>
            </a:r>
            <a:r>
              <a:rPr lang="pt-PT" sz="1200" dirty="0" err="1"/>
              <a:t>pathname</a:t>
            </a:r>
            <a:r>
              <a:rPr lang="pt-PT" sz="1200" dirty="0"/>
              <a:t> </a:t>
            </a:r>
          </a:p>
          <a:p>
            <a:pPr marL="397764" lvl="1" indent="0">
              <a:buNone/>
            </a:pPr>
            <a:r>
              <a:rPr lang="pt-PT" sz="1200" dirty="0" err="1"/>
              <a:t>pathname-version</a:t>
            </a:r>
            <a:r>
              <a:rPr lang="pt-PT" sz="1200" dirty="0"/>
              <a:t> </a:t>
            </a:r>
            <a:r>
              <a:rPr lang="pt-PT" sz="1200" dirty="0" err="1"/>
              <a:t>pathname</a:t>
            </a:r>
            <a:endParaRPr lang="pt-PT" sz="1200" dirty="0"/>
          </a:p>
          <a:p>
            <a:pPr marL="68580" indent="0">
              <a:buNone/>
            </a:pPr>
            <a:r>
              <a:rPr lang="pt-PT" sz="1400" dirty="0"/>
              <a:t>Acesso especial:</a:t>
            </a:r>
          </a:p>
          <a:p>
            <a:pPr marL="397764" lvl="1" indent="0">
              <a:buNone/>
            </a:pPr>
            <a:r>
              <a:rPr lang="pt-PT" sz="1200" dirty="0" err="1"/>
              <a:t>user-homedir-pathname</a:t>
            </a:r>
            <a:r>
              <a:rPr lang="pt-PT" sz="1200" dirty="0"/>
              <a:t> &amp;</a:t>
            </a:r>
            <a:r>
              <a:rPr lang="pt-PT" sz="1200" dirty="0" err="1"/>
              <a:t>optional</a:t>
            </a:r>
            <a:r>
              <a:rPr lang="pt-PT" sz="1200" dirty="0"/>
              <a:t> </a:t>
            </a:r>
            <a:r>
              <a:rPr lang="pt-PT" sz="1200" i="1" dirty="0" err="1"/>
              <a:t>host</a:t>
            </a:r>
            <a:endParaRPr lang="pt-PT" sz="1200" i="1" dirty="0"/>
          </a:p>
          <a:p>
            <a:pPr marL="68580" indent="0">
              <a:buNone/>
            </a:pPr>
            <a:r>
              <a:rPr lang="pt-PT" sz="1400" dirty="0"/>
              <a:t>Teste</a:t>
            </a:r>
          </a:p>
          <a:p>
            <a:pPr marL="397764" lvl="1" indent="0">
              <a:buNone/>
            </a:pPr>
            <a:r>
              <a:rPr lang="pt-PT" sz="1200" dirty="0" err="1"/>
              <a:t>probe</a:t>
            </a:r>
            <a:r>
              <a:rPr lang="pt-PT" sz="1200" dirty="0"/>
              <a:t>-file </a:t>
            </a:r>
            <a:r>
              <a:rPr lang="pt-PT" sz="1200" dirty="0" err="1"/>
              <a:t>namestring</a:t>
            </a:r>
            <a:endParaRPr lang="pt-PT" sz="1200" dirty="0"/>
          </a:p>
          <a:p>
            <a:pPr marL="68580" lvl="1" indent="0">
              <a:spcBef>
                <a:spcPts val="700"/>
              </a:spcBef>
              <a:buClr>
                <a:schemeClr val="tx2"/>
              </a:buClr>
              <a:buSzPct val="95000"/>
              <a:buNone/>
            </a:pPr>
            <a:r>
              <a:rPr lang="pt-PT" sz="1800" dirty="0"/>
              <a:t>Conversão para </a:t>
            </a:r>
            <a:r>
              <a:rPr lang="pt-PT" sz="1800" dirty="0" err="1"/>
              <a:t>string</a:t>
            </a:r>
            <a:r>
              <a:rPr lang="pt-PT" sz="1800" dirty="0"/>
              <a:t>:</a:t>
            </a:r>
          </a:p>
          <a:p>
            <a:pPr marL="397764" lvl="1" indent="0">
              <a:buNone/>
            </a:pPr>
            <a:r>
              <a:rPr lang="pt-PT" sz="1200" dirty="0" err="1"/>
              <a:t>namestring</a:t>
            </a:r>
            <a:r>
              <a:rPr lang="pt-PT" sz="1200" dirty="0"/>
              <a:t> </a:t>
            </a:r>
            <a:r>
              <a:rPr lang="pt-PT" sz="1200" i="1" dirty="0" err="1"/>
              <a:t>pathname</a:t>
            </a:r>
            <a:r>
              <a:rPr lang="pt-PT" sz="1200" dirty="0"/>
              <a:t>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806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Exemplo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pt-PT" dirty="0"/>
              <a:t>(</a:t>
            </a:r>
            <a:r>
              <a:rPr lang="pt-PT" dirty="0" err="1"/>
              <a:t>make-pathname</a:t>
            </a:r>
            <a:r>
              <a:rPr lang="pt-PT" dirty="0"/>
              <a:t> </a:t>
            </a:r>
          </a:p>
          <a:p>
            <a:pPr marL="68580" indent="0">
              <a:buNone/>
            </a:pPr>
            <a:r>
              <a:rPr lang="pt-PT" dirty="0"/>
              <a:t>	:</a:t>
            </a:r>
            <a:r>
              <a:rPr lang="pt-PT" dirty="0" err="1"/>
              <a:t>host</a:t>
            </a:r>
            <a:r>
              <a:rPr lang="pt-PT" dirty="0"/>
              <a:t> "</a:t>
            </a:r>
            <a:r>
              <a:rPr lang="pt-PT" dirty="0" err="1"/>
              <a:t>technodrome</a:t>
            </a:r>
            <a:r>
              <a:rPr lang="pt-PT" dirty="0"/>
              <a:t>" </a:t>
            </a:r>
          </a:p>
          <a:p>
            <a:pPr marL="68580" indent="0">
              <a:buNone/>
            </a:pPr>
            <a:r>
              <a:rPr lang="pt-PT" dirty="0"/>
              <a:t>	:</a:t>
            </a:r>
            <a:r>
              <a:rPr lang="pt-PT" dirty="0" err="1"/>
              <a:t>directory</a:t>
            </a:r>
            <a:r>
              <a:rPr lang="pt-PT" dirty="0"/>
              <a:t> '(:</a:t>
            </a:r>
            <a:r>
              <a:rPr lang="pt-PT" dirty="0" err="1"/>
              <a:t>absolute</a:t>
            </a:r>
            <a:r>
              <a:rPr lang="pt-PT" dirty="0"/>
              <a:t> "</a:t>
            </a:r>
            <a:r>
              <a:rPr lang="pt-PT" dirty="0" err="1"/>
              <a:t>usr</a:t>
            </a:r>
            <a:r>
              <a:rPr lang="pt-PT" dirty="0"/>
              <a:t>" "</a:t>
            </a:r>
            <a:r>
              <a:rPr lang="pt-PT" dirty="0" err="1"/>
              <a:t>krang</a:t>
            </a:r>
            <a:r>
              <a:rPr lang="pt-PT" dirty="0"/>
              <a:t>") </a:t>
            </a:r>
          </a:p>
          <a:p>
            <a:pPr marL="68580" indent="0">
              <a:buNone/>
            </a:pPr>
            <a:r>
              <a:rPr lang="pt-PT" dirty="0"/>
              <a:t>	:</a:t>
            </a:r>
            <a:r>
              <a:rPr lang="pt-PT" dirty="0" err="1"/>
              <a:t>name</a:t>
            </a:r>
            <a:r>
              <a:rPr lang="pt-PT" dirty="0"/>
              <a:t> "</a:t>
            </a:r>
            <a:r>
              <a:rPr lang="pt-PT" dirty="0" err="1"/>
              <a:t>shredder</a:t>
            </a:r>
            <a:r>
              <a:rPr lang="pt-PT" dirty="0"/>
              <a:t>") </a:t>
            </a:r>
          </a:p>
          <a:p>
            <a:pPr marL="68580" indent="0">
              <a:buNone/>
            </a:pPr>
            <a:r>
              <a:rPr lang="pt-PT" dirty="0"/>
              <a:t>  =&gt; #</a:t>
            </a:r>
            <a:r>
              <a:rPr lang="pt-PT" dirty="0" err="1"/>
              <a:t>P"technodrome</a:t>
            </a:r>
            <a:r>
              <a:rPr lang="pt-PT" dirty="0"/>
              <a:t>:/</a:t>
            </a:r>
            <a:r>
              <a:rPr lang="pt-PT" dirty="0" err="1"/>
              <a:t>usr</a:t>
            </a:r>
            <a:r>
              <a:rPr lang="pt-PT" dirty="0"/>
              <a:t>/</a:t>
            </a:r>
            <a:r>
              <a:rPr lang="pt-PT" dirty="0" err="1"/>
              <a:t>krang</a:t>
            </a:r>
            <a:r>
              <a:rPr lang="pt-PT" dirty="0"/>
              <a:t>/</a:t>
            </a:r>
            <a:r>
              <a:rPr lang="pt-PT" dirty="0" err="1"/>
              <a:t>shredder</a:t>
            </a:r>
            <a:r>
              <a:rPr lang="pt-PT" dirty="0"/>
              <a:t>“</a:t>
            </a:r>
          </a:p>
          <a:p>
            <a:pPr marL="68580" indent="0">
              <a:buNone/>
            </a:pPr>
            <a:endParaRPr lang="pt-PT" dirty="0"/>
          </a:p>
          <a:p>
            <a:pPr marL="68580" indent="0">
              <a:buNone/>
            </a:pPr>
            <a:endParaRPr lang="pt-PT" dirty="0"/>
          </a:p>
          <a:p>
            <a:pPr marL="68580" indent="0">
              <a:buNone/>
            </a:pPr>
            <a:r>
              <a:rPr lang="pt-PT" sz="1800" i="1" dirty="0"/>
              <a:t>Nota: Em Windows, o acesso a “c:\...” é restrito. Preferível colocar os ficheiros de trabalho num diretório abaixo da raiz ou então noutro disco.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1267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Exemplo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56792"/>
            <a:ext cx="7772400" cy="4968552"/>
          </a:xfrm>
        </p:spPr>
        <p:txBody>
          <a:bodyPr>
            <a:normAutofit fontScale="62500" lnSpcReduction="20000"/>
          </a:bodyPr>
          <a:lstStyle/>
          <a:p>
            <a:pPr marL="68580" lvl="0" indent="0">
              <a:buNone/>
            </a:pPr>
            <a:r>
              <a:rPr lang="pt-PT" sz="4000" dirty="0"/>
              <a:t>Escreva uma função que copia as linhas impares de um ficheiro “.</a:t>
            </a:r>
            <a:r>
              <a:rPr lang="pt-PT" sz="4000" dirty="0" err="1"/>
              <a:t>txt</a:t>
            </a:r>
            <a:r>
              <a:rPr lang="pt-PT" sz="4000" dirty="0"/>
              <a:t>” para um novo ficheiro com o mesmo nome e extensão “.</a:t>
            </a:r>
            <a:r>
              <a:rPr lang="pt-PT" sz="4000" dirty="0" err="1"/>
              <a:t>odd</a:t>
            </a:r>
            <a:r>
              <a:rPr lang="pt-PT" sz="4000" dirty="0"/>
              <a:t>”.</a:t>
            </a:r>
          </a:p>
          <a:p>
            <a:pPr marL="68580" lvl="0" indent="0">
              <a:buNone/>
            </a:pPr>
            <a:endParaRPr lang="pt-PT" dirty="0"/>
          </a:p>
          <a:p>
            <a:pPr marL="68580" indent="0">
              <a:buNone/>
            </a:pPr>
            <a:r>
              <a:rPr lang="pt-PT" dirty="0"/>
              <a:t>(</a:t>
            </a:r>
            <a:r>
              <a:rPr lang="pt-PT" dirty="0" err="1"/>
              <a:t>defun</a:t>
            </a:r>
            <a:r>
              <a:rPr lang="pt-PT" dirty="0"/>
              <a:t> copia-impares (file1)</a:t>
            </a:r>
          </a:p>
          <a:p>
            <a:pPr marL="397764" lvl="1" indent="0">
              <a:buNone/>
            </a:pPr>
            <a:r>
              <a:rPr lang="en-US" dirty="0"/>
              <a:t>  (let ((path1 (make-pathname :host "e" :directory '(:absolute "") :name file1 :type "txt"))</a:t>
            </a:r>
          </a:p>
          <a:p>
            <a:pPr marL="397764" lvl="1" indent="0">
              <a:buNone/>
            </a:pPr>
            <a:r>
              <a:rPr lang="en-US" dirty="0"/>
              <a:t>          (path2 (make-pathname :host "e" :directory '(:absolute "") :name file1 :type "odd")))</a:t>
            </a:r>
          </a:p>
          <a:p>
            <a:pPr marL="653796" lvl="2" indent="0">
              <a:buNone/>
            </a:pPr>
            <a:r>
              <a:rPr lang="en-US" dirty="0"/>
              <a:t> (with-open-file (f1 path1 :direction :input)</a:t>
            </a:r>
          </a:p>
          <a:p>
            <a:pPr marL="653796" lvl="2" indent="0">
              <a:buNone/>
            </a:pPr>
            <a:r>
              <a:rPr lang="en-US" dirty="0"/>
              <a:t>     (with-open-file (f2 path2 :direction :output :if-exists :supersede)</a:t>
            </a:r>
          </a:p>
          <a:p>
            <a:pPr marL="653796" lvl="2" indent="0">
              <a:buNone/>
            </a:pPr>
            <a:r>
              <a:rPr lang="pt-PT" dirty="0"/>
              <a:t>         (copia-linha f1 f2)))))</a:t>
            </a:r>
          </a:p>
          <a:p>
            <a:pPr marL="68580" indent="0">
              <a:buNone/>
            </a:pPr>
            <a:endParaRPr lang="pt-PT" dirty="0"/>
          </a:p>
          <a:p>
            <a:pPr marL="68580" indent="0">
              <a:buNone/>
            </a:pPr>
            <a:r>
              <a:rPr lang="pt-PT" dirty="0"/>
              <a:t>(</a:t>
            </a:r>
            <a:r>
              <a:rPr lang="pt-PT" dirty="0" err="1"/>
              <a:t>defun</a:t>
            </a:r>
            <a:r>
              <a:rPr lang="pt-PT" dirty="0"/>
              <a:t> copia-linha (f1 f2)</a:t>
            </a:r>
          </a:p>
          <a:p>
            <a:pPr marL="397764" lvl="1" indent="0">
              <a:buNone/>
            </a:pPr>
            <a:r>
              <a:rPr lang="en-US" dirty="0"/>
              <a:t>(let ((</a:t>
            </a:r>
            <a:r>
              <a:rPr lang="en-US" dirty="0" err="1"/>
              <a:t>linha</a:t>
            </a:r>
            <a:r>
              <a:rPr lang="en-US" dirty="0"/>
              <a:t> (read-line f1 nil :</a:t>
            </a:r>
            <a:r>
              <a:rPr lang="en-US" dirty="0" err="1"/>
              <a:t>fim</a:t>
            </a:r>
            <a:r>
              <a:rPr lang="en-US" dirty="0"/>
              <a:t>)))</a:t>
            </a:r>
          </a:p>
          <a:p>
            <a:pPr marL="397764" lvl="1" indent="0">
              <a:buNone/>
            </a:pPr>
            <a:r>
              <a:rPr lang="pt-PT" dirty="0"/>
              <a:t>    (</a:t>
            </a:r>
            <a:r>
              <a:rPr lang="pt-PT" dirty="0" err="1"/>
              <a:t>cond</a:t>
            </a:r>
            <a:r>
              <a:rPr lang="pt-PT" dirty="0"/>
              <a:t> ((</a:t>
            </a:r>
            <a:r>
              <a:rPr lang="pt-PT" dirty="0" err="1"/>
              <a:t>not</a:t>
            </a:r>
            <a:r>
              <a:rPr lang="pt-PT" dirty="0"/>
              <a:t> (</a:t>
            </a:r>
            <a:r>
              <a:rPr lang="pt-PT" dirty="0" err="1"/>
              <a:t>eq</a:t>
            </a:r>
            <a:r>
              <a:rPr lang="pt-PT" dirty="0"/>
              <a:t> linha :fim))(</a:t>
            </a:r>
            <a:r>
              <a:rPr lang="pt-PT" dirty="0" err="1"/>
              <a:t>write-line</a:t>
            </a:r>
            <a:r>
              <a:rPr lang="pt-PT" dirty="0"/>
              <a:t> linha f2) (salta-linha f1 f2))</a:t>
            </a:r>
          </a:p>
          <a:p>
            <a:pPr marL="397764" lvl="1" indent="0">
              <a:buNone/>
            </a:pPr>
            <a:r>
              <a:rPr lang="pt-PT" dirty="0"/>
              <a:t>          	    (t (</a:t>
            </a:r>
            <a:r>
              <a:rPr lang="pt-PT" dirty="0" err="1"/>
              <a:t>close</a:t>
            </a:r>
            <a:r>
              <a:rPr lang="pt-PT" dirty="0"/>
              <a:t> f2)))))</a:t>
            </a:r>
          </a:p>
          <a:p>
            <a:pPr marL="68580" indent="0">
              <a:buNone/>
            </a:pPr>
            <a:endParaRPr lang="pt-PT" dirty="0"/>
          </a:p>
          <a:p>
            <a:pPr marL="68580" indent="0">
              <a:buNone/>
            </a:pPr>
            <a:r>
              <a:rPr lang="pt-PT" dirty="0"/>
              <a:t>(</a:t>
            </a:r>
            <a:r>
              <a:rPr lang="pt-PT" dirty="0" err="1"/>
              <a:t>defun</a:t>
            </a:r>
            <a:r>
              <a:rPr lang="pt-PT" dirty="0"/>
              <a:t> salta-linha (f1 f2)</a:t>
            </a:r>
          </a:p>
          <a:p>
            <a:pPr marL="397764" lvl="1" indent="0">
              <a:buNone/>
            </a:pPr>
            <a:r>
              <a:rPr lang="en-US" dirty="0"/>
              <a:t>(let ((</a:t>
            </a:r>
            <a:r>
              <a:rPr lang="en-US" dirty="0" err="1"/>
              <a:t>linha</a:t>
            </a:r>
            <a:r>
              <a:rPr lang="en-US" dirty="0"/>
              <a:t> (read-line f1 nil :</a:t>
            </a:r>
            <a:r>
              <a:rPr lang="en-US" dirty="0" err="1"/>
              <a:t>fim</a:t>
            </a:r>
            <a:r>
              <a:rPr lang="en-US" dirty="0"/>
              <a:t>)))</a:t>
            </a:r>
          </a:p>
          <a:p>
            <a:pPr marL="397764" lvl="1" indent="0">
              <a:buNone/>
            </a:pPr>
            <a:r>
              <a:rPr lang="pt-PT" dirty="0"/>
              <a:t>    (</a:t>
            </a:r>
            <a:r>
              <a:rPr lang="pt-PT" dirty="0" err="1"/>
              <a:t>cond</a:t>
            </a:r>
            <a:r>
              <a:rPr lang="pt-PT" dirty="0"/>
              <a:t> ((</a:t>
            </a:r>
            <a:r>
              <a:rPr lang="pt-PT" dirty="0" err="1"/>
              <a:t>not</a:t>
            </a:r>
            <a:r>
              <a:rPr lang="pt-PT" dirty="0"/>
              <a:t> (</a:t>
            </a:r>
            <a:r>
              <a:rPr lang="pt-PT" dirty="0" err="1"/>
              <a:t>eq</a:t>
            </a:r>
            <a:r>
              <a:rPr lang="pt-PT" dirty="0"/>
              <a:t> linha :fim))(copia-linha f1 f2))</a:t>
            </a:r>
          </a:p>
          <a:p>
            <a:pPr marL="397764" lvl="1" indent="0">
              <a:buNone/>
            </a:pPr>
            <a:r>
              <a:rPr lang="pt-PT" dirty="0"/>
              <a:t>                (t (</a:t>
            </a:r>
            <a:r>
              <a:rPr lang="pt-PT" dirty="0" err="1"/>
              <a:t>close</a:t>
            </a:r>
            <a:r>
              <a:rPr lang="pt-PT" dirty="0"/>
              <a:t> f2)))))</a:t>
            </a:r>
          </a:p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411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Exercicios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1400" dirty="0"/>
              <a:t>Usando a função </a:t>
            </a:r>
            <a:r>
              <a:rPr lang="pt-PT" sz="1400" dirty="0" err="1"/>
              <a:t>with</a:t>
            </a:r>
            <a:r>
              <a:rPr lang="pt-PT" sz="1400" dirty="0"/>
              <a:t>-open-file defina uma função </a:t>
            </a:r>
            <a:r>
              <a:rPr lang="pt-PT" sz="1400" b="1" dirty="0" err="1">
                <a:solidFill>
                  <a:srgbClr val="FFFF00"/>
                </a:solidFill>
              </a:rPr>
              <a:t>escreve_lista_ficheiro</a:t>
            </a:r>
            <a:r>
              <a:rPr lang="pt-PT" sz="1400" b="1" dirty="0">
                <a:solidFill>
                  <a:srgbClr val="FFFF00"/>
                </a:solidFill>
              </a:rPr>
              <a:t> </a:t>
            </a:r>
            <a:r>
              <a:rPr lang="pt-PT" sz="1400" dirty="0"/>
              <a:t>que receba uma lista e um nome completo (caminho + nome) de um ficheiro e que escreva o conteúdo dessa lista – com um elemento por linha - nesse ficheiro.</a:t>
            </a:r>
            <a:endParaRPr lang="en-US" sz="1400" dirty="0"/>
          </a:p>
          <a:p>
            <a:pPr lvl="0">
              <a:lnSpc>
                <a:spcPct val="100000"/>
              </a:lnSpc>
            </a:pPr>
            <a:r>
              <a:rPr lang="pt-PT" sz="1400" dirty="0"/>
              <a:t>Usando a função </a:t>
            </a:r>
            <a:r>
              <a:rPr lang="pt-PT" sz="1400" dirty="0" err="1"/>
              <a:t>with</a:t>
            </a:r>
            <a:r>
              <a:rPr lang="pt-PT" sz="1400" dirty="0"/>
              <a:t>-open-file, e a função </a:t>
            </a:r>
            <a:r>
              <a:rPr lang="pt-PT" sz="1400" dirty="0" err="1"/>
              <a:t>read</a:t>
            </a:r>
            <a:r>
              <a:rPr lang="pt-PT" sz="1400" dirty="0"/>
              <a:t> defina uma função </a:t>
            </a:r>
            <a:r>
              <a:rPr lang="pt-PT" sz="1400" b="1" dirty="0" err="1">
                <a:solidFill>
                  <a:srgbClr val="FFFF00"/>
                </a:solidFill>
              </a:rPr>
              <a:t>le_elementos_ficheiro</a:t>
            </a:r>
            <a:r>
              <a:rPr lang="pt-PT" sz="1400" dirty="0"/>
              <a:t> que receba um nome completo de um ficheiro e que leia todos os elementos existentes nesse ficheiro e os escreva no écran elemento a elemento, um em cada linha.</a:t>
            </a:r>
          </a:p>
          <a:p>
            <a:pPr lvl="0">
              <a:lnSpc>
                <a:spcPct val="100000"/>
              </a:lnSpc>
            </a:pPr>
            <a:r>
              <a:rPr lang="pt-PT" sz="1400" dirty="0"/>
              <a:t>Escreva um função chamada </a:t>
            </a:r>
            <a:r>
              <a:rPr lang="pt-PT" sz="1400" b="1" dirty="0" err="1">
                <a:solidFill>
                  <a:srgbClr val="FFFF00"/>
                </a:solidFill>
              </a:rPr>
              <a:t>conta_se</a:t>
            </a:r>
            <a:r>
              <a:rPr lang="pt-PT" sz="1400" dirty="0"/>
              <a:t> que conte todos os carateres de um ficheiro cujo código ASCII esteja entre um dado limite inferior e um dado limite superior e retorne uma lista de pares em que cada par é constituído pelo código ASCII do carater relevante e o respetivo número de ocorrências no ficheiro.</a:t>
            </a:r>
          </a:p>
          <a:p>
            <a:pPr lvl="1">
              <a:lnSpc>
                <a:spcPct val="100000"/>
              </a:lnSpc>
            </a:pPr>
            <a:r>
              <a:rPr lang="pt-PT" sz="1200" dirty="0"/>
              <a:t>Pode usar as funções: (</a:t>
            </a:r>
            <a:r>
              <a:rPr lang="pt-PT" sz="1200" dirty="0" err="1"/>
              <a:t>code-char</a:t>
            </a:r>
            <a:r>
              <a:rPr lang="pt-PT" sz="1200" dirty="0"/>
              <a:t> &lt;num&gt;) e (</a:t>
            </a:r>
            <a:r>
              <a:rPr lang="pt-PT" sz="1200" dirty="0" err="1"/>
              <a:t>char-code</a:t>
            </a:r>
            <a:r>
              <a:rPr lang="pt-PT" sz="1200" dirty="0"/>
              <a:t> &lt;</a:t>
            </a:r>
            <a:r>
              <a:rPr lang="pt-PT" sz="1200" dirty="0" err="1"/>
              <a:t>char</a:t>
            </a:r>
            <a:r>
              <a:rPr lang="pt-PT" sz="1200" dirty="0"/>
              <a:t>&gt;)</a:t>
            </a:r>
          </a:p>
          <a:p>
            <a:pPr>
              <a:lnSpc>
                <a:spcPct val="100000"/>
              </a:lnSpc>
            </a:pPr>
            <a:r>
              <a:rPr lang="pt-PT" sz="1400" dirty="0"/>
              <a:t>Escreva uma função denominada </a:t>
            </a:r>
            <a:r>
              <a:rPr lang="pt-PT" sz="1400" b="1" dirty="0" err="1">
                <a:solidFill>
                  <a:srgbClr val="FFFF00"/>
                </a:solidFill>
              </a:rPr>
              <a:t>transforma_elementos</a:t>
            </a:r>
            <a:r>
              <a:rPr lang="pt-PT" sz="1400" b="1" dirty="0">
                <a:solidFill>
                  <a:srgbClr val="FFFF00"/>
                </a:solidFill>
              </a:rPr>
              <a:t> </a:t>
            </a:r>
            <a:r>
              <a:rPr lang="pt-PT" sz="1400" dirty="0"/>
              <a:t>para ler os elementos numéricos de um dado ficheiro de entrada, e aplicar uma função </a:t>
            </a:r>
            <a:r>
              <a:rPr lang="pt-PT" sz="1400" b="1" dirty="0">
                <a:solidFill>
                  <a:srgbClr val="FFFF00"/>
                </a:solidFill>
              </a:rPr>
              <a:t>transforma</a:t>
            </a:r>
            <a:r>
              <a:rPr lang="pt-PT" sz="1400" dirty="0"/>
              <a:t> a cada elemento, a qual converte o elemento em hexadecimal, e escreve o resultado da aplicação dessa função num dado ficheiro de saída. 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Inteligência Artificial (c) Joaquim Filipe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3034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3600" dirty="0"/>
              <a:t>packages</a:t>
            </a:r>
            <a:endParaRPr lang="en-US" sz="3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72730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dirty="0"/>
              <a:t>Objetivo: evitar confundir símbolos que têm o mesmo nome mas existem em módulos de software diferentes. </a:t>
            </a:r>
          </a:p>
          <a:p>
            <a:pPr lvl="1">
              <a:lnSpc>
                <a:spcPct val="90000"/>
              </a:lnSpc>
            </a:pPr>
            <a:r>
              <a:rPr lang="pt-PT" dirty="0" err="1">
                <a:solidFill>
                  <a:srgbClr val="FFFF00"/>
                </a:solidFill>
              </a:rPr>
              <a:t>Namespace</a:t>
            </a:r>
            <a:r>
              <a:rPr lang="pt-PT" dirty="0">
                <a:solidFill>
                  <a:srgbClr val="FFFF00"/>
                </a:solidFill>
              </a:rPr>
              <a:t> </a:t>
            </a:r>
            <a:r>
              <a:rPr lang="pt-PT" dirty="0" err="1">
                <a:solidFill>
                  <a:srgbClr val="FFFF00"/>
                </a:solidFill>
              </a:rPr>
              <a:t>problem</a:t>
            </a:r>
            <a:endParaRPr lang="pt-PT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lang="pt-PT" dirty="0"/>
              <a:t>O problema resolve-se ao nível do </a:t>
            </a:r>
            <a:r>
              <a:rPr lang="pt-PT" dirty="0" err="1">
                <a:solidFill>
                  <a:srgbClr val="FF0000"/>
                </a:solidFill>
              </a:rPr>
              <a:t>Reader</a:t>
            </a:r>
            <a:r>
              <a:rPr lang="pt-PT" dirty="0">
                <a:solidFill>
                  <a:srgbClr val="FF0000"/>
                </a:solidFill>
              </a:rPr>
              <a:t> </a:t>
            </a:r>
            <a:r>
              <a:rPr lang="pt-PT" dirty="0"/>
              <a:t>no REPL (</a:t>
            </a:r>
            <a:r>
              <a:rPr lang="pt-PT" dirty="0" err="1"/>
              <a:t>read</a:t>
            </a:r>
            <a:r>
              <a:rPr lang="pt-PT" dirty="0"/>
              <a:t>-</a:t>
            </a:r>
            <a:r>
              <a:rPr lang="pt-PT" dirty="0" err="1"/>
              <a:t>eval</a:t>
            </a:r>
            <a:r>
              <a:rPr lang="pt-PT" dirty="0"/>
              <a:t>-print </a:t>
            </a:r>
            <a:r>
              <a:rPr lang="pt-PT" dirty="0" err="1"/>
              <a:t>loop</a:t>
            </a:r>
            <a:r>
              <a:rPr lang="pt-PT" dirty="0"/>
              <a:t>).</a:t>
            </a:r>
          </a:p>
          <a:p>
            <a:pPr>
              <a:lnSpc>
                <a:spcPct val="90000"/>
              </a:lnSpc>
            </a:pPr>
            <a:r>
              <a:rPr lang="pt-PT" dirty="0"/>
              <a:t>Duas possibilidades principais:</a:t>
            </a:r>
          </a:p>
          <a:p>
            <a:pPr lvl="1">
              <a:lnSpc>
                <a:spcPct val="90000"/>
              </a:lnSpc>
            </a:pPr>
            <a:r>
              <a:rPr lang="pt-PT" dirty="0"/>
              <a:t>Ocorrências de símbolos com o mesmo nome em diferentes módulos devem ser o </a:t>
            </a:r>
            <a:r>
              <a:rPr lang="pt-PT" dirty="0">
                <a:solidFill>
                  <a:srgbClr val="FFFF00"/>
                </a:solidFill>
              </a:rPr>
              <a:t>mesmo</a:t>
            </a:r>
            <a:r>
              <a:rPr lang="pt-PT" dirty="0"/>
              <a:t>. </a:t>
            </a:r>
          </a:p>
          <a:p>
            <a:pPr lvl="1">
              <a:lnSpc>
                <a:spcPct val="90000"/>
              </a:lnSpc>
            </a:pPr>
            <a:r>
              <a:rPr lang="pt-PT" dirty="0"/>
              <a:t>Ocorrências de símbolos com o mesmo nome em diferentes módulos devem ser </a:t>
            </a:r>
            <a:r>
              <a:rPr lang="pt-PT" dirty="0">
                <a:solidFill>
                  <a:srgbClr val="FFFF00"/>
                </a:solidFill>
              </a:rPr>
              <a:t>diferentes</a:t>
            </a:r>
            <a:r>
              <a:rPr lang="pt-PT" dirty="0"/>
              <a:t>. </a:t>
            </a:r>
          </a:p>
          <a:p>
            <a:pPr lvl="1">
              <a:lnSpc>
                <a:spcPct val="90000"/>
              </a:lnSpc>
            </a:pPr>
            <a:endParaRPr lang="pt-PT" dirty="0"/>
          </a:p>
          <a:p>
            <a:pPr>
              <a:lnSpc>
                <a:spcPct val="90000"/>
              </a:lnSpc>
            </a:pPr>
            <a:endParaRPr lang="pt-PT" dirty="0"/>
          </a:p>
          <a:p>
            <a:pPr>
              <a:lnSpc>
                <a:spcPct val="90000"/>
              </a:lnSpc>
            </a:pPr>
            <a:endParaRPr lang="pt-PT" dirty="0"/>
          </a:p>
          <a:p>
            <a:pPr>
              <a:lnSpc>
                <a:spcPct val="90000"/>
              </a:lnSpc>
            </a:pPr>
            <a:endParaRPr lang="pt-PT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Inteligência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18097514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Possíveis soluções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Em módulos diferentes usar prefixos diferentes para os símbolos. </a:t>
            </a:r>
          </a:p>
          <a:p>
            <a:r>
              <a:rPr lang="pt-PT" dirty="0"/>
              <a:t>Diferentes programadores podem construir diferentes módulos sem interferir um com o outro.</a:t>
            </a:r>
          </a:p>
          <a:p>
            <a:endParaRPr lang="pt-PT" dirty="0"/>
          </a:p>
          <a:p>
            <a:r>
              <a:rPr lang="pt-PT" dirty="0"/>
              <a:t>Problemas:</a:t>
            </a:r>
          </a:p>
          <a:p>
            <a:pPr lvl="1"/>
            <a:r>
              <a:rPr lang="pt-PT" dirty="0"/>
              <a:t>Gestão de nomes dependente da </a:t>
            </a:r>
            <a:r>
              <a:rPr lang="pt-PT" dirty="0" err="1"/>
              <a:t>auto-disciplina</a:t>
            </a:r>
            <a:r>
              <a:rPr lang="pt-PT" dirty="0"/>
              <a:t> do programador.</a:t>
            </a:r>
          </a:p>
          <a:p>
            <a:pPr lvl="1"/>
            <a:r>
              <a:rPr lang="pt-PT" dirty="0"/>
              <a:t>Dificuldade em combinar que um nome é o mesmo símbolo (com o mesmo valor e/ou mesma definição de função) em vários módulos.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Inteligência Artificial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930D-23A3-4B83-A432-CC01EA08133C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183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LISP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Génese e breve apresentação&amp;quot;&quot;/&gt;&lt;property id=&quot;20307&quot; value=&quot;293&quot;/&gt;&lt;/object&gt;&lt;object type=&quot;3&quot; unique_id=&quot;10006&quot;&gt;&lt;property id=&quot;20148&quot; value=&quot;5&quot;/&gt;&lt;property id=&quot;20300&quot; value=&quot;Slide 3 - &amp;quot;Cálculo Lambda&amp;quot;&quot;/&gt;&lt;property id=&quot;20307&quot; value=&quot;294&quot;/&gt;&lt;/object&gt;&lt;object type=&quot;3&quot; unique_id=&quot;10007&quot;&gt;&lt;property id=&quot;20148&quot; value=&quot;5&quot;/&gt;&lt;property id=&quot;20300&quot; value=&quot;Slide 4 - &amp;quot;Implicações do Cálculo-λ em Programação&amp;quot;&quot;/&gt;&lt;property id=&quot;20307&quot; value=&quot;295&quot;/&gt;&lt;/object&gt;&lt;object type=&quot;3&quot; unique_id=&quot;10008&quot;&gt;&lt;property id=&quot;20148&quot; value=&quot;5&quot;/&gt;&lt;property id=&quot;20300&quot; value=&quot;Slide 5 - &amp;quot;Algumas características técnicas&amp;quot;&quot;/&gt;&lt;property id=&quot;20307&quot; value=&quot;296&quot;/&gt;&lt;/object&gt;&lt;object type=&quot;3&quot; unique_id=&quot;10009&quot;&gt;&lt;property id=&quot;20148&quot; value=&quot;5&quot;/&gt;&lt;property id=&quot;20300&quot; value=&quot;Slide 6 - &amp;quot;Interpretador&amp;quot;&quot;/&gt;&lt;property id=&quot;20307&quot; value=&quot;297&quot;/&gt;&lt;/object&gt;&lt;object type=&quot;3&quot; unique_id=&quot;10010&quot;&gt;&lt;property id=&quot;20148&quot; value=&quot;5&quot;/&gt;&lt;property id=&quot;20300&quot; value=&quot;Slide 7 - &amp;quot;Tipos de Dados elementares&amp;quot;&quot;/&gt;&lt;property id=&quot;20307&quot; value=&quot;259&quot;/&gt;&lt;/object&gt;&lt;object type=&quot;3&quot; unique_id=&quot;10011&quot;&gt;&lt;property id=&quot;20148&quot; value=&quot;5&quot;/&gt;&lt;property id=&quot;20300&quot; value=&quot;Slide 8 - &amp;quot;Números, Caracteres e Strings&amp;quot;&quot;/&gt;&lt;property id=&quot;20307&quot; value=&quot;260&quot;/&gt;&lt;/object&gt;&lt;object type=&quot;3&quot; unique_id=&quot;10012&quot;&gt;&lt;property id=&quot;20148&quot; value=&quot;5&quot;/&gt;&lt;property id=&quot;20300&quot; value=&quot;Slide 9 - &amp;quot;Símbolos&amp;quot;&quot;/&gt;&lt;property id=&quot;20307&quot; value=&quot;261&quot;/&gt;&lt;/object&gt;&lt;object type=&quot;3&quot; unique_id=&quot;10013&quot;&gt;&lt;property id=&quot;20148&quot; value=&quot;5&quot;/&gt;&lt;property id=&quot;20300&quot; value=&quot;Slide 10 - &amp;quot;Sintaxe básica&amp;quot;&quot;/&gt;&lt;property id=&quot;20307&quot; value=&quot;298&quot;/&gt;&lt;/object&gt;&lt;object type=&quot;3&quot; unique_id=&quot;10014&quot;&gt;&lt;property id=&quot;20148&quot; value=&quot;5&quot;/&gt;&lt;property id=&quot;20300&quot; value=&quot;Slide 11 - &amp;quot;Listas e Gestão de memória&amp;quot;&quot;/&gt;&lt;property id=&quot;20307&quot; value=&quot;263&quot;/&gt;&lt;/object&gt;&lt;object type=&quot;3&quot; unique_id=&quot;10015&quot;&gt;&lt;property id=&quot;20148&quot; value=&quot;5&quot;/&gt;&lt;property id=&quot;20300&quot; value=&quot;Slide 12 - &amp;quot;Tipo abstracto Lista&amp;quot;&quot;/&gt;&lt;property id=&quot;20307&quot; value=&quot;262&quot;/&gt;&lt;/object&gt;&lt;object type=&quot;3&quot; unique_id=&quot;10016&quot;&gt;&lt;property id=&quot;20148&quot; value=&quot;5&quot;/&gt;&lt;property id=&quot;20300&quot; value=&quot;Slide 13 - &amp;quot;Tipo Lista&amp;#x0D;&amp;#x0A;&amp;amp;#x09;Outras funções de manipulação&amp;quot;&quot;/&gt;&lt;property id=&quot;20307&quot; value=&quot;264&quot;/&gt;&lt;/object&gt;&lt;object type=&quot;3&quot; unique_id=&quot;10017&quot;&gt;&lt;property id=&quot;20148&quot; value=&quot;5&quot;/&gt;&lt;property id=&quot;20300&quot; value=&quot;Slide 14 - &amp;quot;Tipos Numéricos&amp;#x0D;&amp;#x0A;&amp;amp;#x09;Funções aritméticas&amp;quot;&quot;/&gt;&lt;property id=&quot;20307&quot; value=&quot;265&quot;/&gt;&lt;/object&gt;&lt;object type=&quot;3&quot; unique_id=&quot;10018&quot;&gt;&lt;property id=&quot;20148&quot; value=&quot;5&quot;/&gt;&lt;property id=&quot;20300&quot; value=&quot;Slide 15 - &amp;quot;Tipos Numéricos&amp;#x0D;&amp;#x0A;&amp;amp;#x09;Operadores relacionais&amp;quot;&quot;/&gt;&lt;property id=&quot;20307&quot; value=&quot;267&quot;/&gt;&lt;/object&gt;&lt;object type=&quot;3&quot; unique_id=&quot;10019&quot;&gt;&lt;property id=&quot;20148&quot; value=&quot;5&quot;/&gt;&lt;property id=&quot;20300&quot; value=&quot;Slide 16 - &amp;quot;Tipo Boolean&amp;#x0D;&amp;#x0A;&amp;amp;#x09;Predicados&amp;quot;&quot;/&gt;&lt;property id=&quot;20307&quot; value=&quot;266&quot;/&gt;&lt;/object&gt;&lt;object type=&quot;3&quot; unique_id=&quot;10020&quot;&gt;&lt;property id=&quot;20148&quot; value=&quot;5&quot;/&gt;&lt;property id=&quot;20300&quot; value=&quot;Slide 17 - &amp;quot;Tipo Boolean&amp;#x0D;&amp;#x0A;&amp;amp;#x09;Operadores Lógicos&amp;quot;&quot;/&gt;&lt;property id=&quot;20307&quot; value=&quot;268&quot;/&gt;&lt;/object&gt;&lt;object type=&quot;3&quot; unique_id=&quot;10021&quot;&gt;&lt;property id=&quot;20148&quot; value=&quot;5&quot;/&gt;&lt;property id=&quot;20300&quot; value=&quot;Slide 18 - &amp;quot;Exercícios&amp;quot;&quot;/&gt;&lt;property id=&quot;20307&quot; value=&quot;310&quot;/&gt;&lt;/object&gt;&lt;object type=&quot;3&quot; unique_id=&quot;10022&quot;&gt;&lt;property id=&quot;20148&quot; value=&quot;5&quot;/&gt;&lt;property id=&quot;20300&quot; value=&quot;Slide 19 - &amp;quot;Exercicios&amp;quot;&quot;/&gt;&lt;property id=&quot;20307&quot; value=&quot;311&quot;/&gt;&lt;/object&gt;&lt;object type=&quot;3&quot; unique_id=&quot;10023&quot;&gt;&lt;property id=&quot;20148&quot; value=&quot;5&quot;/&gt;&lt;property id=&quot;20300&quot; value=&quot;Slide 20 - &amp;quot;Gestão de memória &amp;#x0D;&amp;#x0A;definição de funções&amp;quot;&quot;/&gt;&lt;property id=&quot;20307&quot; value=&quot;300&quot;/&gt;&lt;/object&gt;&lt;object type=&quot;3&quot; unique_id=&quot;10024&quot;&gt;&lt;property id=&quot;20148&quot; value=&quot;5&quot;/&gt;&lt;property id=&quot;20300&quot; value=&quot;Slide 21 - &amp;quot;Gestão de Memória&amp;quot;&quot;/&gt;&lt;property id=&quot;20307&quot; value=&quot;299&quot;/&gt;&lt;/object&gt;&lt;object type=&quot;3&quot; unique_id=&quot;10025&quot;&gt;&lt;property id=&quot;20148&quot; value=&quot;5&quot;/&gt;&lt;property id=&quot;20300&quot; value=&quot;Slide 22 - &amp;quot;Igualdade(s)&amp;quot;&quot;/&gt;&lt;property id=&quot;20307&quot; value=&quot;269&quot;/&gt;&lt;/object&gt;&lt;object type=&quot;3&quot; unique_id=&quot;10026&quot;&gt;&lt;property id=&quot;20148&quot; value=&quot;5&quot;/&gt;&lt;property id=&quot;20300&quot; value=&quot;Slide 23 - &amp;quot;Funções e símbolos de funções&amp;quot;&quot;/&gt;&lt;property id=&quot;20307&quot; value=&quot;275&quot;/&gt;&lt;/object&gt;&lt;object type=&quot;3&quot; unique_id=&quot;10027&quot;&gt;&lt;property id=&quot;20148&quot; value=&quot;5&quot;/&gt;&lt;property id=&quot;20300&quot; value=&quot;Slide 24 - &amp;quot;Definição de funções&amp;quot;&quot;/&gt;&lt;property id=&quot;20307&quot; value=&quot;271&quot;/&gt;&lt;/object&gt;&lt;object type=&quot;3&quot; unique_id=&quot;10028&quot;&gt;&lt;property id=&quot;20148&quot; value=&quot;5&quot;/&gt;&lt;property id=&quot;20300&quot; value=&quot;Slide 25 - &amp;quot;Edição e carregamento de programas LISP&amp;quot;&quot;/&gt;&lt;property id=&quot;20307&quot; value=&quot;274&quot;/&gt;&lt;/object&gt;&lt;object type=&quot;3&quot; unique_id=&quot;10029&quot;&gt;&lt;property id=&quot;20148&quot; value=&quot;5&quot;/&gt;&lt;property id=&quot;20300&quot; value=&quot;Slide 26 - &amp;quot;Funções lambda, interpretador e meta-funções&amp;quot;&quot;/&gt;&lt;property id=&quot;20307&quot; value=&quot;309&quot;/&gt;&lt;/object&gt;&lt;object type=&quot;3&quot; unique_id=&quot;10030&quot;&gt;&lt;property id=&quot;20148&quot; value=&quot;5&quot;/&gt;&lt;property id=&quot;20300&quot; value=&quot;Slide 27 - &amp;quot;Syntaxe completa da lambda&amp;quot;&quot;/&gt;&lt;property id=&quot;20307&quot; value=&quot;276&quot;/&gt;&lt;/object&gt;&lt;object type=&quot;3&quot; unique_id=&quot;10031&quot;&gt;&lt;property id=&quot;20148&quot; value=&quot;5&quot;/&gt;&lt;property id=&quot;20300&quot; value=&quot;Slide 28 - &amp;quot;Exemplos&amp;quot;&quot;/&gt;&lt;property id=&quot;20307&quot; value=&quot;277&quot;/&gt;&lt;/object&gt;&lt;object type=&quot;3&quot; unique_id=&quot;10032&quot;&gt;&lt;property id=&quot;20148&quot; value=&quot;5&quot;/&gt;&lt;property id=&quot;20300&quot; value=&quot;Slide 29 - &amp;quot;Exemplos (cont.)&amp;quot;&quot;/&gt;&lt;property id=&quot;20307&quot; value=&quot;278&quot;/&gt;&lt;/object&gt;&lt;object type=&quot;3&quot; unique_id=&quot;10033&quot;&gt;&lt;property id=&quot;20148&quot; value=&quot;5&quot;/&gt;&lt;property id=&quot;20300&quot; value=&quot;Slide 30 - &amp;quot;Ligação de valores a variáveis em ambientes léxicos&amp;quot;&quot;/&gt;&lt;property id=&quot;20307&quot; value=&quot;279&quot;/&gt;&lt;/object&gt;&lt;object type=&quot;3&quot; unique_id=&quot;10034&quot;&gt;&lt;property id=&quot;20148&quot; value=&quot;5&quot;/&gt;&lt;property id=&quot;20300&quot; value=&quot;Slide 31 - &amp;quot;Funcionais (meta-funções)&amp;quot;&quot;/&gt;&lt;property id=&quot;20307&quot; value=&quot;305&quot;/&gt;&lt;/object&gt;&lt;object type=&quot;3&quot; unique_id=&quot;10035&quot;&gt;&lt;property id=&quot;20148&quot; value=&quot;5&quot;/&gt;&lt;property id=&quot;20300&quot; value=&quot;Slide 32 - &amp;quot;Funções de correspondência&amp;quot;&quot;/&gt;&lt;property id=&quot;20307&quot; value=&quot;306&quot;/&gt;&lt;/object&gt;&lt;object type=&quot;3&quot; unique_id=&quot;10036&quot;&gt;&lt;property id=&quot;20148&quot; value=&quot;5&quot;/&gt;&lt;property id=&quot;20300&quot; value=&quot;Slide 33 - &amp;quot;Estruturas de controlo&amp;quot;&quot;/&gt;&lt;property id=&quot;20307&quot; value=&quot;301&quot;/&gt;&lt;/object&gt;&lt;object type=&quot;3&quot; unique_id=&quot;10037&quot;&gt;&lt;property id=&quot;20148&quot; value=&quot;5&quot;/&gt;&lt;property id=&quot;20300&quot; value=&quot;Slide 34 - &amp;quot;Estruturas de controlo&amp;quot;&quot;/&gt;&lt;property id=&quot;20307&quot; value=&quot;270&quot;/&gt;&lt;/object&gt;&lt;object type=&quot;3&quot; unique_id=&quot;10038&quot;&gt;&lt;property id=&quot;20148&quot; value=&quot;5&quot;/&gt;&lt;property id=&quot;20300&quot; value=&quot;Slide 35 - &amp;quot;Funções de e/S &amp;#x0D;&amp;#x0A;estruturas de dados complexas&amp;quot;&quot;/&gt;&lt;property id=&quot;20307&quot; value=&quot;304&quot;/&gt;&lt;/object&gt;&lt;object type=&quot;3&quot; unique_id=&quot;10039&quot;&gt;&lt;property id=&quot;20148&quot; value=&quot;5&quot;/&gt;&lt;property id=&quot;20300&quot; value=&quot;Slide 36 - &amp;quot;Funções de E/S&amp;quot;&quot;/&gt;&lt;property id=&quot;20307&quot; value=&quot;272&quot;/&gt;&lt;/object&gt;&lt;object type=&quot;3&quot; unique_id=&quot;10040&quot;&gt;&lt;property id=&quot;20148&quot; value=&quot;5&quot;/&gt;&lt;property id=&quot;20300&quot; value=&quot;Slide 37 - &amp;quot;Funções de E/S (cont.)&amp;quot;&quot;/&gt;&lt;property id=&quot;20307&quot; value=&quot;273&quot;/&gt;&lt;/object&gt;&lt;object type=&quot;3&quot; unique_id=&quot;10041&quot;&gt;&lt;property id=&quot;20148&quot; value=&quot;5&quot;/&gt;&lt;property id=&quot;20300&quot; value=&quot;Slide 38 - &amp;quot;Keywords de OPEN&amp;quot;&quot;/&gt;&lt;property id=&quot;20307&quot; value=&quot;315&quot;/&gt;&lt;/object&gt;&lt;object type=&quot;3&quot; unique_id=&quot;10042&quot;&gt;&lt;property id=&quot;20148&quot; value=&quot;5&quot;/&gt;&lt;property id=&quot;20300&quot; value=&quot;Slide 39 - &amp;quot;Format&amp;quot;&quot;/&gt;&lt;property id=&quot;20307&quot; value=&quot;312&quot;/&gt;&lt;/object&gt;&lt;object type=&quot;3&quot; unique_id=&quot;10043&quot;&gt;&lt;property id=&quot;20148&quot; value=&quot;5&quot;/&gt;&lt;property id=&quot;20300&quot; value=&quot;Slide 40 - &amp;quot;Format (cont.)&amp;quot;&quot;/&gt;&lt;property id=&quot;20307&quot; value=&quot;313&quot;/&gt;&lt;/object&gt;&lt;object type=&quot;3&quot; unique_id=&quot;10044&quot;&gt;&lt;property id=&quot;20148&quot; value=&quot;5&quot;/&gt;&lt;property id=&quot;20300&quot; value=&quot;Slide 42 - &amp;quot;Outras Funções&amp;quot;&quot;/&gt;&lt;property id=&quot;20307&quot; value=&quot;316&quot;/&gt;&lt;/object&gt;&lt;object type=&quot;3&quot; unique_id=&quot;10045&quot;&gt;&lt;property id=&quot;20148&quot; value=&quot;5&quot;/&gt;&lt;property id=&quot;20300&quot; value=&quot;Slide 44 - &amp;quot;Sequências&amp;quot;&quot;/&gt;&lt;property id=&quot;20307&quot; value=&quot;280&quot;/&gt;&lt;/object&gt;&lt;object type=&quot;3&quot; unique_id=&quot;10046&quot;&gt;&lt;property id=&quot;20148&quot; value=&quot;5&quot;/&gt;&lt;property id=&quot;20300&quot; value=&quot;Slide 45 - &amp;quot;Listas de propriedades&amp;quot;&quot;/&gt;&lt;property id=&quot;20307&quot; value=&quot;290&quot;/&gt;&lt;/object&gt;&lt;object type=&quot;3&quot; unique_id=&quot;10047&quot;&gt;&lt;property id=&quot;20148&quot; value=&quot;5&quot;/&gt;&lt;property id=&quot;20300&quot; value=&quot;Slide 46 - &amp;quot;Manipulação de listas de propriedades&amp;quot;&quot;/&gt;&lt;property id=&quot;20307&quot; value=&quot;291&quot;/&gt;&lt;/object&gt;&lt;object type=&quot;3&quot; unique_id=&quot;10048&quot;&gt;&lt;property id=&quot;20148&quot; value=&quot;5&quot;/&gt;&lt;property id=&quot;20300&quot; value=&quot;Slide 47 - &amp;quot;extras&amp;quot;&quot;/&gt;&lt;property id=&quot;20307&quot; value=&quot;308&quot;/&gt;&lt;/object&gt;&lt;object type=&quot;3&quot; unique_id=&quot;10049&quot;&gt;&lt;property id=&quot;20148&quot; value=&quot;5&quot;/&gt;&lt;property id=&quot;20300&quot; value=&quot;Slide 48 - &amp;quot;Gensym&amp;quot;&quot;/&gt;&lt;property id=&quot;20307&quot; value=&quot;307&quot;/&gt;&lt;/object&gt;&lt;object type=&quot;3&quot; unique_id=&quot;10050&quot;&gt;&lt;property id=&quot;20148&quot; value=&quot;5&quot;/&gt;&lt;property id=&quot;20300&quot; value=&quot;Slide 49 - &amp;quot;Números aleatórios&amp;quot;&quot;/&gt;&lt;property id=&quot;20307&quot; value=&quot;302&quot;/&gt;&lt;/object&gt;&lt;object type=&quot;3&quot; unique_id=&quot;10051&quot;&gt;&lt;property id=&quot;20148&quot; value=&quot;5&quot;/&gt;&lt;property id=&quot;20300&quot; value=&quot;Slide 50 - &amp;quot;Depuração&amp;quot;&quot;/&gt;&lt;property id=&quot;20307&quot; value=&quot;292&quot;/&gt;&lt;/object&gt;&lt;object type=&quot;3&quot; unique_id=&quot;10102&quot;&gt;&lt;property id=&quot;20148&quot; value=&quot;5&quot;/&gt;&lt;property id=&quot;20300&quot; value=&quot;Slide 41 - &amp;quot;Interpretação das Directivas&amp;quot;&quot;/&gt;&lt;property id=&quot;20307&quot; value=&quot;317&quot;/&gt;&lt;/object&gt;&lt;object type=&quot;3&quot; unique_id=&quot;10409&quot;&gt;&lt;property id=&quot;20148&quot; value=&quot;5&quot;/&gt;&lt;property id=&quot;20300&quot; value=&quot;Slide 43 - &amp;quot;Ler de Strings&amp;quot;&quot;/&gt;&lt;property id=&quot;20307&quot; value=&quot;31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3068</TotalTime>
  <Words>10832</Words>
  <Application>Microsoft Office PowerPoint</Application>
  <PresentationFormat>On-screen Show (4:3)</PresentationFormat>
  <Paragraphs>1614</Paragraphs>
  <Slides>120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5" baseType="lpstr">
      <vt:lpstr>Arial</vt:lpstr>
      <vt:lpstr>Calibri</vt:lpstr>
      <vt:lpstr>Century Gothic</vt:lpstr>
      <vt:lpstr>Wingdings</vt:lpstr>
      <vt:lpstr>Vapor Trail</vt:lpstr>
      <vt:lpstr>Introdução</vt:lpstr>
      <vt:lpstr>O que é a Inteligência Artificial (IA) ?</vt:lpstr>
      <vt:lpstr>Definição de trabalho</vt:lpstr>
      <vt:lpstr>Nascimento da IA</vt:lpstr>
      <vt:lpstr>LISP</vt:lpstr>
      <vt:lpstr>PARADIGMA funcional</vt:lpstr>
      <vt:lpstr>Cálculo Lambda</vt:lpstr>
      <vt:lpstr>Conceitos básicos</vt:lpstr>
      <vt:lpstr>Compilação vs. interpretação</vt:lpstr>
      <vt:lpstr>Caracteristicas de uma Linguagem Interpretada reflexiva </vt:lpstr>
      <vt:lpstr>Gestão de memória: Stack vs. Heap</vt:lpstr>
      <vt:lpstr>Tipos de dados</vt:lpstr>
      <vt:lpstr>variáveis</vt:lpstr>
      <vt:lpstr>Características principais do LISP </vt:lpstr>
      <vt:lpstr>Génese</vt:lpstr>
      <vt:lpstr>LISP: uma LINguagem Funcional</vt:lpstr>
      <vt:lpstr>LISP “puro”</vt:lpstr>
      <vt:lpstr>Aspetos Básicos do Avaliador: programas vs. dados</vt:lpstr>
      <vt:lpstr>Tipos de Dados elementares</vt:lpstr>
      <vt:lpstr>LITERAIS de: Números, booleanos, Carateres e Strings</vt:lpstr>
      <vt:lpstr>Símbolos</vt:lpstr>
      <vt:lpstr>Listas</vt:lpstr>
      <vt:lpstr>Tipo Abstrato Lista</vt:lpstr>
      <vt:lpstr>Macros</vt:lpstr>
      <vt:lpstr>Notação BNF</vt:lpstr>
      <vt:lpstr>Exemplo: definição sintática do tipo lista usando bnf</vt:lpstr>
      <vt:lpstr>Tipo abstrato de dados</vt:lpstr>
      <vt:lpstr>Tipo abstrato Lista:  algumas funções de manipulação</vt:lpstr>
      <vt:lpstr>Tipos Numéricos  Funções aritméticas</vt:lpstr>
      <vt:lpstr>Operações com números</vt:lpstr>
      <vt:lpstr>Algumas funções interessantes: Log, exp e random</vt:lpstr>
      <vt:lpstr>Números muito grandes</vt:lpstr>
      <vt:lpstr>Tipo Boolean / Predicados</vt:lpstr>
      <vt:lpstr>Operadores Relacionais</vt:lpstr>
      <vt:lpstr>Tipo Boolean  Operadores Lógicos</vt:lpstr>
      <vt:lpstr>Detalhes dos operadores booleanos de igualdade</vt:lpstr>
      <vt:lpstr>definição de funções e estruturas de controlo</vt:lpstr>
      <vt:lpstr>Definição de funções</vt:lpstr>
      <vt:lpstr>ExemploS</vt:lpstr>
      <vt:lpstr>Funções e símbolos de funções</vt:lpstr>
      <vt:lpstr>Depuração (debug)</vt:lpstr>
      <vt:lpstr>Estruturas de controlo  do LISP puro</vt:lpstr>
      <vt:lpstr>Seleção</vt:lpstr>
      <vt:lpstr>Cond: exemplos</vt:lpstr>
      <vt:lpstr>Macros</vt:lpstr>
      <vt:lpstr>ExemploS </vt:lpstr>
      <vt:lpstr>Recursividade</vt:lpstr>
      <vt:lpstr>Utilização do stack</vt:lpstr>
      <vt:lpstr>exercicioS</vt:lpstr>
      <vt:lpstr>Usar com extremo cuidado e apenas em casos excecionais</vt:lpstr>
      <vt:lpstr>Exemplos</vt:lpstr>
      <vt:lpstr>Variáveis e constantes globais</vt:lpstr>
      <vt:lpstr>Ligação de valores a variáveis em ambientes léxicos</vt:lpstr>
      <vt:lpstr>Exemplo LET</vt:lpstr>
      <vt:lpstr>Exemplo LET*</vt:lpstr>
      <vt:lpstr>LET e Lambda</vt:lpstr>
      <vt:lpstr>LET* e Lambda</vt:lpstr>
      <vt:lpstr>Ligação de funções a variáveis em ambientes léxicos</vt:lpstr>
      <vt:lpstr>Exemplos de flet e labels</vt:lpstr>
      <vt:lpstr>closures</vt:lpstr>
      <vt:lpstr>Algumas Funções destrutivas usar apenas em ambientes léxicos</vt:lpstr>
      <vt:lpstr>Outro exemplo</vt:lpstr>
      <vt:lpstr>Exemplo 2</vt:lpstr>
      <vt:lpstr>Exemplo 2 (cont.)</vt:lpstr>
      <vt:lpstr>Exercicios</vt:lpstr>
      <vt:lpstr>Exercicios</vt:lpstr>
      <vt:lpstr>Exercicios de conjuntos</vt:lpstr>
      <vt:lpstr>Funções lambda, parâmetros e meta-funções</vt:lpstr>
      <vt:lpstr>Lambda</vt:lpstr>
      <vt:lpstr>Syntaxe completa dos parâmetros</vt:lpstr>
      <vt:lpstr>Exemplos</vt:lpstr>
      <vt:lpstr>Exemplos (cont.)</vt:lpstr>
      <vt:lpstr>Funcionais (meta-funções)</vt:lpstr>
      <vt:lpstr>Funções de correspondência</vt:lpstr>
      <vt:lpstr>Exemplo</vt:lpstr>
      <vt:lpstr>Detalhes</vt:lpstr>
      <vt:lpstr>Exercicios</vt:lpstr>
      <vt:lpstr>Exercicios</vt:lpstr>
      <vt:lpstr>Funções de e/S </vt:lpstr>
      <vt:lpstr>Funções de E/S</vt:lpstr>
      <vt:lpstr>Leitura</vt:lpstr>
      <vt:lpstr>Leitura (cont.)</vt:lpstr>
      <vt:lpstr>Escrita</vt:lpstr>
      <vt:lpstr>Escrita</vt:lpstr>
      <vt:lpstr>Escrita</vt:lpstr>
      <vt:lpstr>Format</vt:lpstr>
      <vt:lpstr>Format (cont.)</vt:lpstr>
      <vt:lpstr>Mais Directivas</vt:lpstr>
      <vt:lpstr>Exercicios</vt:lpstr>
      <vt:lpstr>Ficheiros</vt:lpstr>
      <vt:lpstr>Keywords de OPEN</vt:lpstr>
      <vt:lpstr>Keywords de OPEN (cont.)</vt:lpstr>
      <vt:lpstr>Pathname</vt:lpstr>
      <vt:lpstr>Exemplo</vt:lpstr>
      <vt:lpstr>Exemplo</vt:lpstr>
      <vt:lpstr>Exercicios</vt:lpstr>
      <vt:lpstr>packages</vt:lpstr>
      <vt:lpstr>O problema</vt:lpstr>
      <vt:lpstr>Possíveis soluções</vt:lpstr>
      <vt:lpstr>Exemplo concreto</vt:lpstr>
      <vt:lpstr>Exemplo (esquemático)</vt:lpstr>
      <vt:lpstr>A melhor solução: packages</vt:lpstr>
      <vt:lpstr>Exemplo simples de utilização</vt:lpstr>
      <vt:lpstr>Programa J1.Lisp</vt:lpstr>
      <vt:lpstr>Programa J2.Lisp</vt:lpstr>
      <vt:lpstr>Recomendações</vt:lpstr>
      <vt:lpstr>Definir packages</vt:lpstr>
      <vt:lpstr>Opções principais</vt:lpstr>
      <vt:lpstr>Export e Use-Package</vt:lpstr>
      <vt:lpstr>Shadowing</vt:lpstr>
      <vt:lpstr>Intern / Unintern</vt:lpstr>
      <vt:lpstr>Lista de símbolos de um package</vt:lpstr>
      <vt:lpstr>Exercicios </vt:lpstr>
      <vt:lpstr>Programas Completos</vt:lpstr>
      <vt:lpstr>Tipos Abstratos de Dados</vt:lpstr>
      <vt:lpstr>Exemplo 1</vt:lpstr>
      <vt:lpstr>Exercicio 1</vt:lpstr>
      <vt:lpstr>Exemplo 2</vt:lpstr>
      <vt:lpstr>Exercicio 2</vt:lpstr>
      <vt:lpstr>Exercicio 2 (Implementação)</vt:lpstr>
    </vt:vector>
  </TitlesOfParts>
  <Company>INSTICC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LISP</dc:title>
  <dc:creator>Joaquim Filipe</dc:creator>
  <cp:lastModifiedBy>Joaquim Filipe</cp:lastModifiedBy>
  <cp:revision>241</cp:revision>
  <dcterms:created xsi:type="dcterms:W3CDTF">2008-09-28T12:34:16Z</dcterms:created>
  <dcterms:modified xsi:type="dcterms:W3CDTF">2020-10-22T11:27:46Z</dcterms:modified>
</cp:coreProperties>
</file>