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62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4876AEC-8E70-4977-931E-7044D7496CDC}" type="datetimeFigureOut">
              <a:rPr lang="pt-PT" smtClean="0"/>
              <a:t>20/12/2021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316571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111831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34460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2171266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260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4151369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173339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166785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226820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76AEC-8E70-4977-931E-7044D7496CDC}" type="datetimeFigureOut">
              <a:rPr lang="pt-PT" smtClean="0"/>
              <a:t>20/12/2021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27090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876AEC-8E70-4977-931E-7044D7496CDC}" type="datetimeFigureOut">
              <a:rPr lang="pt-PT" smtClean="0"/>
              <a:t>20/12/2021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83965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876AEC-8E70-4977-931E-7044D7496CDC}" type="datetimeFigureOut">
              <a:rPr lang="pt-PT" smtClean="0"/>
              <a:t>20/12/2021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173350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876AEC-8E70-4977-931E-7044D7496CDC}" type="datetimeFigureOut">
              <a:rPr lang="pt-PT" smtClean="0"/>
              <a:t>20/12/2021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59298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76AEC-8E70-4977-931E-7044D7496CDC}" type="datetimeFigureOut">
              <a:rPr lang="pt-PT" smtClean="0"/>
              <a:t>20/12/2021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313190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876AEC-8E70-4977-931E-7044D7496CDC}" type="datetimeFigureOut">
              <a:rPr lang="pt-PT" smtClean="0"/>
              <a:t>20/12/2021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9755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876AEC-8E70-4977-931E-7044D7496CDC}" type="datetimeFigureOut">
              <a:rPr lang="pt-PT" smtClean="0"/>
              <a:t>20/12/2021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7D66F4A-2520-4DB6-9C79-CF95A08008DA}" type="slidenum">
              <a:rPr lang="pt-PT" smtClean="0"/>
              <a:t>‹#›</a:t>
            </a:fld>
            <a:endParaRPr lang="pt-PT"/>
          </a:p>
        </p:txBody>
      </p:sp>
    </p:spTree>
    <p:extLst>
      <p:ext uri="{BB962C8B-B14F-4D97-AF65-F5344CB8AC3E}">
        <p14:creationId xmlns:p14="http://schemas.microsoft.com/office/powerpoint/2010/main" val="367772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4876AEC-8E70-4977-931E-7044D7496CDC}" type="datetimeFigureOut">
              <a:rPr lang="pt-PT" smtClean="0"/>
              <a:t>20/12/2021</a:t>
            </a:fld>
            <a:endParaRPr lang="pt-P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P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7D66F4A-2520-4DB6-9C79-CF95A08008DA}" type="slidenum">
              <a:rPr lang="pt-PT" smtClean="0"/>
              <a:t>‹#›</a:t>
            </a:fld>
            <a:endParaRPr lang="pt-PT"/>
          </a:p>
        </p:txBody>
      </p:sp>
    </p:spTree>
    <p:extLst>
      <p:ext uri="{BB962C8B-B14F-4D97-AF65-F5344CB8AC3E}">
        <p14:creationId xmlns:p14="http://schemas.microsoft.com/office/powerpoint/2010/main" val="1656386522"/>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568D-CF54-4321-9932-3F6935B21880}"/>
              </a:ext>
            </a:extLst>
          </p:cNvPr>
          <p:cNvSpPr>
            <a:spLocks noGrp="1"/>
          </p:cNvSpPr>
          <p:nvPr>
            <p:ph type="ctrTitle"/>
          </p:nvPr>
        </p:nvSpPr>
        <p:spPr/>
        <p:txBody>
          <a:bodyPr/>
          <a:lstStyle/>
          <a:p>
            <a:r>
              <a:rPr lang="pt-PT" dirty="0"/>
              <a:t>arquitetura</a:t>
            </a:r>
            <a:r>
              <a:rPr lang="en-GB" dirty="0"/>
              <a:t> de </a:t>
            </a:r>
            <a:r>
              <a:rPr lang="pt-PT" dirty="0"/>
              <a:t>software</a:t>
            </a:r>
          </a:p>
        </p:txBody>
      </p:sp>
      <p:sp>
        <p:nvSpPr>
          <p:cNvPr id="3" name="Subtitle 2">
            <a:extLst>
              <a:ext uri="{FF2B5EF4-FFF2-40B4-BE49-F238E27FC236}">
                <a16:creationId xmlns:a16="http://schemas.microsoft.com/office/drawing/2014/main" id="{3EEDD1BA-986F-49B2-84E2-E5E93D166451}"/>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361627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a:solidFill>
                  <a:schemeClr val="tx1"/>
                </a:solidFill>
                <a:latin typeface="Arial" panose="020B0604020202020204" pitchFamily="34" charset="0"/>
              </a:rPr>
              <a:t>p2p</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P2P - é uma arquitetura de redes de computadores onde cada um dos pontos da rede funciona tanto como cliente quanto como servidor, permitindo a partilha de serviços e dados sem a necessidade de um servidor central. Uma rede </a:t>
            </a:r>
            <a:r>
              <a:rPr lang="pt-PT" dirty="0" err="1">
                <a:solidFill>
                  <a:schemeClr val="tx1"/>
                </a:solidFill>
                <a:latin typeface="Arial" panose="020B0604020202020204" pitchFamily="34" charset="0"/>
              </a:rPr>
              <a:t>peer</a:t>
            </a:r>
            <a:r>
              <a:rPr lang="pt-PT" dirty="0">
                <a:solidFill>
                  <a:schemeClr val="tx1"/>
                </a:solidFill>
                <a:latin typeface="Arial" panose="020B0604020202020204" pitchFamily="34" charset="0"/>
              </a:rPr>
              <a:t>-to-</a:t>
            </a:r>
            <a:r>
              <a:rPr lang="pt-PT" dirty="0" err="1">
                <a:solidFill>
                  <a:schemeClr val="tx1"/>
                </a:solidFill>
                <a:latin typeface="Arial" panose="020B0604020202020204" pitchFamily="34" charset="0"/>
              </a:rPr>
              <a:t>peer</a:t>
            </a:r>
            <a:r>
              <a:rPr lang="pt-PT" dirty="0">
                <a:solidFill>
                  <a:schemeClr val="tx1"/>
                </a:solidFill>
                <a:latin typeface="Arial" panose="020B0604020202020204" pitchFamily="34" charset="0"/>
              </a:rPr>
              <a:t> é mais conveniente para o armazenamento de objetos imutáveis. O uso em objetos mutáveis é mais difícil, porém pode ser resolvido com a utilização de servidores confiáveis para gerir as versões e identificar a versão corrente.</a:t>
            </a:r>
          </a:p>
        </p:txBody>
      </p:sp>
      <p:pic>
        <p:nvPicPr>
          <p:cNvPr id="7170" name="Picture 2" descr="Peer-to-peer – Wikipédia, a enciclopédia livre">
            <a:extLst>
              <a:ext uri="{FF2B5EF4-FFF2-40B4-BE49-F238E27FC236}">
                <a16:creationId xmlns:a16="http://schemas.microsoft.com/office/drawing/2014/main" id="{FA3610C3-964B-4ADF-AF8D-B084070C6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52" y="-709128"/>
            <a:ext cx="4379739" cy="452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50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err="1">
                <a:solidFill>
                  <a:schemeClr val="tx1"/>
                </a:solidFill>
                <a:latin typeface="Arial" panose="020B0604020202020204" pitchFamily="34" charset="0"/>
              </a:rPr>
              <a:t>Pipe</a:t>
            </a:r>
            <a:r>
              <a:rPr lang="pt-PT" dirty="0">
                <a:solidFill>
                  <a:schemeClr val="tx1"/>
                </a:solidFill>
                <a:latin typeface="Arial" panose="020B0604020202020204" pitchFamily="34" charset="0"/>
              </a:rPr>
              <a:t> </a:t>
            </a:r>
            <a:r>
              <a:rPr lang="pt-PT" dirty="0" err="1">
                <a:solidFill>
                  <a:schemeClr val="tx1"/>
                </a:solidFill>
                <a:latin typeface="Arial" panose="020B0604020202020204" pitchFamily="34" charset="0"/>
              </a:rPr>
              <a:t>filter</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Consiste em qualquer número de componentes (filtros) que transformam ou filtram dados, antes de transmiti-los por meio de conectores (tubos) para outros componentes. Os filtros estão todos funcionando ao mesmo tempo . A arquitetura é frequentemente usada como uma sequência simples, mas também pode ser usada para estruturas muito complexas.</a:t>
            </a:r>
          </a:p>
        </p:txBody>
      </p:sp>
      <p:pic>
        <p:nvPicPr>
          <p:cNvPr id="8194" name="Picture 2">
            <a:extLst>
              <a:ext uri="{FF2B5EF4-FFF2-40B4-BE49-F238E27FC236}">
                <a16:creationId xmlns:a16="http://schemas.microsoft.com/office/drawing/2014/main" id="{9CD5159E-5237-49B5-B59E-DA4E2861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17647"/>
            <a:ext cx="55245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5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a:solidFill>
                  <a:schemeClr val="tx1"/>
                </a:solidFill>
                <a:latin typeface="Arial" panose="020B0604020202020204" pitchFamily="34" charset="0"/>
              </a:rPr>
              <a:t>monolítica</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Uma aplicação monolítica descreve uma única aplicação de software em camadas no qual a interface de usuário e código de acesso aos dados são combinados em um único programa a partir de uma única plataforma.</a:t>
            </a:r>
          </a:p>
          <a:p>
            <a:endParaRPr lang="pt-PT" dirty="0">
              <a:solidFill>
                <a:schemeClr val="tx1"/>
              </a:solidFill>
              <a:latin typeface="Arial" panose="020B0604020202020204" pitchFamily="34" charset="0"/>
            </a:endParaRPr>
          </a:p>
          <a:p>
            <a:r>
              <a:rPr lang="pt-PT" dirty="0">
                <a:solidFill>
                  <a:schemeClr val="tx1"/>
                </a:solidFill>
                <a:latin typeface="Arial" panose="020B0604020202020204" pitchFamily="34" charset="0"/>
              </a:rPr>
              <a:t>Uma aplicação monolítica é autônoma e independente de outras aplicações de computação. A filosofia do projeto consiste em um aplicativo que não é responsável apenas por uma determinada tarefa, mas que também pode executar todos os passos necessários para completar uma determinada função.</a:t>
            </a:r>
          </a:p>
        </p:txBody>
      </p:sp>
      <p:pic>
        <p:nvPicPr>
          <p:cNvPr id="9218" name="Picture 2" descr="Micro Serviços: Qual a diferença para a arquitetura Monolítica? | OPUS">
            <a:extLst>
              <a:ext uri="{FF2B5EF4-FFF2-40B4-BE49-F238E27FC236}">
                <a16:creationId xmlns:a16="http://schemas.microsoft.com/office/drawing/2014/main" id="{530C3281-CA6B-490E-BCA0-BBC61DA11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174" y="393371"/>
            <a:ext cx="6253644" cy="179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7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a:solidFill>
                  <a:schemeClr val="tx1"/>
                </a:solidFill>
                <a:latin typeface="Arial" panose="020B0604020202020204" pitchFamily="34" charset="0"/>
              </a:rPr>
              <a:t>Plug-in</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Plugin ou módulo de é um programa de computador usado para adicionar funções a outros programas maiores, provendo alguma funcionalidade especial ou muito específica. Geralmente pequeno e leve, é usado somente sob demanda.</a:t>
            </a:r>
          </a:p>
        </p:txBody>
      </p:sp>
      <p:pic>
        <p:nvPicPr>
          <p:cNvPr id="10242" name="Picture 2">
            <a:extLst>
              <a:ext uri="{FF2B5EF4-FFF2-40B4-BE49-F238E27FC236}">
                <a16:creationId xmlns:a16="http://schemas.microsoft.com/office/drawing/2014/main" id="{3205F52F-8190-4711-83F9-B946903F9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573" y="0"/>
            <a:ext cx="5784427" cy="361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0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err="1">
                <a:solidFill>
                  <a:schemeClr val="tx1"/>
                </a:solidFill>
                <a:latin typeface="Arial" panose="020B0604020202020204" pitchFamily="34" charset="0"/>
              </a:rPr>
              <a:t>rest</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lnSpcReduction="10000"/>
          </a:bodyPr>
          <a:lstStyle/>
          <a:p>
            <a:r>
              <a:rPr lang="pt-PT" dirty="0" err="1">
                <a:solidFill>
                  <a:schemeClr val="tx1"/>
                </a:solidFill>
                <a:latin typeface="Arial" panose="020B0604020202020204" pitchFamily="34" charset="0"/>
              </a:rPr>
              <a:t>Representational</a:t>
            </a:r>
            <a:r>
              <a:rPr lang="pt-PT" dirty="0">
                <a:solidFill>
                  <a:schemeClr val="tx1"/>
                </a:solidFill>
                <a:latin typeface="Arial" panose="020B0604020202020204" pitchFamily="34" charset="0"/>
              </a:rPr>
              <a:t> </a:t>
            </a:r>
            <a:r>
              <a:rPr lang="pt-PT" dirty="0" err="1">
                <a:solidFill>
                  <a:schemeClr val="tx1"/>
                </a:solidFill>
                <a:latin typeface="Arial" panose="020B0604020202020204" pitchFamily="34" charset="0"/>
              </a:rPr>
              <a:t>State</a:t>
            </a:r>
            <a:r>
              <a:rPr lang="pt-PT" dirty="0">
                <a:solidFill>
                  <a:schemeClr val="tx1"/>
                </a:solidFill>
                <a:latin typeface="Arial" panose="020B0604020202020204" pitchFamily="34" charset="0"/>
              </a:rPr>
              <a:t> </a:t>
            </a:r>
            <a:r>
              <a:rPr lang="pt-PT" dirty="0" err="1">
                <a:solidFill>
                  <a:schemeClr val="tx1"/>
                </a:solidFill>
                <a:latin typeface="Arial" panose="020B0604020202020204" pitchFamily="34" charset="0"/>
              </a:rPr>
              <a:t>Transfer</a:t>
            </a:r>
            <a:r>
              <a:rPr lang="pt-PT" dirty="0">
                <a:solidFill>
                  <a:schemeClr val="tx1"/>
                </a:solidFill>
                <a:latin typeface="Arial" panose="020B0604020202020204" pitchFamily="34" charset="0"/>
              </a:rPr>
              <a:t> (REST), é um estilo de arquitetura de software que define um conjunto de restrições a serem usadas para a criação de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a:t>
            </a:r>
          </a:p>
          <a:p>
            <a:r>
              <a:rPr lang="pt-PT" dirty="0">
                <a:solidFill>
                  <a:schemeClr val="tx1"/>
                </a:solidFill>
                <a:latin typeface="Arial" panose="020B0604020202020204" pitchFamily="34" charset="0"/>
              </a:rPr>
              <a:t>Os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que estão em conformidade com o estilo arquitetural REST, denominados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a:t>
            </a:r>
            <a:r>
              <a:rPr lang="pt-PT" dirty="0" err="1">
                <a:solidFill>
                  <a:schemeClr val="tx1"/>
                </a:solidFill>
                <a:latin typeface="Arial" panose="020B0604020202020204" pitchFamily="34" charset="0"/>
              </a:rPr>
              <a:t>RESTful</a:t>
            </a:r>
            <a:r>
              <a:rPr lang="pt-PT" dirty="0">
                <a:solidFill>
                  <a:schemeClr val="tx1"/>
                </a:solidFill>
                <a:latin typeface="Arial" panose="020B0604020202020204" pitchFamily="34" charset="0"/>
              </a:rPr>
              <a:t>, fornecem interoperabilidade entre sistemas de computadores na Internet. </a:t>
            </a:r>
          </a:p>
          <a:p>
            <a:r>
              <a:rPr lang="pt-PT" dirty="0">
                <a:solidFill>
                  <a:schemeClr val="tx1"/>
                </a:solidFill>
                <a:latin typeface="Arial" panose="020B0604020202020204" pitchFamily="34" charset="0"/>
              </a:rPr>
              <a:t>Os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a:t>
            </a:r>
            <a:r>
              <a:rPr lang="pt-PT" dirty="0" err="1">
                <a:solidFill>
                  <a:schemeClr val="tx1"/>
                </a:solidFill>
                <a:latin typeface="Arial" panose="020B0604020202020204" pitchFamily="34" charset="0"/>
              </a:rPr>
              <a:t>RESTful</a:t>
            </a:r>
            <a:r>
              <a:rPr lang="pt-PT" dirty="0">
                <a:solidFill>
                  <a:schemeClr val="tx1"/>
                </a:solidFill>
                <a:latin typeface="Arial" panose="020B0604020202020204" pitchFamily="34" charset="0"/>
              </a:rPr>
              <a:t> permitem que os sistemas solicitantes </a:t>
            </a:r>
            <a:r>
              <a:rPr lang="pt-PT" dirty="0" err="1">
                <a:solidFill>
                  <a:schemeClr val="tx1"/>
                </a:solidFill>
                <a:latin typeface="Arial" panose="020B0604020202020204" pitchFamily="34" charset="0"/>
              </a:rPr>
              <a:t>acessem</a:t>
            </a:r>
            <a:r>
              <a:rPr lang="pt-PT" dirty="0">
                <a:solidFill>
                  <a:schemeClr val="tx1"/>
                </a:solidFill>
                <a:latin typeface="Arial" panose="020B0604020202020204" pitchFamily="34" charset="0"/>
              </a:rPr>
              <a:t> e manipulem representações textuais de recursos da Web usando um conjunto uniforme e predefinido de operações sem estado. Outros tipos de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como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SOAP, expõem seus próprios conjuntos de operações arbitrários.</a:t>
            </a:r>
          </a:p>
        </p:txBody>
      </p:sp>
      <p:pic>
        <p:nvPicPr>
          <p:cNvPr id="12290" name="Picture 2">
            <a:extLst>
              <a:ext uri="{FF2B5EF4-FFF2-40B4-BE49-F238E27FC236}">
                <a16:creationId xmlns:a16="http://schemas.microsoft.com/office/drawing/2014/main" id="{E7986FFB-4EE6-421B-A800-A55465ABD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8499" y="0"/>
            <a:ext cx="3123501" cy="267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50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err="1">
                <a:solidFill>
                  <a:schemeClr val="tx1"/>
                </a:solidFill>
                <a:latin typeface="Arial" panose="020B0604020202020204" pitchFamily="34" charset="0"/>
              </a:rPr>
              <a:t>views</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Caso de Uso: Descreve as funcionalidades do sistema e as interfaces e principais </a:t>
            </a:r>
            <a:r>
              <a:rPr lang="pt-PT" dirty="0" err="1">
                <a:solidFill>
                  <a:schemeClr val="tx1"/>
                </a:solidFill>
                <a:latin typeface="Arial" panose="020B0604020202020204" pitchFamily="34" charset="0"/>
              </a:rPr>
              <a:t>usuarios</a:t>
            </a:r>
            <a:r>
              <a:rPr lang="pt-PT" dirty="0">
                <a:solidFill>
                  <a:schemeClr val="tx1"/>
                </a:solidFill>
                <a:latin typeface="Arial" panose="020B0604020202020204" pitchFamily="34" charset="0"/>
              </a:rPr>
              <a:t> ligados a estas funcionalidades.</a:t>
            </a:r>
          </a:p>
          <a:p>
            <a:r>
              <a:rPr lang="pt-PT" dirty="0">
                <a:solidFill>
                  <a:schemeClr val="tx1"/>
                </a:solidFill>
                <a:latin typeface="Arial" panose="020B0604020202020204" pitchFamily="34" charset="0"/>
              </a:rPr>
              <a:t>Lógica: Descreve a estrutura do sistema dividido em unidades de implementação. (pacotes, classes e interfaces)</a:t>
            </a:r>
          </a:p>
          <a:p>
            <a:r>
              <a:rPr lang="pt-PT" dirty="0">
                <a:solidFill>
                  <a:schemeClr val="tx1"/>
                </a:solidFill>
                <a:latin typeface="Arial" panose="020B0604020202020204" pitchFamily="34" charset="0"/>
              </a:rPr>
              <a:t>Implementação: Descreve a organização do sistema, normalmente arquivos e diretórios.</a:t>
            </a:r>
          </a:p>
          <a:p>
            <a:r>
              <a:rPr lang="pt-PT" dirty="0">
                <a:solidFill>
                  <a:schemeClr val="tx1"/>
                </a:solidFill>
                <a:latin typeface="Arial" panose="020B0604020202020204" pitchFamily="34" charset="0"/>
              </a:rPr>
              <a:t>Processo: Descreve o sistema em tempo-de-execução, </a:t>
            </a:r>
            <a:r>
              <a:rPr lang="pt-PT" dirty="0" err="1">
                <a:solidFill>
                  <a:schemeClr val="tx1"/>
                </a:solidFill>
                <a:latin typeface="Arial" panose="020B0604020202020204" pitchFamily="34" charset="0"/>
              </a:rPr>
              <a:t>estuturado</a:t>
            </a:r>
            <a:r>
              <a:rPr lang="pt-PT" dirty="0">
                <a:solidFill>
                  <a:schemeClr val="tx1"/>
                </a:solidFill>
                <a:latin typeface="Arial" panose="020B0604020202020204" pitchFamily="34" charset="0"/>
              </a:rPr>
              <a:t> com elementos e as suas interações e </a:t>
            </a:r>
            <a:r>
              <a:rPr lang="pt-PT" dirty="0" err="1">
                <a:solidFill>
                  <a:schemeClr val="tx1"/>
                </a:solidFill>
                <a:latin typeface="Arial" panose="020B0604020202020204" pitchFamily="34" charset="0"/>
              </a:rPr>
              <a:t>comportamente</a:t>
            </a:r>
            <a:r>
              <a:rPr lang="pt-PT" dirty="0">
                <a:solidFill>
                  <a:schemeClr val="tx1"/>
                </a:solidFill>
                <a:latin typeface="Arial" panose="020B0604020202020204" pitchFamily="34" charset="0"/>
              </a:rPr>
              <a:t> em execução.</a:t>
            </a:r>
          </a:p>
          <a:p>
            <a:r>
              <a:rPr lang="pt-PT" dirty="0">
                <a:solidFill>
                  <a:schemeClr val="tx1"/>
                </a:solidFill>
                <a:latin typeface="Arial" panose="020B0604020202020204" pitchFamily="34" charset="0"/>
              </a:rPr>
              <a:t>Implementação: Descreve como o sistema em termos de hardware.</a:t>
            </a:r>
          </a:p>
        </p:txBody>
      </p:sp>
      <p:pic>
        <p:nvPicPr>
          <p:cNvPr id="11266" name="Picture 2">
            <a:extLst>
              <a:ext uri="{FF2B5EF4-FFF2-40B4-BE49-F238E27FC236}">
                <a16:creationId xmlns:a16="http://schemas.microsoft.com/office/drawing/2014/main" id="{EA3447B9-417D-41CD-85F8-7E765F7CE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001" y="-1"/>
            <a:ext cx="4076999" cy="255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58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lstStyle/>
          <a:p>
            <a:r>
              <a:rPr lang="pt-PT" dirty="0"/>
              <a:t>Modelos de arquitetura</a:t>
            </a:r>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lstStyle/>
          <a:p>
            <a:endParaRPr lang="pt-PT" dirty="0"/>
          </a:p>
        </p:txBody>
      </p:sp>
    </p:spTree>
    <p:extLst>
      <p:ext uri="{BB962C8B-B14F-4D97-AF65-F5344CB8AC3E}">
        <p14:creationId xmlns:p14="http://schemas.microsoft.com/office/powerpoint/2010/main" val="51263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lstStyle/>
          <a:p>
            <a:r>
              <a:rPr lang="pt-PT" b="0" i="0" strike="noStrike" dirty="0" err="1">
                <a:solidFill>
                  <a:schemeClr val="tx1"/>
                </a:solidFill>
                <a:effectLst/>
                <a:latin typeface="Arial" panose="020B0604020202020204" pitchFamily="34" charset="0"/>
              </a:rPr>
              <a:t>Blackboard</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lstStyle/>
          <a:p>
            <a:r>
              <a:rPr lang="pt-PT" b="0" i="0" strike="noStrike" dirty="0">
                <a:solidFill>
                  <a:schemeClr val="tx1"/>
                </a:solidFill>
                <a:effectLst/>
                <a:latin typeface="Arial" panose="020B0604020202020204" pitchFamily="34" charset="0"/>
              </a:rPr>
              <a:t>Sistema </a:t>
            </a:r>
            <a:r>
              <a:rPr lang="pt-PT" b="0" i="0" strike="noStrike" dirty="0" err="1">
                <a:solidFill>
                  <a:schemeClr val="tx1"/>
                </a:solidFill>
                <a:effectLst/>
                <a:latin typeface="Arial" panose="020B0604020202020204" pitchFamily="34" charset="0"/>
              </a:rPr>
              <a:t>Blackboard</a:t>
            </a:r>
            <a:r>
              <a:rPr lang="pt-PT" b="0" i="0" strike="noStrike" dirty="0">
                <a:solidFill>
                  <a:schemeClr val="tx1"/>
                </a:solidFill>
                <a:effectLst/>
                <a:latin typeface="Arial" panose="020B0604020202020204" pitchFamily="34" charset="0"/>
              </a:rPr>
              <a:t> ou Quadro Negro é uma aplicação de inteligência artificial baseada no modelo de arquitetura </a:t>
            </a:r>
            <a:r>
              <a:rPr lang="pt-PT" b="0" i="0" strike="noStrike" dirty="0" err="1">
                <a:solidFill>
                  <a:schemeClr val="tx1"/>
                </a:solidFill>
                <a:effectLst/>
                <a:latin typeface="Arial" panose="020B0604020202020204" pitchFamily="34" charset="0"/>
              </a:rPr>
              <a:t>blackboard</a:t>
            </a:r>
            <a:r>
              <a:rPr lang="pt-PT" b="0" i="0" strike="noStrike" dirty="0">
                <a:solidFill>
                  <a:schemeClr val="tx1"/>
                </a:solidFill>
                <a:effectLst/>
                <a:latin typeface="Arial" panose="020B0604020202020204" pitchFamily="34" charset="0"/>
              </a:rPr>
              <a:t>, onde uma base de conhecimento comum, o "quadro-negro", é iterativa atualizado por um grupo diversificado de fontes de conhecimentos específicos, começando com uma especificação do problema e termina com uma solução. Cada fonte de conhecimento atualiza o quadro-negro com uma solução parcial, quando os seus condicionalismos internos correspondem ao estado negro. Desta forma, os especialistas trabalham juntos para resolver o problema. O modelo de quadro-negro foi originalmente concebido como uma forma de lidar com problemas complexos e mal definidos, onde a solução é a soma de suas partes.</a:t>
            </a:r>
            <a:endParaRPr lang="pt-PT" b="0" i="0" dirty="0">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E3519636-0A05-4DB9-A8B0-7903FFD8C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299" y="-1"/>
            <a:ext cx="3658701" cy="255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96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lstStyle/>
          <a:p>
            <a:r>
              <a:rPr lang="pt-PT" b="0" i="0" strike="noStrike" dirty="0">
                <a:solidFill>
                  <a:schemeClr val="tx1"/>
                </a:solidFill>
                <a:effectLst/>
                <a:latin typeface="Arial" panose="020B0604020202020204" pitchFamily="34" charset="0"/>
              </a:rPr>
              <a:t>cliente-servidor</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fontScale="92500" lnSpcReduction="10000"/>
          </a:bodyPr>
          <a:lstStyle/>
          <a:p>
            <a:r>
              <a:rPr lang="pt-PT" b="0" i="0" strike="noStrike" dirty="0">
                <a:solidFill>
                  <a:schemeClr val="tx1"/>
                </a:solidFill>
                <a:effectLst/>
                <a:latin typeface="Arial" panose="020B0604020202020204" pitchFamily="34" charset="0"/>
              </a:rPr>
              <a:t>O modelo cliente-servidor é uma estrutura de aplicação distribuída que particiona tarefas ou cargas de trabalho entre os provedores de um recurso ou serviço, chamados servidores, e solicitadores de serviços, chamados clientes. </a:t>
            </a:r>
          </a:p>
          <a:p>
            <a:r>
              <a:rPr lang="pt-PT" b="0" i="0" strike="noStrike" dirty="0">
                <a:solidFill>
                  <a:schemeClr val="tx1"/>
                </a:solidFill>
                <a:effectLst/>
                <a:latin typeface="Arial" panose="020B0604020202020204" pitchFamily="34" charset="0"/>
              </a:rPr>
              <a:t>Frequentemente, clientes e servidores comunicam numa rede de computadores em hardware separado, mas tanto o cliente quanto o servidor podem residir no mesmo sistema. Um </a:t>
            </a:r>
            <a:r>
              <a:rPr lang="pt-PT" b="0" i="0" strike="noStrike" dirty="0" err="1">
                <a:solidFill>
                  <a:schemeClr val="tx1"/>
                </a:solidFill>
                <a:effectLst/>
                <a:latin typeface="Arial" panose="020B0604020202020204" pitchFamily="34" charset="0"/>
              </a:rPr>
              <a:t>host</a:t>
            </a:r>
            <a:r>
              <a:rPr lang="pt-PT" b="0" i="0" strike="noStrike" dirty="0">
                <a:solidFill>
                  <a:schemeClr val="tx1"/>
                </a:solidFill>
                <a:effectLst/>
                <a:latin typeface="Arial" panose="020B0604020202020204" pitchFamily="34" charset="0"/>
              </a:rPr>
              <a:t> de servidor executa um ou mais programas de servidor, que compartilham seus recursos com os clientes. Um cliente geralmente não compartilha nenhum de seus recursos, mas solicita conteúdo ou serviço de um servidor. Os clientes, portanto, iniciam sessões de comunicação com os servidores, que aguardam solicitações de entrada</a:t>
            </a:r>
            <a:endParaRPr lang="pt-PT" b="0" i="0" dirty="0">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209C0AF7-3EBB-40DE-B145-15C10F542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445" y="22100"/>
            <a:ext cx="4573555" cy="274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8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lstStyle/>
          <a:p>
            <a:r>
              <a:rPr lang="pt-PT" b="0" i="0" strike="noStrike" dirty="0">
                <a:solidFill>
                  <a:schemeClr val="tx1"/>
                </a:solidFill>
                <a:effectLst/>
                <a:latin typeface="Arial" panose="020B0604020202020204" pitchFamily="34" charset="0"/>
              </a:rPr>
              <a:t>Baseada em componentes</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Tem </a:t>
            </a:r>
            <a:r>
              <a:rPr lang="pt-PT" b="0" i="0" strike="noStrike" dirty="0">
                <a:solidFill>
                  <a:schemeClr val="tx1"/>
                </a:solidFill>
                <a:effectLst/>
                <a:latin typeface="Arial" panose="020B0604020202020204" pitchFamily="34" charset="0"/>
              </a:rPr>
              <a:t>como ênfase na decomposição dos sistemas, em componentes funcionais e lógicos com interfaces bem definidas, usadas para comunicação entre os próprios componentes. Componentes são considerados como estando num nível de abstração mais alto que do que Objetos e, como tal, não partilham estado e comunicam-se por troca de mensagens contendo dados.</a:t>
            </a:r>
            <a:endParaRPr lang="pt-PT" b="0" i="0" dirty="0">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464C3B90-6B2B-4E8F-8D31-572E851FC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449" y="0"/>
            <a:ext cx="4587551" cy="229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64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br>
              <a:rPr lang="pt-PT" b="0" i="0" strike="noStrike" dirty="0">
                <a:solidFill>
                  <a:schemeClr val="tx1"/>
                </a:solidFill>
                <a:effectLst/>
                <a:latin typeface="Arial" panose="020B0604020202020204" pitchFamily="34" charset="0"/>
              </a:rPr>
            </a:br>
            <a:r>
              <a:rPr lang="pt-PT" b="0" i="0" strike="noStrike" dirty="0">
                <a:solidFill>
                  <a:schemeClr val="tx1"/>
                </a:solidFill>
                <a:effectLst/>
                <a:latin typeface="Arial" panose="020B0604020202020204" pitchFamily="34" charset="0"/>
              </a:rPr>
              <a:t>orientada a eventos</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A arquitetura orientada a eventos (EDA) é um paradigma de arquitetura de software que promove a produção, </a:t>
            </a:r>
            <a:r>
              <a:rPr lang="pt-PT" dirty="0" err="1">
                <a:solidFill>
                  <a:schemeClr val="tx1"/>
                </a:solidFill>
                <a:latin typeface="Arial" panose="020B0604020202020204" pitchFamily="34" charset="0"/>
              </a:rPr>
              <a:t>detecção</a:t>
            </a:r>
            <a:r>
              <a:rPr lang="pt-PT" dirty="0">
                <a:solidFill>
                  <a:schemeClr val="tx1"/>
                </a:solidFill>
                <a:latin typeface="Arial" panose="020B0604020202020204" pitchFamily="34" charset="0"/>
              </a:rPr>
              <a:t>, consumo e reação a eventos. </a:t>
            </a:r>
            <a:endParaRPr lang="pt-PT" b="0" i="0" dirty="0">
              <a:solidFill>
                <a:schemeClr val="tx1"/>
              </a:solidFill>
              <a:effectLst/>
              <a:latin typeface="Arial" panose="020B0604020202020204" pitchFamily="34" charset="0"/>
            </a:endParaRPr>
          </a:p>
        </p:txBody>
      </p:sp>
      <p:pic>
        <p:nvPicPr>
          <p:cNvPr id="4098" name="Picture 2" descr="EDA — Arquitetura Orientada a Eventos | by Alex Ribeiro | Alex Ribeiro |  Medium">
            <a:extLst>
              <a:ext uri="{FF2B5EF4-FFF2-40B4-BE49-F238E27FC236}">
                <a16:creationId xmlns:a16="http://schemas.microsoft.com/office/drawing/2014/main" id="{EF3B47AC-F694-4422-A75B-FCB466C01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138" y="1"/>
            <a:ext cx="5809861" cy="357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48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br>
              <a:rPr lang="pt-PT" b="0" i="0" strike="noStrike" dirty="0">
                <a:solidFill>
                  <a:schemeClr val="tx1"/>
                </a:solidFill>
                <a:effectLst/>
                <a:latin typeface="Arial" panose="020B0604020202020204" pitchFamily="34" charset="0"/>
              </a:rPr>
            </a:br>
            <a:r>
              <a:rPr lang="pt-PT" b="0" i="0" strike="noStrike" dirty="0">
                <a:solidFill>
                  <a:schemeClr val="tx1"/>
                </a:solidFill>
                <a:effectLst/>
                <a:latin typeface="Arial" panose="020B0604020202020204" pitchFamily="34" charset="0"/>
              </a:rPr>
              <a:t>orientada a serviços</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Arquitetura orientada a serviço - é um padrão de arquitetura de software de baixo acoplamento, onde as funcionalidades implementadas nas aplicações devem ser disponibilizadas na forma de serviços, acessíveis normalmente via web </a:t>
            </a:r>
            <a:r>
              <a:rPr lang="pt-PT" dirty="0" err="1">
                <a:solidFill>
                  <a:schemeClr val="tx1"/>
                </a:solidFill>
                <a:latin typeface="Arial" panose="020B0604020202020204" pitchFamily="34" charset="0"/>
              </a:rPr>
              <a:t>services</a:t>
            </a:r>
            <a:r>
              <a:rPr lang="pt-PT" dirty="0">
                <a:solidFill>
                  <a:schemeClr val="tx1"/>
                </a:solidFill>
                <a:latin typeface="Arial" panose="020B0604020202020204" pitchFamily="34" charset="0"/>
              </a:rPr>
              <a:t>, é baseada nos princípios da computação distribuída, que utiliza o paradigma </a:t>
            </a:r>
            <a:r>
              <a:rPr lang="pt-PT" dirty="0" err="1">
                <a:solidFill>
                  <a:schemeClr val="tx1"/>
                </a:solidFill>
                <a:latin typeface="Arial" panose="020B0604020202020204" pitchFamily="34" charset="0"/>
              </a:rPr>
              <a:t>request</a:t>
            </a:r>
            <a:r>
              <a:rPr lang="pt-PT" dirty="0">
                <a:solidFill>
                  <a:schemeClr val="tx1"/>
                </a:solidFill>
                <a:latin typeface="Arial" panose="020B0604020202020204" pitchFamily="34" charset="0"/>
              </a:rPr>
              <a:t>/</a:t>
            </a:r>
            <a:r>
              <a:rPr lang="pt-PT" dirty="0" err="1">
                <a:solidFill>
                  <a:schemeClr val="tx1"/>
                </a:solidFill>
                <a:latin typeface="Arial" panose="020B0604020202020204" pitchFamily="34" charset="0"/>
              </a:rPr>
              <a:t>reply</a:t>
            </a:r>
            <a:r>
              <a:rPr lang="pt-PT" dirty="0">
                <a:solidFill>
                  <a:schemeClr val="tx1"/>
                </a:solidFill>
                <a:latin typeface="Arial" panose="020B0604020202020204" pitchFamily="34" charset="0"/>
              </a:rPr>
              <a:t> para estabelecer a comunicação entre os sistemas clientes e os sistemas dos serviços.</a:t>
            </a:r>
          </a:p>
        </p:txBody>
      </p:sp>
      <p:pic>
        <p:nvPicPr>
          <p:cNvPr id="4" name="Picture 3">
            <a:extLst>
              <a:ext uri="{FF2B5EF4-FFF2-40B4-BE49-F238E27FC236}">
                <a16:creationId xmlns:a16="http://schemas.microsoft.com/office/drawing/2014/main" id="{E2D2786A-ED78-4ED4-B7C2-E10ECF8DAE28}"/>
              </a:ext>
            </a:extLst>
          </p:cNvPr>
          <p:cNvPicPr>
            <a:picLocks noChangeAspect="1"/>
          </p:cNvPicPr>
          <p:nvPr/>
        </p:nvPicPr>
        <p:blipFill>
          <a:blip r:embed="rId2"/>
          <a:stretch>
            <a:fillRect/>
          </a:stretch>
        </p:blipFill>
        <p:spPr>
          <a:xfrm>
            <a:off x="6573963" y="0"/>
            <a:ext cx="5618037" cy="3069771"/>
          </a:xfrm>
          <a:prstGeom prst="rect">
            <a:avLst/>
          </a:prstGeom>
        </p:spPr>
      </p:pic>
    </p:spTree>
    <p:extLst>
      <p:ext uri="{BB962C8B-B14F-4D97-AF65-F5344CB8AC3E}">
        <p14:creationId xmlns:p14="http://schemas.microsoft.com/office/powerpoint/2010/main" val="164842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b="0" i="0" strike="noStrike" dirty="0" err="1">
                <a:solidFill>
                  <a:schemeClr val="tx1"/>
                </a:solidFill>
                <a:effectLst/>
                <a:latin typeface="Arial" panose="020B0604020202020204" pitchFamily="34" charset="0"/>
              </a:rPr>
              <a:t>mvc</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a:bodyPr>
          <a:lstStyle/>
          <a:p>
            <a:r>
              <a:rPr lang="pt-PT" dirty="0">
                <a:solidFill>
                  <a:schemeClr val="tx1"/>
                </a:solidFill>
                <a:latin typeface="Arial" panose="020B0604020202020204" pitchFamily="34" charset="0"/>
              </a:rPr>
              <a:t>MVC focado na reutilização de código e a separação de conceitos em três camadas interconectadas, onde a apresentação dos dados e interação dos usuários (</a:t>
            </a:r>
            <a:r>
              <a:rPr lang="pt-PT" dirty="0" err="1">
                <a:solidFill>
                  <a:schemeClr val="tx1"/>
                </a:solidFill>
                <a:latin typeface="Arial" panose="020B0604020202020204" pitchFamily="34" charset="0"/>
              </a:rPr>
              <a:t>front-end</a:t>
            </a:r>
            <a:r>
              <a:rPr lang="pt-PT" dirty="0">
                <a:solidFill>
                  <a:schemeClr val="tx1"/>
                </a:solidFill>
                <a:latin typeface="Arial" panose="020B0604020202020204" pitchFamily="34" charset="0"/>
              </a:rPr>
              <a:t>) são separados dos métodos que interagem com a base de dados (</a:t>
            </a:r>
            <a:r>
              <a:rPr lang="pt-PT" dirty="0" err="1">
                <a:solidFill>
                  <a:schemeClr val="tx1"/>
                </a:solidFill>
                <a:latin typeface="Arial" panose="020B0604020202020204" pitchFamily="34" charset="0"/>
              </a:rPr>
              <a:t>back-end</a:t>
            </a:r>
            <a:r>
              <a:rPr lang="pt-PT" dirty="0">
                <a:solidFill>
                  <a:schemeClr val="tx1"/>
                </a:solidFill>
                <a:latin typeface="Arial" panose="020B0604020202020204" pitchFamily="34" charset="0"/>
              </a:rPr>
              <a:t>).</a:t>
            </a:r>
          </a:p>
        </p:txBody>
      </p:sp>
      <p:pic>
        <p:nvPicPr>
          <p:cNvPr id="5124" name="Picture 4">
            <a:extLst>
              <a:ext uri="{FF2B5EF4-FFF2-40B4-BE49-F238E27FC236}">
                <a16:creationId xmlns:a16="http://schemas.microsoft.com/office/drawing/2014/main" id="{B58F44A5-0BA7-4B9B-A19F-F92C0CA7E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310" y="0"/>
            <a:ext cx="6236690" cy="327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62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8D7-D38B-46C9-B288-43EE66BD7645}"/>
              </a:ext>
            </a:extLst>
          </p:cNvPr>
          <p:cNvSpPr>
            <a:spLocks noGrp="1"/>
          </p:cNvSpPr>
          <p:nvPr>
            <p:ph type="title"/>
          </p:nvPr>
        </p:nvSpPr>
        <p:spPr>
          <a:xfrm>
            <a:off x="684212" y="685800"/>
            <a:ext cx="8534400" cy="1507067"/>
          </a:xfrm>
        </p:spPr>
        <p:txBody>
          <a:bodyPr>
            <a:normAutofit/>
          </a:bodyPr>
          <a:lstStyle/>
          <a:p>
            <a:r>
              <a:rPr lang="pt-PT" dirty="0">
                <a:solidFill>
                  <a:schemeClr val="tx1"/>
                </a:solidFill>
                <a:latin typeface="Arial" panose="020B0604020202020204" pitchFamily="34" charset="0"/>
              </a:rPr>
              <a:t>publicar-assinar</a:t>
            </a:r>
            <a:endParaRPr lang="pt-PT" dirty="0"/>
          </a:p>
        </p:txBody>
      </p:sp>
      <p:sp>
        <p:nvSpPr>
          <p:cNvPr id="3" name="Content Placeholder 2">
            <a:extLst>
              <a:ext uri="{FF2B5EF4-FFF2-40B4-BE49-F238E27FC236}">
                <a16:creationId xmlns:a16="http://schemas.microsoft.com/office/drawing/2014/main" id="{F22DC252-A8DD-4A30-8DB8-8F280060A35F}"/>
              </a:ext>
            </a:extLst>
          </p:cNvPr>
          <p:cNvSpPr>
            <a:spLocks noGrp="1"/>
          </p:cNvSpPr>
          <p:nvPr>
            <p:ph idx="1"/>
          </p:nvPr>
        </p:nvSpPr>
        <p:spPr>
          <a:xfrm>
            <a:off x="684212" y="2556933"/>
            <a:ext cx="8534400" cy="3615267"/>
          </a:xfrm>
        </p:spPr>
        <p:txBody>
          <a:bodyPr>
            <a:normAutofit lnSpcReduction="10000"/>
          </a:bodyPr>
          <a:lstStyle/>
          <a:p>
            <a:r>
              <a:rPr lang="pt-PT" dirty="0">
                <a:solidFill>
                  <a:schemeClr val="tx1"/>
                </a:solidFill>
                <a:latin typeface="Arial" panose="020B0604020202020204" pitchFamily="34" charset="0"/>
              </a:rPr>
              <a:t>Na arquitetura de software , publicar-assinar é um padrão de mensagem em que os remetentes de mensagens , chamados de editores, não programam as mensagens para serem enviadas diretamente a destinatários específicos, chamados de assinantes, mas, em vez disso, categorizam as mensagens publicadas em classes sem conhecimento de quais assinantes, se houver , pode ser. Da mesma forma, os assinantes manifestam interesse em uma ou mais classes e apenas recebem mensagens de seu interesse, sem conhecimento de quais editoras existem.</a:t>
            </a:r>
          </a:p>
          <a:p>
            <a:r>
              <a:rPr lang="pt-PT" dirty="0">
                <a:solidFill>
                  <a:schemeClr val="tx1"/>
                </a:solidFill>
                <a:latin typeface="Arial" panose="020B0604020202020204" pitchFamily="34" charset="0"/>
              </a:rPr>
              <a:t>Esse padrão fornece maior escalabilidade de rede e uma topologia de rede mais dinâmica , resultando em menor flexibilidade para modificar o editor e a estrutura dos dados publicados.</a:t>
            </a:r>
          </a:p>
        </p:txBody>
      </p:sp>
      <p:pic>
        <p:nvPicPr>
          <p:cNvPr id="6146" name="Picture 2">
            <a:extLst>
              <a:ext uri="{FF2B5EF4-FFF2-40B4-BE49-F238E27FC236}">
                <a16:creationId xmlns:a16="http://schemas.microsoft.com/office/drawing/2014/main" id="{D450E858-2971-45CD-8A2C-8C0D4AEF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351" y="0"/>
            <a:ext cx="4251649" cy="238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087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33C8FD778786E43845812CF8A40DF53" ma:contentTypeVersion="2" ma:contentTypeDescription="Criar um novo documento." ma:contentTypeScope="" ma:versionID="72ffd4bf9e874f1f660ed1e7932b2b24">
  <xsd:schema xmlns:xsd="http://www.w3.org/2001/XMLSchema" xmlns:xs="http://www.w3.org/2001/XMLSchema" xmlns:p="http://schemas.microsoft.com/office/2006/metadata/properties" xmlns:ns2="2000501f-fd23-4620-a658-99e1bb11f3ea" targetNamespace="http://schemas.microsoft.com/office/2006/metadata/properties" ma:root="true" ma:fieldsID="a6f6610ea069de102bf103cb3451de41" ns2:_="">
    <xsd:import namespace="2000501f-fd23-4620-a658-99e1bb11f3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00501f-fd23-4620-a658-99e1bb11f3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3D4A6-FCC1-448C-98B9-009AB802BBBA}"/>
</file>

<file path=customXml/itemProps2.xml><?xml version="1.0" encoding="utf-8"?>
<ds:datastoreItem xmlns:ds="http://schemas.openxmlformats.org/officeDocument/2006/customXml" ds:itemID="{D2034867-89E7-4ECE-8C57-684A50D5524D}"/>
</file>

<file path=customXml/itemProps3.xml><?xml version="1.0" encoding="utf-8"?>
<ds:datastoreItem xmlns:ds="http://schemas.openxmlformats.org/officeDocument/2006/customXml" ds:itemID="{9C537355-F250-4644-BFAA-0025391484DB}"/>
</file>

<file path=docProps/app.xml><?xml version="1.0" encoding="utf-8"?>
<Properties xmlns="http://schemas.openxmlformats.org/officeDocument/2006/extended-properties" xmlns:vt="http://schemas.openxmlformats.org/officeDocument/2006/docPropsVTypes">
  <Template>Slice</Template>
  <TotalTime>40</TotalTime>
  <Words>1024</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Slice</vt:lpstr>
      <vt:lpstr>arquitetura de software</vt:lpstr>
      <vt:lpstr>Modelos de arquitetura</vt:lpstr>
      <vt:lpstr>Blackboard</vt:lpstr>
      <vt:lpstr>cliente-servidor</vt:lpstr>
      <vt:lpstr>Baseada em componentes</vt:lpstr>
      <vt:lpstr> orientada a eventos</vt:lpstr>
      <vt:lpstr> orientada a serviços</vt:lpstr>
      <vt:lpstr>mvc</vt:lpstr>
      <vt:lpstr>publicar-assinar</vt:lpstr>
      <vt:lpstr>p2p</vt:lpstr>
      <vt:lpstr>Pipe filter</vt:lpstr>
      <vt:lpstr>monolítica</vt:lpstr>
      <vt:lpstr>Plug-in</vt:lpstr>
      <vt:lpstr>rest</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software</dc:title>
  <dc:creator>Miguel Rodrigues</dc:creator>
  <cp:lastModifiedBy>Miguel Rodrigues</cp:lastModifiedBy>
  <cp:revision>2</cp:revision>
  <dcterms:created xsi:type="dcterms:W3CDTF">2021-12-20T19:48:26Z</dcterms:created>
  <dcterms:modified xsi:type="dcterms:W3CDTF">2021-12-20T20:28:39Z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0x010100433C8FD778786E43845812CF8A40DF53</vt:lpwstr>
  </property>
</Properties>
</file>